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66" r:id="rId3"/>
    <p:sldId id="263" r:id="rId4"/>
    <p:sldId id="267" r:id="rId5"/>
    <p:sldId id="268" r:id="rId6"/>
    <p:sldId id="259" r:id="rId7"/>
    <p:sldId id="269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C0000"/>
    <a:srgbClr val="CC0000"/>
    <a:srgbClr val="E51919"/>
    <a:srgbClr val="E44728"/>
    <a:srgbClr val="EC2F20"/>
    <a:srgbClr val="DC40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36" autoAdjust="0"/>
  </p:normalViewPr>
  <p:slideViewPr>
    <p:cSldViewPr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8A09B-8A2F-4CFC-AC29-8F93F111FDA2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6D322-D251-4424-89C5-6CD743D9E62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2087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A6D322-D251-4424-89C5-6CD743D9E62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547499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2018-01-22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milia Ćwikła\Desktop\Inkubator Innowacyjności\Inkubator Innowacyjności + logotypy\LOGO Inkubator Innowacyjnośc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05641"/>
            <a:ext cx="4752528" cy="1699029"/>
          </a:xfrm>
          <a:prstGeom prst="rect">
            <a:avLst/>
          </a:prstGeom>
          <a:noFill/>
        </p:spPr>
      </p:pic>
      <p:sp>
        <p:nvSpPr>
          <p:cNvPr id="3" name="Prostokąt 2"/>
          <p:cNvSpPr/>
          <p:nvPr/>
        </p:nvSpPr>
        <p:spPr>
          <a:xfrm>
            <a:off x="0" y="2060848"/>
            <a:ext cx="9144000" cy="389424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3600" dirty="0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79512" y="2928426"/>
            <a:ext cx="76328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400" b="1" cap="all" dirty="0" smtClean="0">
                <a:solidFill>
                  <a:schemeClr val="bg1"/>
                </a:solidFill>
              </a:rPr>
              <a:t>WRĘCZENIE GRANTÓW</a:t>
            </a:r>
            <a:r>
              <a:rPr lang="pl-PL" sz="3200" dirty="0" smtClean="0">
                <a:solidFill>
                  <a:schemeClr val="bg1"/>
                </a:solidFill>
              </a:rPr>
              <a:t/>
            </a:r>
            <a:br>
              <a:rPr lang="pl-PL" sz="3200" dirty="0" smtClean="0">
                <a:solidFill>
                  <a:schemeClr val="bg1"/>
                </a:solidFill>
              </a:rPr>
            </a:b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3275856" y="2333217"/>
            <a:ext cx="5868144" cy="45719"/>
          </a:xfrm>
          <a:prstGeom prst="rect">
            <a:avLst/>
          </a:prstGeom>
          <a:solidFill>
            <a:srgbClr val="EC2F20"/>
          </a:solidFill>
          <a:ln>
            <a:solidFill>
              <a:srgbClr val="EC2F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/>
          <p:cNvSpPr txBox="1"/>
          <p:nvPr/>
        </p:nvSpPr>
        <p:spPr>
          <a:xfrm>
            <a:off x="179512" y="3748718"/>
            <a:ext cx="741682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cap="all" dirty="0" smtClean="0">
                <a:solidFill>
                  <a:schemeClr val="bg1"/>
                </a:solidFill>
              </a:rPr>
              <a:t>W RAMACH PROGRAMU </a:t>
            </a:r>
          </a:p>
          <a:p>
            <a:r>
              <a:rPr lang="pl-PL" sz="2800" b="1" cap="all" dirty="0" smtClean="0">
                <a:solidFill>
                  <a:schemeClr val="bg1"/>
                </a:solidFill>
              </a:rPr>
              <a:t>MINISTRA NAUKI I SZKOLNICTWA WYŻSZEGO</a:t>
            </a:r>
            <a:r>
              <a:rPr lang="pl-PL" sz="2800" dirty="0" smtClean="0">
                <a:solidFill>
                  <a:schemeClr val="bg1"/>
                </a:solidFill>
              </a:rPr>
              <a:t/>
            </a:r>
            <a:br>
              <a:rPr lang="pl-PL" sz="2800" dirty="0" smtClean="0">
                <a:solidFill>
                  <a:schemeClr val="bg1"/>
                </a:solidFill>
              </a:rPr>
            </a:br>
            <a:r>
              <a:rPr lang="pl-PL" sz="2800" b="1" cap="all" dirty="0" smtClean="0">
                <a:solidFill>
                  <a:schemeClr val="bg1"/>
                </a:solidFill>
              </a:rPr>
              <a:t>INKUBATOR INNOWACYJNOŚCI+</a:t>
            </a:r>
            <a:endParaRPr lang="pl-PL" sz="2400" dirty="0" smtClean="0">
              <a:solidFill>
                <a:schemeClr val="bg1"/>
              </a:solidFill>
            </a:endParaRPr>
          </a:p>
          <a:p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179512" y="2126704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 smtClean="0">
                <a:solidFill>
                  <a:schemeClr val="bg1"/>
                </a:solidFill>
              </a:rPr>
              <a:t>OŚRODEK TRANSFERU TECHNOLOGII  POLITECHNIKI ŚWIĘTOKRZYSKIEJ</a:t>
            </a:r>
            <a:endParaRPr lang="pl-PL" sz="1400" b="1" dirty="0">
              <a:solidFill>
                <a:schemeClr val="bg1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6000605"/>
            <a:ext cx="7092280" cy="826029"/>
          </a:xfrm>
          <a:prstGeom prst="rect">
            <a:avLst/>
          </a:prstGeom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3076" name="Obraz 2" descr="logotyp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563" y="8075613"/>
            <a:ext cx="512445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ole tekstowe 14"/>
          <p:cNvSpPr txBox="1"/>
          <p:nvPr/>
        </p:nvSpPr>
        <p:spPr>
          <a:xfrm>
            <a:off x="4445732" y="6089594"/>
            <a:ext cx="1764196" cy="61377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17" name="Obraz 1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45732" y="6219349"/>
            <a:ext cx="1656438" cy="354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0"/>
            <a:ext cx="4355976" cy="6381328"/>
          </a:xfrm>
          <a:prstGeom prst="rect">
            <a:avLst/>
          </a:prstGeom>
          <a:solidFill>
            <a:srgbClr val="AC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3600" dirty="0" smtClean="0">
              <a:solidFill>
                <a:schemeClr val="bg1"/>
              </a:solidFill>
              <a:latin typeface="Corbel" pitchFamily="34" charset="0"/>
            </a:endParaRPr>
          </a:p>
          <a:p>
            <a:endParaRPr lang="pl-PL" sz="3600" dirty="0" smtClean="0">
              <a:solidFill>
                <a:schemeClr val="bg1"/>
              </a:solidFill>
              <a:latin typeface="Corbel" pitchFamily="34" charset="0"/>
            </a:endParaRPr>
          </a:p>
          <a:p>
            <a:endParaRPr lang="pl-PL" sz="3600" dirty="0" smtClean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644008" y="188640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OPIS ROZWIĄZANIA</a:t>
            </a:r>
          </a:p>
          <a:p>
            <a:endParaRPr lang="pl-PL" b="1" dirty="0" smtClean="0">
              <a:solidFill>
                <a:srgbClr val="C00000"/>
              </a:solidFill>
            </a:endParaRPr>
          </a:p>
          <a:p>
            <a:endParaRPr lang="pl-PL" b="1" dirty="0" smtClean="0">
              <a:solidFill>
                <a:srgbClr val="C00000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23528" y="6453336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www.ott.tu.kielce.pl</a:t>
            </a:r>
            <a:endParaRPr lang="pl-PL" sz="12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179512" y="692696"/>
            <a:ext cx="4248472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500" b="1" dirty="0" smtClean="0">
                <a:solidFill>
                  <a:schemeClr val="bg1"/>
                </a:solidFill>
                <a:latin typeface="Arial Black" pitchFamily="34" charset="0"/>
              </a:rPr>
              <a:t>dr inż.</a:t>
            </a:r>
          </a:p>
          <a:p>
            <a:r>
              <a:rPr lang="pl-PL" sz="4500" b="1" dirty="0" smtClean="0">
                <a:solidFill>
                  <a:schemeClr val="bg1"/>
                </a:solidFill>
                <a:latin typeface="Arial Black" pitchFamily="34" charset="0"/>
              </a:rPr>
              <a:t>Łukasz</a:t>
            </a:r>
          </a:p>
          <a:p>
            <a:r>
              <a:rPr lang="pl-PL" sz="4500" b="1" dirty="0" smtClean="0">
                <a:solidFill>
                  <a:schemeClr val="bg1"/>
                </a:solidFill>
                <a:latin typeface="Arial Black" pitchFamily="34" charset="0"/>
              </a:rPr>
              <a:t>Nowakowski</a:t>
            </a:r>
          </a:p>
          <a:p>
            <a:endParaRPr lang="pl-PL" sz="32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4644008" y="692696"/>
            <a:ext cx="42484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/>
              <a:t>Projekt dotyczy </a:t>
            </a:r>
          </a:p>
          <a:p>
            <a:r>
              <a:rPr lang="pl-PL" sz="1600" dirty="0" smtClean="0"/>
              <a:t>opracowania konstrukcji</a:t>
            </a:r>
          </a:p>
          <a:p>
            <a:r>
              <a:rPr lang="pl-PL" sz="1600" dirty="0" smtClean="0"/>
              <a:t>noża tokarskiego  </a:t>
            </a:r>
          </a:p>
          <a:p>
            <a:r>
              <a:rPr lang="pl-PL" sz="1600" dirty="0" smtClean="0"/>
              <a:t>z napędzanym ostrzem</a:t>
            </a:r>
          </a:p>
          <a:p>
            <a:r>
              <a:rPr lang="pl-PL" sz="1600" dirty="0" smtClean="0"/>
              <a:t>skrawającym. Idea jego działania będzie polegać na skrawaniu specjalnie łożyskowaną płytą obrotową, podlegającą ciągłemu obrotowi. </a:t>
            </a:r>
          </a:p>
          <a:p>
            <a:r>
              <a:rPr lang="pl-PL" sz="1600" dirty="0" smtClean="0"/>
              <a:t>Użycie noża tokarskiego z napędzanym ostrzem zagwarantuje wydłużenie trwałości ostrza skrawającego oraz umożliwi obróbkę bez konieczności przezbrajania narzędzia w trakcie jej trwania, przy zachowaniu pożądanej jakości powierzchni. </a:t>
            </a:r>
            <a:br>
              <a:rPr lang="pl-PL" sz="1600" dirty="0" smtClean="0"/>
            </a:br>
            <a:endParaRPr lang="pl-PL" sz="1600" b="1" dirty="0" smtClean="0">
              <a:solidFill>
                <a:srgbClr val="C00000"/>
              </a:solidFill>
            </a:endParaRPr>
          </a:p>
          <a:p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4644008" y="4653136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/>
              <a:t>Rozwiązanie może być wykorzystane w branżach, gdzie wymagana jest obróbka materiałów twardych oraz trudnoobrabialnych np. stal nierdzewna, tytan, Inconel. </a:t>
            </a:r>
            <a:endParaRPr lang="pl-PL" sz="1600" dirty="0"/>
          </a:p>
        </p:txBody>
      </p:sp>
      <p:sp>
        <p:nvSpPr>
          <p:cNvPr id="11" name="Prostokąt 10"/>
          <p:cNvSpPr/>
          <p:nvPr/>
        </p:nvSpPr>
        <p:spPr>
          <a:xfrm>
            <a:off x="4644008" y="4221088"/>
            <a:ext cx="1728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ZASTOSOWANIE</a:t>
            </a:r>
          </a:p>
        </p:txBody>
      </p:sp>
      <p:cxnSp>
        <p:nvCxnSpPr>
          <p:cNvPr id="14" name="Łącznik prosty 13"/>
          <p:cNvCxnSpPr/>
          <p:nvPr/>
        </p:nvCxnSpPr>
        <p:spPr>
          <a:xfrm>
            <a:off x="179512" y="3068960"/>
            <a:ext cx="381642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e tekstowe 14"/>
          <p:cNvSpPr txBox="1"/>
          <p:nvPr/>
        </p:nvSpPr>
        <p:spPr>
          <a:xfrm>
            <a:off x="179512" y="3501008"/>
            <a:ext cx="4464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</a:rPr>
              <a:t>Nóż tokarski</a:t>
            </a:r>
          </a:p>
          <a:p>
            <a:r>
              <a:rPr lang="pl-PL" sz="2800" b="1" dirty="0" smtClean="0">
                <a:solidFill>
                  <a:schemeClr val="bg1"/>
                </a:solidFill>
              </a:rPr>
              <a:t>z napędzanym ostrzem</a:t>
            </a:r>
            <a:endParaRPr lang="pl-PL" sz="2800" b="1" dirty="0">
              <a:solidFill>
                <a:schemeClr val="bg1"/>
              </a:solidFill>
            </a:endParaRPr>
          </a:p>
        </p:txBody>
      </p:sp>
      <p:grpSp>
        <p:nvGrpSpPr>
          <p:cNvPr id="16" name="Grupa 15"/>
          <p:cNvGrpSpPr/>
          <p:nvPr/>
        </p:nvGrpSpPr>
        <p:grpSpPr>
          <a:xfrm>
            <a:off x="7020272" y="0"/>
            <a:ext cx="2123728" cy="1628800"/>
            <a:chOff x="3059832" y="1988840"/>
            <a:chExt cx="2448272" cy="1876100"/>
          </a:xfrm>
        </p:grpSpPr>
        <p:pic>
          <p:nvPicPr>
            <p:cNvPr id="17" name="Picture 2" descr="https://cdn6.bigcommerce.com/s-j4pfd/images/stencil/1280x1280/products/1060/6251/STH_3__56633.1386282216.jpg?c=2"/>
            <p:cNvPicPr>
              <a:picLocks noChangeAspect="1" noChangeArrowheads="1"/>
            </p:cNvPicPr>
            <p:nvPr/>
          </p:nvPicPr>
          <p:blipFill>
            <a:blip r:embed="rId2" cstate="print"/>
            <a:srcRect l="18945" t="17779" r="28270" b="21475"/>
            <a:stretch>
              <a:fillRect/>
            </a:stretch>
          </p:blipFill>
          <p:spPr bwMode="auto">
            <a:xfrm>
              <a:off x="3059832" y="1988840"/>
              <a:ext cx="2448272" cy="1876100"/>
            </a:xfrm>
            <a:prstGeom prst="rect">
              <a:avLst/>
            </a:prstGeom>
            <a:noFill/>
          </p:spPr>
        </p:pic>
        <p:sp>
          <p:nvSpPr>
            <p:cNvPr id="18" name="Strzałka kolista 17"/>
            <p:cNvSpPr/>
            <p:nvPr/>
          </p:nvSpPr>
          <p:spPr>
            <a:xfrm>
              <a:off x="3203848" y="2852936"/>
              <a:ext cx="864096" cy="576064"/>
            </a:xfrm>
            <a:prstGeom prst="circular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1"/>
                </a:solidFill>
              </a:endParaRPr>
            </a:p>
          </p:txBody>
        </p:sp>
        <p:sp>
          <p:nvSpPr>
            <p:cNvPr id="19" name="Strzałka kolista 18"/>
            <p:cNvSpPr/>
            <p:nvPr/>
          </p:nvSpPr>
          <p:spPr>
            <a:xfrm flipH="1" flipV="1">
              <a:off x="3203848" y="2988000"/>
              <a:ext cx="864096" cy="576064"/>
            </a:xfrm>
            <a:prstGeom prst="circular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0"/>
            <a:ext cx="4176464" cy="64533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3600" dirty="0">
              <a:solidFill>
                <a:schemeClr val="tx2">
                  <a:lumMod val="60000"/>
                  <a:lumOff val="40000"/>
                </a:schemeClr>
              </a:solidFill>
              <a:latin typeface="Corbel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4499992" y="1700809"/>
            <a:ext cx="432514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 smtClean="0"/>
          </a:p>
          <a:p>
            <a:r>
              <a:rPr lang="pl-PL" b="1" dirty="0" smtClean="0">
                <a:solidFill>
                  <a:srgbClr val="C00000"/>
                </a:solidFill>
              </a:rPr>
              <a:t>ZASTOSOWANIE</a:t>
            </a:r>
          </a:p>
          <a:p>
            <a:endParaRPr lang="pl-PL" sz="1600" dirty="0" smtClean="0"/>
          </a:p>
          <a:p>
            <a:r>
              <a:rPr lang="pl-PL" sz="1600" dirty="0" smtClean="0"/>
              <a:t>Rozwiązanie </a:t>
            </a:r>
            <a:r>
              <a:rPr lang="pl-PL" sz="1600" dirty="0"/>
              <a:t>może być wykorzystane </a:t>
            </a:r>
            <a:r>
              <a:rPr lang="pl-PL" sz="1600" dirty="0" smtClean="0"/>
              <a:t>przez huty, cementownie, zakłady wapiennicze, odlewnie, zakłady produkcyjne branży metalowej, zakłady spożywcze i elektrociepłownie.</a:t>
            </a:r>
            <a:endParaRPr lang="pl-PL" sz="1600" dirty="0"/>
          </a:p>
          <a:p>
            <a:r>
              <a:rPr lang="pl-PL" sz="1600" dirty="0"/>
              <a:t> </a:t>
            </a:r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499992" y="188640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b="1" dirty="0" smtClean="0">
              <a:solidFill>
                <a:srgbClr val="C00000"/>
              </a:solidFill>
            </a:endParaRPr>
          </a:p>
          <a:p>
            <a:r>
              <a:rPr lang="pl-PL" b="1" dirty="0" smtClean="0">
                <a:solidFill>
                  <a:srgbClr val="C00000"/>
                </a:solidFill>
              </a:rPr>
              <a:t>OPIS ROZWIĄZANIA</a:t>
            </a:r>
          </a:p>
          <a:p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107504" y="476672"/>
            <a:ext cx="424847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  <a:latin typeface="Arial Black" pitchFamily="34" charset="0"/>
              </a:rPr>
              <a:t>dr inż.</a:t>
            </a:r>
          </a:p>
          <a:p>
            <a:r>
              <a:rPr lang="pl-PL" sz="4500" b="1" dirty="0" smtClean="0">
                <a:solidFill>
                  <a:schemeClr val="bg1"/>
                </a:solidFill>
                <a:latin typeface="Arial Black" pitchFamily="34" charset="0"/>
              </a:rPr>
              <a:t>Piotr Thomas</a:t>
            </a:r>
          </a:p>
          <a:p>
            <a:endParaRPr lang="pl-PL" sz="3200" b="1" dirty="0">
              <a:solidFill>
                <a:schemeClr val="bg1"/>
              </a:solidFill>
              <a:latin typeface="Arial Black" pitchFamily="34" charset="0"/>
            </a:endParaRPr>
          </a:p>
          <a:p>
            <a:endParaRPr lang="pl-PL" sz="32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r>
              <a:rPr lang="pl-PL" sz="2800" b="1" dirty="0" smtClean="0">
                <a:solidFill>
                  <a:schemeClr val="bg1"/>
                </a:solidFill>
              </a:rPr>
              <a:t>Generator skuteczności     urządzenia odpylającego 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0" name="Prostokąt 9"/>
          <p:cNvSpPr/>
          <p:nvPr/>
        </p:nvSpPr>
        <p:spPr>
          <a:xfrm>
            <a:off x="4499992" y="980728"/>
            <a:ext cx="4320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/>
              <a:t>Projekt polega na budowie</a:t>
            </a:r>
          </a:p>
          <a:p>
            <a:r>
              <a:rPr lang="pl-PL" sz="1600" dirty="0" smtClean="0"/>
              <a:t>urządzenia diagnostyczno </a:t>
            </a:r>
          </a:p>
          <a:p>
            <a:r>
              <a:rPr lang="pl-PL" sz="1600" dirty="0" smtClean="0"/>
              <a:t>pomiarowego, które pozwoli</a:t>
            </a:r>
          </a:p>
          <a:p>
            <a:r>
              <a:rPr lang="pl-PL" sz="1600" dirty="0" smtClean="0"/>
              <a:t>na określenie w powtarzalny sposób stopnia skuteczności regeneracji urządzenia odpylającego. Efektem wymiernym będzie określenie takich ustawień urządzenia odpylającego, które spowoduje dłuższy okres żywotności tkaniny filtracyjnej oraz jej mniejsze zużycie.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107504" y="2852936"/>
            <a:ext cx="3713788" cy="835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400" dirty="0">
                <a:solidFill>
                  <a:schemeClr val="bg1"/>
                </a:solidFill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kierownik zespołu naukowego w składzie:</a:t>
            </a:r>
            <a:endParaRPr lang="pl-PL" sz="1200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4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mgr inż. Marek Cabaj</a:t>
            </a:r>
            <a:endParaRPr lang="pl-PL" sz="1200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4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Ryszard Kozłowski</a:t>
            </a:r>
            <a:endParaRPr lang="pl-PL" sz="1200" dirty="0">
              <a:solidFill>
                <a:schemeClr val="bg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Łącznik prosty 13"/>
          <p:cNvCxnSpPr/>
          <p:nvPr/>
        </p:nvCxnSpPr>
        <p:spPr>
          <a:xfrm>
            <a:off x="179512" y="2708920"/>
            <a:ext cx="309634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179512" y="3861048"/>
            <a:ext cx="309634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323528" y="6453336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www.ott.tu.kielce.pl</a:t>
            </a:r>
            <a:endParaRPr lang="pl-PL" sz="1200" dirty="0"/>
          </a:p>
        </p:txBody>
      </p:sp>
      <p:pic>
        <p:nvPicPr>
          <p:cNvPr id="12" name="Obraz 11" descr="IMAG058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0"/>
            <a:ext cx="2123728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0"/>
            <a:ext cx="4427984" cy="638132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3600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716016" y="476672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OPIS ROZWIĄZANIA</a:t>
            </a:r>
          </a:p>
          <a:p>
            <a:endParaRPr lang="pl-PL" b="1" dirty="0" smtClean="0">
              <a:solidFill>
                <a:srgbClr val="C00000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23528" y="6453336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www.ott.tu.kielce.pl</a:t>
            </a:r>
            <a:endParaRPr lang="pl-PL" sz="12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179512" y="404664"/>
            <a:ext cx="4104456" cy="519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  <a:latin typeface="Arial Black" pitchFamily="34" charset="0"/>
              </a:rPr>
              <a:t>mgr inż.</a:t>
            </a:r>
          </a:p>
          <a:p>
            <a:r>
              <a:rPr lang="pl-PL" sz="3600" b="1" dirty="0" smtClean="0">
                <a:solidFill>
                  <a:schemeClr val="bg1"/>
                </a:solidFill>
                <a:latin typeface="Arial Black" pitchFamily="34" charset="0"/>
              </a:rPr>
              <a:t>Damian Bańkowski</a:t>
            </a:r>
            <a:endParaRPr lang="pl-PL" sz="3600" b="1" dirty="0">
              <a:solidFill>
                <a:schemeClr val="bg1"/>
              </a:solidFill>
            </a:endParaRP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2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kierownik zespołu naukowego w składzie:</a:t>
            </a:r>
            <a:endParaRPr lang="pl-PL" sz="1200" dirty="0" smtClean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cs-CZ" sz="12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dr hab. inż. Sławomir Spadło, prof. PŚk</a:t>
            </a:r>
            <a:endParaRPr lang="pl-PL" sz="1200" dirty="0" smtClean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sz="12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dr inż.  Joanna Borowiecka-Jamrożek</a:t>
            </a:r>
            <a:endParaRPr lang="pl-PL" sz="1200" dirty="0" smtClean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cs-CZ" sz="1200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mgr inż. Piotr Młynarczyk</a:t>
            </a:r>
            <a:endParaRPr lang="pl-PL" sz="1200" dirty="0" smtClean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r>
              <a:rPr lang="pl-PL" sz="2400" b="1" dirty="0" smtClean="0">
                <a:solidFill>
                  <a:schemeClr val="bg1"/>
                </a:solidFill>
              </a:rPr>
              <a:t>Zastosowanie zeolitu jako materiału ściernego do budowy innowacyjnych narzędzi ściernych </a:t>
            </a:r>
            <a:endParaRPr lang="pl-PL" sz="2400" dirty="0" smtClean="0"/>
          </a:p>
          <a:p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4644008" y="4221088"/>
            <a:ext cx="17286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 smtClean="0">
              <a:solidFill>
                <a:srgbClr val="C00000"/>
              </a:solidFill>
            </a:endParaRPr>
          </a:p>
          <a:p>
            <a:endParaRPr lang="pl-PL" b="1" dirty="0" smtClean="0">
              <a:solidFill>
                <a:srgbClr val="C00000"/>
              </a:solidFill>
            </a:endParaRPr>
          </a:p>
          <a:p>
            <a:r>
              <a:rPr lang="pl-PL" b="1" dirty="0" smtClean="0">
                <a:solidFill>
                  <a:srgbClr val="C00000"/>
                </a:solidFill>
              </a:rPr>
              <a:t>ZASTOSOWANIE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716016" y="764704"/>
            <a:ext cx="41764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600" dirty="0" smtClean="0"/>
          </a:p>
          <a:p>
            <a:r>
              <a:rPr lang="pl-PL" sz="1600" dirty="0" smtClean="0"/>
              <a:t>Projekt dotyczy </a:t>
            </a:r>
          </a:p>
          <a:p>
            <a:r>
              <a:rPr lang="pl-PL" sz="1600" dirty="0" smtClean="0"/>
              <a:t>wykorzystania minerału </a:t>
            </a:r>
          </a:p>
          <a:p>
            <a:r>
              <a:rPr lang="pl-PL" sz="1600" dirty="0" smtClean="0"/>
              <a:t>pochodzenia naturalnego – zeolitu,</a:t>
            </a:r>
          </a:p>
          <a:p>
            <a:r>
              <a:rPr lang="pl-PL" sz="1600" dirty="0" smtClean="0"/>
              <a:t>o gradacji 0-50 mm, jako materiału ściernego do budowy kształtek ściernych, komponentów past polerskich oraz siatek ściernych. Innowacyjne ziarna ścierne wykonane z zeolitu w trakcie procesu szlifowania odsłaniają kolejne krawędzie ścierne, co umożliwia efektywne </a:t>
            </a:r>
            <a:r>
              <a:rPr lang="pl-PL" sz="1600" dirty="0" err="1" smtClean="0"/>
              <a:t>mikroskrawanie</a:t>
            </a:r>
            <a:r>
              <a:rPr lang="pl-PL" sz="1600" dirty="0" smtClean="0"/>
              <a:t> wygładzanej powierzchni, aż do chwili całkowitego zużycia objętościowego ziarna  ściernego.</a:t>
            </a:r>
          </a:p>
          <a:p>
            <a:endParaRPr lang="pl-PL" sz="1600" dirty="0" smtClean="0"/>
          </a:p>
          <a:p>
            <a:endParaRPr lang="pl-PL" sz="1600" dirty="0" smtClean="0"/>
          </a:p>
          <a:p>
            <a:endParaRPr lang="pl-PL" sz="160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644008" y="4797152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600" dirty="0" smtClean="0"/>
          </a:p>
          <a:p>
            <a:endParaRPr lang="pl-PL" sz="1600" dirty="0" smtClean="0"/>
          </a:p>
          <a:p>
            <a:r>
              <a:rPr lang="pl-PL" sz="1600" dirty="0" smtClean="0"/>
              <a:t>Rozwiązanie może być wykorzystywane       w przemyśle metalowym, jubilerskim, motoryzacyjnym, lotniczym, stoczniowym oraz budowlanym.</a:t>
            </a:r>
            <a:endParaRPr lang="pl-PL" sz="1600" dirty="0"/>
          </a:p>
        </p:txBody>
      </p:sp>
      <p:cxnSp>
        <p:nvCxnSpPr>
          <p:cNvPr id="13" name="Łącznik prosty 12"/>
          <p:cNvCxnSpPr/>
          <p:nvPr/>
        </p:nvCxnSpPr>
        <p:spPr>
          <a:xfrm>
            <a:off x="251520" y="2276872"/>
            <a:ext cx="374441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>
            <a:off x="251520" y="3429000"/>
            <a:ext cx="374441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2" name="Picture 6" descr="Schleifgerä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1"/>
            <a:ext cx="2051720" cy="15567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0"/>
            <a:ext cx="4427984" cy="62819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3600" dirty="0" smtClean="0">
              <a:solidFill>
                <a:schemeClr val="bg1"/>
              </a:solidFill>
              <a:latin typeface="Corbel" pitchFamily="34" charset="0"/>
            </a:endParaRPr>
          </a:p>
          <a:p>
            <a:endParaRPr lang="pl-PL" sz="3600" dirty="0" smtClean="0">
              <a:solidFill>
                <a:schemeClr val="bg1"/>
              </a:solidFill>
              <a:latin typeface="Corbel" pitchFamily="34" charset="0"/>
            </a:endParaRPr>
          </a:p>
          <a:p>
            <a:endParaRPr lang="pl-PL" sz="3600" b="1" dirty="0" smtClean="0">
              <a:solidFill>
                <a:schemeClr val="bg1"/>
              </a:solidFill>
              <a:latin typeface="Corbel" pitchFamily="34" charset="0"/>
            </a:endParaRPr>
          </a:p>
          <a:p>
            <a:pPr algn="just"/>
            <a:r>
              <a:rPr lang="pl-PL" sz="3600" b="1" dirty="0" smtClean="0">
                <a:solidFill>
                  <a:schemeClr val="bg1"/>
                </a:solidFill>
                <a:latin typeface="Corbel" pitchFamily="34" charset="0"/>
              </a:rPr>
              <a:t>   </a:t>
            </a:r>
            <a:endParaRPr lang="pl-PL" sz="3600" b="1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644008" y="260648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OPIS ROZWIĄZANIA</a:t>
            </a:r>
          </a:p>
          <a:p>
            <a:endParaRPr lang="pl-PL" b="1" dirty="0" smtClean="0">
              <a:solidFill>
                <a:srgbClr val="C00000"/>
              </a:solidFill>
            </a:endParaRPr>
          </a:p>
          <a:p>
            <a:endParaRPr lang="pl-PL" b="1" dirty="0" smtClean="0">
              <a:solidFill>
                <a:srgbClr val="C00000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23528" y="6453336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www.ott.tu.kielce.pl</a:t>
            </a:r>
            <a:endParaRPr lang="pl-PL" sz="12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323528" y="332656"/>
            <a:ext cx="3672408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  <a:latin typeface="Arial Black" pitchFamily="34" charset="0"/>
              </a:rPr>
              <a:t>dr inż. Jarosław Rolek</a:t>
            </a:r>
            <a:endParaRPr lang="cs-CZ" sz="3600" dirty="0" smtClean="0">
              <a:solidFill>
                <a:schemeClr val="bg1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cs-CZ" sz="1200" dirty="0" smtClean="0">
              <a:solidFill>
                <a:schemeClr val="bg1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cs-CZ" sz="1200" dirty="0" smtClean="0">
              <a:solidFill>
                <a:schemeClr val="bg1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200" dirty="0" smtClean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kierownik </a:t>
            </a:r>
            <a:r>
              <a:rPr lang="cs-CZ" sz="12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zespołu naukowego w składzie:</a:t>
            </a:r>
            <a:endParaRPr lang="pl-PL" sz="1200" dirty="0">
              <a:solidFill>
                <a:schemeClr val="bg1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200" dirty="0" smtClean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dr hab. inż. Andrzej Kapłon, prof. PŚk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sz="1200" dirty="0" smtClean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mgr inż. Grzegorz Utrata</a:t>
            </a:r>
            <a:endParaRPr lang="pl-PL" sz="1200" dirty="0" smtClean="0">
              <a:solidFill>
                <a:schemeClr val="bg1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pl-PL" sz="12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4644008" y="836712"/>
            <a:ext cx="43204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600" dirty="0" smtClean="0"/>
          </a:p>
          <a:p>
            <a:r>
              <a:rPr lang="pl-PL" sz="1600" dirty="0" smtClean="0"/>
              <a:t>Projekt dotyczy </a:t>
            </a:r>
          </a:p>
          <a:p>
            <a:r>
              <a:rPr lang="pl-PL" sz="1600" dirty="0"/>
              <a:t>b</a:t>
            </a:r>
            <a:r>
              <a:rPr lang="pl-PL" sz="1600" dirty="0" smtClean="0"/>
              <a:t>udowy demonstratora</a:t>
            </a:r>
          </a:p>
          <a:p>
            <a:r>
              <a:rPr lang="pl-PL" sz="1600" dirty="0" smtClean="0"/>
              <a:t>o mocy 2 kW, który zbudowany zostanie jako układ hybrydowy złożony z transformatora </a:t>
            </a:r>
            <a:r>
              <a:rPr lang="pl-PL" sz="1600" dirty="0" err="1" smtClean="0"/>
              <a:t>trójuzwojeniowego</a:t>
            </a:r>
            <a:r>
              <a:rPr lang="pl-PL" sz="1600" dirty="0" smtClean="0"/>
              <a:t>, dwóch układów prostownikowych mostkowych, transformatora międzyfazowego zapewniającego niezależną pracę układów prostownikowych oraz pozwalającego na dołączenie w dowolnej chwili aktywnego modulatora. Urządzenie pozwoli na zaprezentowanie możliwości redukcji wyższych harmonicznych zarówno w stanach statycznych jak również dynamicznych. 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4644008" y="4365104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ZASTOSOWANIE</a:t>
            </a:r>
          </a:p>
        </p:txBody>
      </p:sp>
      <p:cxnSp>
        <p:nvCxnSpPr>
          <p:cNvPr id="13" name="Łącznik prosty 12"/>
          <p:cNvCxnSpPr/>
          <p:nvPr/>
        </p:nvCxnSpPr>
        <p:spPr>
          <a:xfrm>
            <a:off x="395536" y="2276872"/>
            <a:ext cx="273630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>
            <a:off x="395536" y="3284984"/>
            <a:ext cx="2736304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e tekstowe 14"/>
          <p:cNvSpPr txBox="1"/>
          <p:nvPr/>
        </p:nvSpPr>
        <p:spPr>
          <a:xfrm>
            <a:off x="323528" y="3501008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</a:rPr>
              <a:t>Niskoemisyjny układ  prostownikowy </a:t>
            </a:r>
            <a:endParaRPr lang="pl-PL" sz="2800" b="1" dirty="0">
              <a:solidFill>
                <a:schemeClr val="bg1"/>
              </a:solidFill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4644008" y="4725144"/>
            <a:ext cx="4499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/>
              <a:t>Rozwiązanie może być stosowane do zasilania trakcji elektrycznych oraz na superszybkich stacjach ładowania pojazdów elektrycznych.</a:t>
            </a:r>
            <a:endParaRPr lang="pl-PL" sz="1600" dirty="0"/>
          </a:p>
        </p:txBody>
      </p:sp>
      <p:pic>
        <p:nvPicPr>
          <p:cNvPr id="3076" name="Picture 4" descr="Amsterdam, Smartcar, Samochód Elektryczny, Eco, Zielon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0"/>
            <a:ext cx="2051720" cy="136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0" y="-99392"/>
            <a:ext cx="4211960" cy="638132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2400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311357" y="390138"/>
            <a:ext cx="388843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  <a:latin typeface="Arial Black" pitchFamily="34" charset="0"/>
              </a:rPr>
              <a:t>dr inż.</a:t>
            </a:r>
          </a:p>
          <a:p>
            <a:r>
              <a:rPr lang="pl-PL" sz="3600" b="1" dirty="0" smtClean="0">
                <a:solidFill>
                  <a:schemeClr val="bg1"/>
                </a:solidFill>
                <a:latin typeface="Arial Black" pitchFamily="34" charset="0"/>
              </a:rPr>
              <a:t>Anna </a:t>
            </a:r>
            <a:r>
              <a:rPr lang="pl-PL" sz="3600" b="1" dirty="0" err="1" smtClean="0">
                <a:solidFill>
                  <a:schemeClr val="bg1"/>
                </a:solidFill>
                <a:latin typeface="Arial Black" pitchFamily="34" charset="0"/>
              </a:rPr>
              <a:t>Rębosz</a:t>
            </a:r>
            <a:r>
              <a:rPr lang="pl-PL" sz="3600" b="1" dirty="0" smtClean="0">
                <a:solidFill>
                  <a:schemeClr val="bg1"/>
                </a:solidFill>
                <a:latin typeface="Arial Black" pitchFamily="34" charset="0"/>
              </a:rPr>
              <a:t>- Kurdek</a:t>
            </a:r>
          </a:p>
          <a:p>
            <a:endParaRPr lang="cs-CZ" sz="1200" dirty="0" smtClean="0">
              <a:solidFill>
                <a:schemeClr val="bg1"/>
              </a:solidFill>
            </a:endParaRPr>
          </a:p>
          <a:p>
            <a:r>
              <a:rPr lang="cs-CZ" sz="1200" dirty="0" smtClean="0">
                <a:solidFill>
                  <a:schemeClr val="bg1"/>
                </a:solidFill>
              </a:rPr>
              <a:t>kierownik zespołu naukowego w składzie:</a:t>
            </a:r>
          </a:p>
          <a:p>
            <a:r>
              <a:rPr lang="cs-CZ" sz="1200" dirty="0" smtClean="0">
                <a:solidFill>
                  <a:schemeClr val="bg1"/>
                </a:solidFill>
              </a:rPr>
              <a:t>dr hab. inż. Wacław Gierulski, prof. PŚk</a:t>
            </a:r>
            <a:endParaRPr lang="pl-PL" sz="1200" dirty="0" smtClean="0">
              <a:solidFill>
                <a:schemeClr val="bg1"/>
              </a:solidFill>
            </a:endParaRPr>
          </a:p>
          <a:p>
            <a:r>
              <a:rPr lang="pl-PL" sz="1200" dirty="0" smtClean="0">
                <a:solidFill>
                  <a:schemeClr val="bg1"/>
                </a:solidFill>
              </a:rPr>
              <a:t>dr inż. Artur Szmidt</a:t>
            </a: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endParaRPr lang="pl-PL" sz="32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572000" y="1052735"/>
            <a:ext cx="424847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/>
              <a:t>Projekt dotyczy </a:t>
            </a:r>
          </a:p>
          <a:p>
            <a:r>
              <a:rPr lang="pl-PL" sz="1600" dirty="0"/>
              <a:t>w</a:t>
            </a:r>
            <a:r>
              <a:rPr lang="pl-PL" sz="1600" dirty="0" smtClean="0"/>
              <a:t>ykonania prototypu</a:t>
            </a:r>
          </a:p>
          <a:p>
            <a:r>
              <a:rPr lang="pl-PL" sz="1600" dirty="0" smtClean="0"/>
              <a:t>głowicy do podawania </a:t>
            </a:r>
          </a:p>
          <a:p>
            <a:r>
              <a:rPr lang="pl-PL" sz="1600" dirty="0" smtClean="0"/>
              <a:t>materiału w drukarkach przyrostowych oraz weryfikacji skuteczności działania                            i funkcjonalności w warunkach laboratoryjnych. Konstrukcja głowicy pozwala na jednoczesne dostarczanie i mieszanie płynnej masy budulcowej z płynnymi dodatkami polepszającymi właściwości mieszanki. </a:t>
            </a:r>
          </a:p>
          <a:p>
            <a:endParaRPr lang="pl-PL" sz="1600" dirty="0" smtClean="0"/>
          </a:p>
          <a:p>
            <a:r>
              <a:rPr lang="pl-PL" b="1" dirty="0" smtClean="0">
                <a:solidFill>
                  <a:srgbClr val="C00000"/>
                </a:solidFill>
              </a:rPr>
              <a:t>ZASTOSOWANIE</a:t>
            </a:r>
          </a:p>
          <a:p>
            <a:endParaRPr lang="pl-PL" sz="1600" dirty="0" smtClean="0"/>
          </a:p>
          <a:p>
            <a:r>
              <a:rPr lang="pl-PL" sz="1600" dirty="0" smtClean="0"/>
              <a:t>Odbiorcami rozwiązania mogą być bezpośrednio przedsiębiorstwa budowlane opierające swoją działalność na innowacjach oraz przedsiębiorstwa działające w sektorze maszynowym, zajmujące się projektowaniem</a:t>
            </a:r>
          </a:p>
          <a:p>
            <a:r>
              <a:rPr lang="pl-PL" sz="1600" dirty="0" smtClean="0"/>
              <a:t>i produkcją unikalnych rozwiązań technicznych dla firm z innych gałęzi przemysłu.</a:t>
            </a:r>
          </a:p>
          <a:p>
            <a:endParaRPr lang="pl-PL" sz="1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572000" y="33265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OPIS ROZWIĄZANIA</a:t>
            </a: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23528" y="6453336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www.ott.tu.kielce.pl</a:t>
            </a:r>
            <a:endParaRPr lang="pl-PL" sz="1200" dirty="0"/>
          </a:p>
        </p:txBody>
      </p:sp>
      <p:cxnSp>
        <p:nvCxnSpPr>
          <p:cNvPr id="10" name="Łącznik prosty 9"/>
          <p:cNvCxnSpPr/>
          <p:nvPr/>
        </p:nvCxnSpPr>
        <p:spPr>
          <a:xfrm>
            <a:off x="395536" y="2132856"/>
            <a:ext cx="298833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>
            <a:off x="395536" y="2924944"/>
            <a:ext cx="2988332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/>
          <p:cNvSpPr txBox="1"/>
          <p:nvPr/>
        </p:nvSpPr>
        <p:spPr>
          <a:xfrm>
            <a:off x="251520" y="3140968"/>
            <a:ext cx="38164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solidFill>
                  <a:schemeClr val="bg1"/>
                </a:solidFill>
              </a:rPr>
              <a:t>Prototyp głowicy do podawania materiału w drukarkach przyrostowych wyposażonej          w układ mieszający i system osłony gazowej </a:t>
            </a:r>
            <a:endParaRPr lang="pl-PL" sz="20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Drukarki, 3D, Drukuj, 3D-Drukowan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0"/>
            <a:ext cx="2123728" cy="1484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tu.kielce.pl/wp-content/uploads/kamil/reo_new_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3816424" cy="3024336"/>
          </a:xfrm>
          <a:prstGeom prst="rect">
            <a:avLst/>
          </a:prstGeom>
          <a:noFill/>
        </p:spPr>
      </p:pic>
      <p:pic>
        <p:nvPicPr>
          <p:cNvPr id="1031" name="Picture 7" descr="http://tu.kielce.pl/wp-content/uploads/narou/IMG_1555-500x5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573016"/>
            <a:ext cx="3816424" cy="2962300"/>
          </a:xfrm>
          <a:prstGeom prst="rect">
            <a:avLst/>
          </a:prstGeom>
          <a:noFill/>
        </p:spPr>
      </p:pic>
      <p:sp>
        <p:nvSpPr>
          <p:cNvPr id="11" name="Prostokąt 10"/>
          <p:cNvSpPr/>
          <p:nvPr/>
        </p:nvSpPr>
        <p:spPr>
          <a:xfrm>
            <a:off x="4427984" y="2060848"/>
            <a:ext cx="4716016" cy="449431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l-PL" sz="3600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4684777" y="2461825"/>
            <a:ext cx="410445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smtClean="0">
                <a:solidFill>
                  <a:schemeClr val="bg1"/>
                </a:solidFill>
                <a:latin typeface="Arial Black" pitchFamily="34" charset="0"/>
              </a:rPr>
              <a:t>OŚRODEK TRANSFERU TECHNOLOGII</a:t>
            </a:r>
          </a:p>
          <a:p>
            <a:r>
              <a:rPr lang="pl-PL" sz="2400" b="1" dirty="0" smtClean="0">
                <a:solidFill>
                  <a:schemeClr val="bg1"/>
                </a:solidFill>
                <a:latin typeface="Arial Black" pitchFamily="34" charset="0"/>
              </a:rPr>
              <a:t>POLITECHNIKI</a:t>
            </a:r>
          </a:p>
          <a:p>
            <a:r>
              <a:rPr lang="pl-PL" sz="2400" b="1" dirty="0" smtClean="0">
                <a:solidFill>
                  <a:schemeClr val="bg1"/>
                </a:solidFill>
                <a:latin typeface="Arial Black" pitchFamily="34" charset="0"/>
              </a:rPr>
              <a:t>ŚWIĘTOKRZYSKIEJ</a:t>
            </a: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endParaRPr lang="pl-PL" sz="2000" b="1" dirty="0" smtClean="0">
              <a:solidFill>
                <a:schemeClr val="bg1"/>
              </a:solidFill>
            </a:endParaRPr>
          </a:p>
          <a:p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4618012" y="5189642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b="1" dirty="0" smtClean="0">
                <a:solidFill>
                  <a:schemeClr val="bg1"/>
                </a:solidFill>
              </a:rPr>
              <a:t>Budynek Auli Głównej, pokój 1 lub 14</a:t>
            </a:r>
            <a:endParaRPr lang="pl-PL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cs-CZ" b="1" dirty="0" smtClean="0">
                <a:solidFill>
                  <a:schemeClr val="bg1"/>
                </a:solidFill>
              </a:rPr>
              <a:t>tel. 41 34 24 471, 41 34 24 319</a:t>
            </a:r>
            <a:endParaRPr lang="pl-PL" dirty="0" smtClean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4698848" y="4298442"/>
            <a:ext cx="3546140" cy="5531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ole tekstowe 18"/>
          <p:cNvSpPr txBox="1"/>
          <p:nvPr/>
        </p:nvSpPr>
        <p:spPr>
          <a:xfrm>
            <a:off x="4715961" y="4308004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www.ott.tu.kielce.pl</a:t>
            </a:r>
            <a:endParaRPr lang="pl-PL" sz="2400" dirty="0" smtClean="0">
              <a:solidFill>
                <a:schemeClr val="bg1"/>
              </a:solidFill>
            </a:endParaRPr>
          </a:p>
          <a:p>
            <a:endParaRPr lang="pl-PL" dirty="0"/>
          </a:p>
        </p:txBody>
      </p:sp>
      <p:pic>
        <p:nvPicPr>
          <p:cNvPr id="9" name="Picture 2" descr="C:\Users\Emilia Ćwikła\Desktop\Inkubator Innowacyjności\Inkubator Innowacyjności + logotypy\LOGO Inkubator Innowacyjnośc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3145" y="448859"/>
            <a:ext cx="3742183" cy="1337830"/>
          </a:xfrm>
          <a:prstGeom prst="rect">
            <a:avLst/>
          </a:prstGeom>
          <a:noFill/>
        </p:spPr>
      </p:pic>
      <p:sp>
        <p:nvSpPr>
          <p:cNvPr id="2" name="pole tekstowe 1"/>
          <p:cNvSpPr txBox="1"/>
          <p:nvPr/>
        </p:nvSpPr>
        <p:spPr>
          <a:xfrm>
            <a:off x="4427984" y="6584977"/>
            <a:ext cx="1728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 smtClean="0"/>
              <a:t>*źródło zdjęć: Internet</a:t>
            </a:r>
            <a:endParaRPr lang="pl-PL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1289</TotalTime>
  <Words>559</Words>
  <Application>Microsoft Office PowerPoint</Application>
  <PresentationFormat>Pokaz na ekranie (4:3)</PresentationFormat>
  <Paragraphs>126</Paragraphs>
  <Slides>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Emilia Ćwikła</dc:creator>
  <cp:lastModifiedBy>Agnieszka Osman</cp:lastModifiedBy>
  <cp:revision>144</cp:revision>
  <dcterms:created xsi:type="dcterms:W3CDTF">2017-05-22T10:48:52Z</dcterms:created>
  <dcterms:modified xsi:type="dcterms:W3CDTF">2018-01-22T12:39:42Z</dcterms:modified>
</cp:coreProperties>
</file>