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 id="2147483840" r:id="rId2"/>
    <p:sldMasterId id="2147484040" r:id="rId3"/>
  </p:sldMasterIdLst>
  <p:sldIdLst>
    <p:sldId id="256" r:id="rId4"/>
    <p:sldId id="257" r:id="rId5"/>
    <p:sldId id="258" r:id="rId6"/>
    <p:sldId id="259" r:id="rId7"/>
    <p:sldId id="260" r:id="rId8"/>
    <p:sldId id="261" r:id="rId9"/>
    <p:sldId id="262"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90" y="4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0CCDF-7E0D-4407-8C3D-6DFA17C86E8E}"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119FE1AB-CF07-4625-9A46-E7DAECB7FEB6}">
      <dgm:prSet/>
      <dgm:spPr/>
      <dgm:t>
        <a:bodyPr/>
        <a:lstStyle/>
        <a:p>
          <a:pPr>
            <a:lnSpc>
              <a:spcPct val="100000"/>
            </a:lnSpc>
          </a:pPr>
          <a:r>
            <a:rPr lang="pl-PL"/>
            <a:t>Dziękuję Państwu za uwagę – zachęcam do korespondencji: </a:t>
          </a:r>
          <a:endParaRPr lang="en-US"/>
        </a:p>
      </dgm:t>
    </dgm:pt>
    <dgm:pt modelId="{456443A0-B089-43F7-896E-C0472C4BED7C}" type="parTrans" cxnId="{77A11F0A-795E-4342-8C33-9313B82A282D}">
      <dgm:prSet/>
      <dgm:spPr/>
      <dgm:t>
        <a:bodyPr/>
        <a:lstStyle/>
        <a:p>
          <a:endParaRPr lang="en-US"/>
        </a:p>
      </dgm:t>
    </dgm:pt>
    <dgm:pt modelId="{74C0497E-9D50-42B2-9DC8-7A5FC65A0D06}" type="sibTrans" cxnId="{77A11F0A-795E-4342-8C33-9313B82A282D}">
      <dgm:prSet/>
      <dgm:spPr/>
      <dgm:t>
        <a:bodyPr/>
        <a:lstStyle/>
        <a:p>
          <a:endParaRPr lang="en-US"/>
        </a:p>
      </dgm:t>
    </dgm:pt>
    <dgm:pt modelId="{9A83046A-59C2-4DAA-B80D-8F60C1CC0B75}">
      <dgm:prSet/>
      <dgm:spPr/>
      <dgm:t>
        <a:bodyPr/>
        <a:lstStyle/>
        <a:p>
          <a:pPr>
            <a:lnSpc>
              <a:spcPct val="100000"/>
            </a:lnSpc>
          </a:pPr>
          <a:r>
            <a:rPr lang="pl-PL" dirty="0"/>
            <a:t>Agnieszka.Golaszewska@ms.gov.pl</a:t>
          </a:r>
          <a:endParaRPr lang="en-US" dirty="0"/>
        </a:p>
      </dgm:t>
    </dgm:pt>
    <dgm:pt modelId="{97E47CA6-464D-4DB7-BD81-5625D83B3807}" type="parTrans" cxnId="{CC092907-D05C-405D-9ED2-4DA8D8DDCF2E}">
      <dgm:prSet/>
      <dgm:spPr/>
      <dgm:t>
        <a:bodyPr/>
        <a:lstStyle/>
        <a:p>
          <a:endParaRPr lang="en-US"/>
        </a:p>
      </dgm:t>
    </dgm:pt>
    <dgm:pt modelId="{7C1581E9-0B70-47AE-A8EB-4A7C64900678}" type="sibTrans" cxnId="{CC092907-D05C-405D-9ED2-4DA8D8DDCF2E}">
      <dgm:prSet/>
      <dgm:spPr/>
      <dgm:t>
        <a:bodyPr/>
        <a:lstStyle/>
        <a:p>
          <a:endParaRPr lang="en-US"/>
        </a:p>
      </dgm:t>
    </dgm:pt>
    <dgm:pt modelId="{E01BDCF8-BA98-40C0-88E6-52BD8DB8F20F}" type="pres">
      <dgm:prSet presAssocID="{6CC0CCDF-7E0D-4407-8C3D-6DFA17C86E8E}" presName="diagram" presStyleCnt="0">
        <dgm:presLayoutVars>
          <dgm:chPref val="1"/>
          <dgm:dir/>
          <dgm:animOne val="branch"/>
          <dgm:animLvl val="lvl"/>
          <dgm:resizeHandles/>
        </dgm:presLayoutVars>
      </dgm:prSet>
      <dgm:spPr/>
    </dgm:pt>
    <dgm:pt modelId="{E6D73B5B-9065-42E4-B2F1-A6CB5EE8F8F4}" type="pres">
      <dgm:prSet presAssocID="{119FE1AB-CF07-4625-9A46-E7DAECB7FEB6}" presName="root" presStyleCnt="0"/>
      <dgm:spPr/>
    </dgm:pt>
    <dgm:pt modelId="{AE592B4D-EE2C-48C2-A5F4-7A1267E35600}" type="pres">
      <dgm:prSet presAssocID="{119FE1AB-CF07-4625-9A46-E7DAECB7FEB6}" presName="rootComposite" presStyleCnt="0"/>
      <dgm:spPr/>
    </dgm:pt>
    <dgm:pt modelId="{C7AA2268-2F59-480A-B87B-04DE54BDCD18}" type="pres">
      <dgm:prSet presAssocID="{119FE1AB-CF07-4625-9A46-E7DAECB7FEB6}" presName="rootText" presStyleLbl="node1" presStyleIdx="0" presStyleCnt="2"/>
      <dgm:spPr/>
    </dgm:pt>
    <dgm:pt modelId="{EEAF4366-A2D9-4DF0-9D8A-C9C2276C16B5}" type="pres">
      <dgm:prSet presAssocID="{119FE1AB-CF07-4625-9A46-E7DAECB7FEB6}" presName="rootConnector" presStyleLbl="node1" presStyleIdx="0" presStyleCnt="2"/>
      <dgm:spPr/>
    </dgm:pt>
    <dgm:pt modelId="{7C7E23EE-058C-4350-BE21-5DDEC1BEF5A1}" type="pres">
      <dgm:prSet presAssocID="{119FE1AB-CF07-4625-9A46-E7DAECB7FEB6}" presName="childShape" presStyleCnt="0"/>
      <dgm:spPr/>
    </dgm:pt>
    <dgm:pt modelId="{7AF3B4C0-F330-424E-8B1A-FEC68E4177E1}" type="pres">
      <dgm:prSet presAssocID="{9A83046A-59C2-4DAA-B80D-8F60C1CC0B75}" presName="root" presStyleCnt="0"/>
      <dgm:spPr/>
    </dgm:pt>
    <dgm:pt modelId="{CA989311-6A20-4691-940C-4238FF9EBB84}" type="pres">
      <dgm:prSet presAssocID="{9A83046A-59C2-4DAA-B80D-8F60C1CC0B75}" presName="rootComposite" presStyleCnt="0"/>
      <dgm:spPr/>
    </dgm:pt>
    <dgm:pt modelId="{5BE45C2B-9FDC-4A44-A746-80EF4BB8F4DC}" type="pres">
      <dgm:prSet presAssocID="{9A83046A-59C2-4DAA-B80D-8F60C1CC0B75}" presName="rootText" presStyleLbl="node1" presStyleIdx="1" presStyleCnt="2"/>
      <dgm:spPr/>
    </dgm:pt>
    <dgm:pt modelId="{45D6EB8F-44A5-4759-ADB3-F0796C61DF26}" type="pres">
      <dgm:prSet presAssocID="{9A83046A-59C2-4DAA-B80D-8F60C1CC0B75}" presName="rootConnector" presStyleLbl="node1" presStyleIdx="1" presStyleCnt="2"/>
      <dgm:spPr/>
    </dgm:pt>
    <dgm:pt modelId="{72522526-8791-4F9A-B726-9FAC0A75C4FF}" type="pres">
      <dgm:prSet presAssocID="{9A83046A-59C2-4DAA-B80D-8F60C1CC0B75}" presName="childShape" presStyleCnt="0"/>
      <dgm:spPr/>
    </dgm:pt>
  </dgm:ptLst>
  <dgm:cxnLst>
    <dgm:cxn modelId="{60C8F402-CAEA-4A65-864D-C854CE91C57B}" type="presOf" srcId="{9A83046A-59C2-4DAA-B80D-8F60C1CC0B75}" destId="{45D6EB8F-44A5-4759-ADB3-F0796C61DF26}" srcOrd="1" destOrd="0" presId="urn:microsoft.com/office/officeart/2005/8/layout/hierarchy3"/>
    <dgm:cxn modelId="{CC092907-D05C-405D-9ED2-4DA8D8DDCF2E}" srcId="{6CC0CCDF-7E0D-4407-8C3D-6DFA17C86E8E}" destId="{9A83046A-59C2-4DAA-B80D-8F60C1CC0B75}" srcOrd="1" destOrd="0" parTransId="{97E47CA6-464D-4DB7-BD81-5625D83B3807}" sibTransId="{7C1581E9-0B70-47AE-A8EB-4A7C64900678}"/>
    <dgm:cxn modelId="{77A11F0A-795E-4342-8C33-9313B82A282D}" srcId="{6CC0CCDF-7E0D-4407-8C3D-6DFA17C86E8E}" destId="{119FE1AB-CF07-4625-9A46-E7DAECB7FEB6}" srcOrd="0" destOrd="0" parTransId="{456443A0-B089-43F7-896E-C0472C4BED7C}" sibTransId="{74C0497E-9D50-42B2-9DC8-7A5FC65A0D06}"/>
    <dgm:cxn modelId="{B705525C-9E84-4FD3-BC70-FEFDF2EF07F4}" type="presOf" srcId="{6CC0CCDF-7E0D-4407-8C3D-6DFA17C86E8E}" destId="{E01BDCF8-BA98-40C0-88E6-52BD8DB8F20F}" srcOrd="0" destOrd="0" presId="urn:microsoft.com/office/officeart/2005/8/layout/hierarchy3"/>
    <dgm:cxn modelId="{6E6F0B4D-0218-442F-A3ED-6184F47F4FD4}" type="presOf" srcId="{9A83046A-59C2-4DAA-B80D-8F60C1CC0B75}" destId="{5BE45C2B-9FDC-4A44-A746-80EF4BB8F4DC}" srcOrd="0" destOrd="0" presId="urn:microsoft.com/office/officeart/2005/8/layout/hierarchy3"/>
    <dgm:cxn modelId="{9F484B79-FFB0-418C-96C8-0F07ADDD618E}" type="presOf" srcId="{119FE1AB-CF07-4625-9A46-E7DAECB7FEB6}" destId="{EEAF4366-A2D9-4DF0-9D8A-C9C2276C16B5}" srcOrd="1" destOrd="0" presId="urn:microsoft.com/office/officeart/2005/8/layout/hierarchy3"/>
    <dgm:cxn modelId="{EB4C7DE5-3111-4D61-8BAF-76002EF56FDE}" type="presOf" srcId="{119FE1AB-CF07-4625-9A46-E7DAECB7FEB6}" destId="{C7AA2268-2F59-480A-B87B-04DE54BDCD18}" srcOrd="0" destOrd="0" presId="urn:microsoft.com/office/officeart/2005/8/layout/hierarchy3"/>
    <dgm:cxn modelId="{3AA0C9EA-083E-404A-9AB8-2A2A6BFE77F2}" type="presParOf" srcId="{E01BDCF8-BA98-40C0-88E6-52BD8DB8F20F}" destId="{E6D73B5B-9065-42E4-B2F1-A6CB5EE8F8F4}" srcOrd="0" destOrd="0" presId="urn:microsoft.com/office/officeart/2005/8/layout/hierarchy3"/>
    <dgm:cxn modelId="{9D9B7607-735D-4DB9-9A7F-3100B4683B80}" type="presParOf" srcId="{E6D73B5B-9065-42E4-B2F1-A6CB5EE8F8F4}" destId="{AE592B4D-EE2C-48C2-A5F4-7A1267E35600}" srcOrd="0" destOrd="0" presId="urn:microsoft.com/office/officeart/2005/8/layout/hierarchy3"/>
    <dgm:cxn modelId="{B2B550CE-46BC-41D6-93DA-1B4505F428BA}" type="presParOf" srcId="{AE592B4D-EE2C-48C2-A5F4-7A1267E35600}" destId="{C7AA2268-2F59-480A-B87B-04DE54BDCD18}" srcOrd="0" destOrd="0" presId="urn:microsoft.com/office/officeart/2005/8/layout/hierarchy3"/>
    <dgm:cxn modelId="{0CDCF086-B80E-4AC7-8C60-D3EE42841181}" type="presParOf" srcId="{AE592B4D-EE2C-48C2-A5F4-7A1267E35600}" destId="{EEAF4366-A2D9-4DF0-9D8A-C9C2276C16B5}" srcOrd="1" destOrd="0" presId="urn:microsoft.com/office/officeart/2005/8/layout/hierarchy3"/>
    <dgm:cxn modelId="{E20D5343-3CE5-4353-8272-A2D74064196F}" type="presParOf" srcId="{E6D73B5B-9065-42E4-B2F1-A6CB5EE8F8F4}" destId="{7C7E23EE-058C-4350-BE21-5DDEC1BEF5A1}" srcOrd="1" destOrd="0" presId="urn:microsoft.com/office/officeart/2005/8/layout/hierarchy3"/>
    <dgm:cxn modelId="{D19E3431-A768-4343-B85F-3A99B0B0CC82}" type="presParOf" srcId="{E01BDCF8-BA98-40C0-88E6-52BD8DB8F20F}" destId="{7AF3B4C0-F330-424E-8B1A-FEC68E4177E1}" srcOrd="1" destOrd="0" presId="urn:microsoft.com/office/officeart/2005/8/layout/hierarchy3"/>
    <dgm:cxn modelId="{39AE19D7-211E-4C93-9570-486742F28115}" type="presParOf" srcId="{7AF3B4C0-F330-424E-8B1A-FEC68E4177E1}" destId="{CA989311-6A20-4691-940C-4238FF9EBB84}" srcOrd="0" destOrd="0" presId="urn:microsoft.com/office/officeart/2005/8/layout/hierarchy3"/>
    <dgm:cxn modelId="{ED472213-D2C5-49B5-B8FF-2975DCEADDB8}" type="presParOf" srcId="{CA989311-6A20-4691-940C-4238FF9EBB84}" destId="{5BE45C2B-9FDC-4A44-A746-80EF4BB8F4DC}" srcOrd="0" destOrd="0" presId="urn:microsoft.com/office/officeart/2005/8/layout/hierarchy3"/>
    <dgm:cxn modelId="{494C5506-A87D-4AAD-BCC5-772C9869699E}" type="presParOf" srcId="{CA989311-6A20-4691-940C-4238FF9EBB84}" destId="{45D6EB8F-44A5-4759-ADB3-F0796C61DF26}" srcOrd="1" destOrd="0" presId="urn:microsoft.com/office/officeart/2005/8/layout/hierarchy3"/>
    <dgm:cxn modelId="{C6E46EC1-397D-4812-9BFA-750D17822A1B}" type="presParOf" srcId="{7AF3B4C0-F330-424E-8B1A-FEC68E4177E1}" destId="{72522526-8791-4F9A-B726-9FAC0A75C4F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A2268-2F59-480A-B87B-04DE54BDCD18}">
      <dsp:nvSpPr>
        <dsp:cNvPr id="0" name=""/>
        <dsp:cNvSpPr/>
      </dsp:nvSpPr>
      <dsp:spPr>
        <a:xfrm>
          <a:off x="1265" y="363347"/>
          <a:ext cx="4604742" cy="230237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ct val="35000"/>
            </a:spcAft>
            <a:buNone/>
          </a:pPr>
          <a:r>
            <a:rPr lang="pl-PL" sz="2400" kern="1200"/>
            <a:t>Dziękuję Państwu za uwagę – zachęcam do korespondencji: </a:t>
          </a:r>
          <a:endParaRPr lang="en-US" sz="2400" kern="1200"/>
        </a:p>
      </dsp:txBody>
      <dsp:txXfrm>
        <a:off x="68699" y="430781"/>
        <a:ext cx="4469874" cy="2167503"/>
      </dsp:txXfrm>
    </dsp:sp>
    <dsp:sp modelId="{5BE45C2B-9FDC-4A44-A746-80EF4BB8F4DC}">
      <dsp:nvSpPr>
        <dsp:cNvPr id="0" name=""/>
        <dsp:cNvSpPr/>
      </dsp:nvSpPr>
      <dsp:spPr>
        <a:xfrm>
          <a:off x="5757192" y="363347"/>
          <a:ext cx="4604742" cy="230237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ct val="35000"/>
            </a:spcAft>
            <a:buNone/>
          </a:pPr>
          <a:r>
            <a:rPr lang="pl-PL" sz="2400" kern="1200" dirty="0"/>
            <a:t>Agnieszka.Golaszewska@ms.gov.pl</a:t>
          </a:r>
          <a:endParaRPr lang="en-US" sz="2400" kern="1200" dirty="0"/>
        </a:p>
      </dsp:txBody>
      <dsp:txXfrm>
        <a:off x="5824626" y="430781"/>
        <a:ext cx="4469874" cy="21675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6432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l-PL"/>
              <a:t>Kliknij, aby edytować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374940-A916-4C8B-9648-02A2D3898F9E}"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79835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74253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50F84E2-2D7A-43CF-AC90-352A289A783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32355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704701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5816195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3D7E00A-486F-4252-8B1D-E32645521F49}"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09547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DDF5F92-E675-4B36-9A60-69A962A68675}"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02822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A8224893-DBDA-4BFA-9CE1-4BFE7CD0F8CF}"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4236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73ED0CC-082F-4160-86E5-0D6041F12778}"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844334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374940-A916-4C8B-9648-02A2D3898F9E}"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3391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73ED0CC-082F-4160-86E5-0D6041F12778}"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63900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73ED0CC-082F-4160-86E5-0D6041F12778}"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661680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73ED0CC-082F-4160-86E5-0D6041F12778}"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194904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073ED0CC-082F-4160-86E5-0D6041F12778}" type="datetime1">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2257846"/>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073ED0CC-082F-4160-86E5-0D6041F12778}" type="datetime1">
              <a:rPr lang="en-US" smtClean="0"/>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982820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073ED0CC-082F-4160-86E5-0D6041F12778}" type="datetime1">
              <a:rPr lang="en-US" smtClean="0"/>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6809210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449847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140809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88043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l-PL"/>
              <a:t>Kliknij, aby edytować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50F84E2-2D7A-43CF-AC90-352A289A783A}" type="datetime1">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4355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45127" y="2507550"/>
            <a:ext cx="5156200" cy="36805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2507550"/>
            <a:ext cx="5181601" cy="36805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l-PL"/>
              <a:t>Kliknij, aby edytować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AF6E2C9B-5FA2-460D-9BE7-B0812FC2A6FF}" type="datetime1">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9/19/2019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997780"/>
      </p:ext>
    </p:extLst>
  </p:cSld>
  <p:clrMap bg1="dk1" tx1="lt1" bg2="dk2" tx2="lt2" accent1="accent1" accent2="accent2" accent3="accent3" accent4="accent4" accent5="accent5" accent6="accent6" hlink="hlink" folHlink="folHlink"/>
  <p:sldLayoutIdLst>
    <p:sldLayoutId id="2147483966" r:id="rId1"/>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3ED0CC-082F-4160-86E5-0D6041F12778}" type="datetime1">
              <a:rPr lang="en-US" smtClean="0"/>
              <a:t>9/19/2019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87450634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4B235D-B1C6-465E-A3DA-2C2612A230B5}"/>
              </a:ext>
            </a:extLst>
          </p:cNvPr>
          <p:cNvPicPr>
            <a:picLocks noChangeAspect="1"/>
          </p:cNvPicPr>
          <p:nvPr/>
        </p:nvPicPr>
        <p:blipFill rotWithShape="1">
          <a:blip r:embed="rId3"/>
          <a:srcRect/>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ytuł 1">
            <a:extLst>
              <a:ext uri="{FF2B5EF4-FFF2-40B4-BE49-F238E27FC236}">
                <a16:creationId xmlns:a16="http://schemas.microsoft.com/office/drawing/2014/main" id="{BBBC82D4-AD9E-4DF1-8E33-62C17A4DAD27}"/>
              </a:ext>
            </a:extLst>
          </p:cNvPr>
          <p:cNvSpPr>
            <a:spLocks noGrp="1"/>
          </p:cNvSpPr>
          <p:nvPr>
            <p:ph type="ctrTitle"/>
          </p:nvPr>
        </p:nvSpPr>
        <p:spPr>
          <a:xfrm>
            <a:off x="804336" y="1623412"/>
            <a:ext cx="3503122" cy="2287229"/>
          </a:xfrm>
        </p:spPr>
        <p:txBody>
          <a:bodyPr>
            <a:normAutofit/>
          </a:bodyPr>
          <a:lstStyle/>
          <a:p>
            <a:pPr algn="l"/>
            <a:r>
              <a:rPr lang="pl-PL" sz="4400"/>
              <a:t>Sądy własności intelektualnej</a:t>
            </a:r>
          </a:p>
        </p:txBody>
      </p:sp>
      <p:sp>
        <p:nvSpPr>
          <p:cNvPr id="3" name="Podtytuł 2">
            <a:extLst>
              <a:ext uri="{FF2B5EF4-FFF2-40B4-BE49-F238E27FC236}">
                <a16:creationId xmlns:a16="http://schemas.microsoft.com/office/drawing/2014/main" id="{955A5A3D-AA87-46CC-9EDA-79EA42A381B5}"/>
              </a:ext>
            </a:extLst>
          </p:cNvPr>
          <p:cNvSpPr>
            <a:spLocks noGrp="1"/>
          </p:cNvSpPr>
          <p:nvPr>
            <p:ph type="subTitle" idx="1"/>
          </p:nvPr>
        </p:nvSpPr>
        <p:spPr>
          <a:xfrm>
            <a:off x="804335" y="4009771"/>
            <a:ext cx="3503122" cy="1244361"/>
          </a:xfrm>
        </p:spPr>
        <p:txBody>
          <a:bodyPr>
            <a:normAutofit/>
          </a:bodyPr>
          <a:lstStyle/>
          <a:p>
            <a:pPr algn="l">
              <a:lnSpc>
                <a:spcPct val="90000"/>
              </a:lnSpc>
            </a:pPr>
            <a:r>
              <a:rPr lang="pl-PL" sz="1800" dirty="0">
                <a:solidFill>
                  <a:srgbClr val="496F9B"/>
                </a:solidFill>
              </a:rPr>
              <a:t>Uwagi na tle projektu UC162 (UD497) </a:t>
            </a:r>
          </a:p>
          <a:p>
            <a:pPr algn="l">
              <a:lnSpc>
                <a:spcPct val="90000"/>
              </a:lnSpc>
            </a:pPr>
            <a:r>
              <a:rPr lang="pl-PL" sz="1800" dirty="0">
                <a:solidFill>
                  <a:srgbClr val="496F9B"/>
                </a:solidFill>
              </a:rPr>
              <a:t>przyjętego przez Radę Ministrów 10 września 2019 roku </a:t>
            </a:r>
          </a:p>
        </p:txBody>
      </p:sp>
    </p:spTree>
    <p:extLst>
      <p:ext uri="{BB962C8B-B14F-4D97-AF65-F5344CB8AC3E}">
        <p14:creationId xmlns:p14="http://schemas.microsoft.com/office/powerpoint/2010/main" val="3410895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496BB3E-0626-4131-8D1A-509463F18A49}"/>
              </a:ext>
            </a:extLst>
          </p:cNvPr>
          <p:cNvSpPr>
            <a:spLocks noGrp="1"/>
          </p:cNvSpPr>
          <p:nvPr>
            <p:ph type="title"/>
          </p:nvPr>
        </p:nvSpPr>
        <p:spPr>
          <a:xfrm>
            <a:off x="641074" y="1588878"/>
            <a:ext cx="2844002" cy="3680244"/>
          </a:xfrm>
        </p:spPr>
        <p:txBody>
          <a:bodyPr>
            <a:normAutofit/>
          </a:bodyPr>
          <a:lstStyle/>
          <a:p>
            <a:pPr algn="l"/>
            <a:r>
              <a:rPr lang="pl-PL" sz="3100">
                <a:solidFill>
                  <a:srgbClr val="FFFFFF"/>
                </a:solidFill>
              </a:rPr>
              <a:t>Szczególne rozwiązania procesowe </a:t>
            </a:r>
            <a:br>
              <a:rPr lang="pl-PL" sz="3100">
                <a:solidFill>
                  <a:srgbClr val="FFFFFF"/>
                </a:solidFill>
              </a:rPr>
            </a:br>
            <a:r>
              <a:rPr lang="pl-PL" sz="3100">
                <a:solidFill>
                  <a:srgbClr val="FFFFFF"/>
                </a:solidFill>
              </a:rPr>
              <a:t>– Ciąg dalszy</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Symbol zastępczy zawartości 2">
            <a:extLst>
              <a:ext uri="{FF2B5EF4-FFF2-40B4-BE49-F238E27FC236}">
                <a16:creationId xmlns:a16="http://schemas.microsoft.com/office/drawing/2014/main" id="{4F49321F-EBE5-4D22-BF45-E2D3EA20333B}"/>
              </a:ext>
            </a:extLst>
          </p:cNvPr>
          <p:cNvSpPr>
            <a:spLocks noGrp="1"/>
          </p:cNvSpPr>
          <p:nvPr>
            <p:ph sz="quarter" idx="13"/>
          </p:nvPr>
        </p:nvSpPr>
        <p:spPr>
          <a:xfrm>
            <a:off x="4634794" y="1049695"/>
            <a:ext cx="6642806" cy="4758611"/>
          </a:xfrm>
        </p:spPr>
        <p:txBody>
          <a:bodyPr anchor="ctr">
            <a:normAutofit fontScale="85000" lnSpcReduction="10000"/>
          </a:bodyPr>
          <a:lstStyle/>
          <a:p>
            <a:pPr algn="just"/>
            <a:r>
              <a:rPr lang="pl-PL" dirty="0"/>
              <a:t>Projekt dokonuje implementacji art. 6-8 dyrektywy nr 2004/48 o egzekwowaniu praw własności intelektualnej</a:t>
            </a:r>
          </a:p>
          <a:p>
            <a:pPr algn="just"/>
            <a:r>
              <a:rPr lang="pl-PL" dirty="0"/>
              <a:t>Art. 7 implementowany jako zabezpieczenie środka dowodowego; </a:t>
            </a:r>
          </a:p>
          <a:p>
            <a:pPr algn="just"/>
            <a:r>
              <a:rPr lang="pl-PL" dirty="0"/>
              <a:t>Art. 6 implementowany jako wydanie lub wyjawienie środka dowodowego;</a:t>
            </a:r>
          </a:p>
          <a:p>
            <a:pPr algn="just"/>
            <a:r>
              <a:rPr lang="pl-PL" dirty="0"/>
              <a:t>Art. 8 implementowany jako wezwanie do udzielenia informacji; </a:t>
            </a:r>
          </a:p>
          <a:p>
            <a:pPr algn="just"/>
            <a:r>
              <a:rPr lang="pl-PL" dirty="0"/>
              <a:t>Wszystkie instytucje przeniesione do KPC; </a:t>
            </a:r>
          </a:p>
          <a:p>
            <a:pPr algn="just"/>
            <a:r>
              <a:rPr lang="pl-PL" dirty="0"/>
              <a:t>Uchylone przepisy procesowe, które dotychczas implementowały art. 6-8 dyrektywy 2004/48; </a:t>
            </a:r>
          </a:p>
          <a:p>
            <a:pPr algn="just"/>
            <a:r>
              <a:rPr lang="pl-PL" dirty="0"/>
              <a:t>Utrzymana podstawa materialnoprawna; </a:t>
            </a:r>
          </a:p>
          <a:p>
            <a:pPr algn="just"/>
            <a:r>
              <a:rPr lang="pl-PL" dirty="0"/>
              <a:t>Szczególne powództwa. </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79248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D01926-A2DC-457F-A517-A6ED940A248A}"/>
              </a:ext>
            </a:extLst>
          </p:cNvPr>
          <p:cNvSpPr>
            <a:spLocks noGrp="1"/>
          </p:cNvSpPr>
          <p:nvPr>
            <p:ph type="title"/>
          </p:nvPr>
        </p:nvSpPr>
        <p:spPr/>
        <p:txBody>
          <a:bodyPr/>
          <a:lstStyle/>
          <a:p>
            <a:r>
              <a:rPr lang="pl-PL" dirty="0"/>
              <a:t>Zabezpieczenie środka dowodowego – projektowane art. 479 (96) – 479 (105)</a:t>
            </a:r>
          </a:p>
        </p:txBody>
      </p:sp>
      <p:sp>
        <p:nvSpPr>
          <p:cNvPr id="3" name="Symbol zastępczy zawartości 2">
            <a:extLst>
              <a:ext uri="{FF2B5EF4-FFF2-40B4-BE49-F238E27FC236}">
                <a16:creationId xmlns:a16="http://schemas.microsoft.com/office/drawing/2014/main" id="{23354669-AD52-4133-B1E8-004D5C5C0497}"/>
              </a:ext>
            </a:extLst>
          </p:cNvPr>
          <p:cNvSpPr>
            <a:spLocks noGrp="1"/>
          </p:cNvSpPr>
          <p:nvPr>
            <p:ph sz="quarter" idx="13"/>
          </p:nvPr>
        </p:nvSpPr>
        <p:spPr/>
        <p:txBody>
          <a:bodyPr>
            <a:normAutofit fontScale="70000" lnSpcReduction="20000"/>
          </a:bodyPr>
          <a:lstStyle/>
          <a:p>
            <a:pPr algn="just"/>
            <a:r>
              <a:rPr lang="pl-PL" dirty="0"/>
              <a:t>Implementuje art. 7 dyrektywy 2004/48 - przed wszczęciem postępowania co do meritum sprawy, sąd mógł na wniosek strony, która przedstawiła należyte dostępne dowody uzasadniające jej roszczenie z tytułu naruszenia jej prawa własności intelektualnej, nakazać szybkie i skuteczne środki tymczasowe zapewniające zachowanie dowodów dotyczących zarzucanego naruszenia, pod warunkiem ochrony informacji poufnych;</a:t>
            </a:r>
          </a:p>
          <a:p>
            <a:pPr algn="just"/>
            <a:r>
              <a:rPr lang="pl-PL" dirty="0"/>
              <a:t>Obecnie implementacja dokonana cząstkowo –np. oznaczenie terminu na rozpoznanie wniosku, dopuszczalność zażalenia, w doktrynie dominuje pogląd, że wymagane jest odwołanie do instytucji zabezpieczenia dowodów; </a:t>
            </a:r>
          </a:p>
          <a:p>
            <a:pPr algn="just"/>
            <a:r>
              <a:rPr lang="pl-PL" dirty="0"/>
              <a:t>cel i zakres regulacji – odmienny od celu zabezpieczenia dowodów; </a:t>
            </a:r>
          </a:p>
          <a:p>
            <a:pPr algn="just"/>
            <a:r>
              <a:rPr lang="pl-PL" dirty="0"/>
              <a:t>specyficzne sposoby zabezpieczenia przewidziane przez art. 7 dyrektywy nr 2004/48 w postaci odebrania towarów, materiałów, narzędzi, dokumentów, pobrania próbek - które w sferze wykonania zbliżają rozwiązanie, o którym mowa w dyrektywie, raczej do postępowania o udzielenie zabezpieczenia, niż do zabezpieczenia dowodów, o którym stanowi art. 310 KPC; </a:t>
            </a:r>
          </a:p>
          <a:p>
            <a:pPr algn="just"/>
            <a:r>
              <a:rPr lang="pl-PL" dirty="0"/>
              <a:t>specyficzne problemy związane z zabezpieczeniem dowodów dla potrzeb spraw własności intelektualnej (szczególna konieczność ochrony tajemnicy przedsiębiorstwa przy stosowaniu środka tymczasowego).  	 </a:t>
            </a:r>
          </a:p>
        </p:txBody>
      </p:sp>
    </p:spTree>
    <p:extLst>
      <p:ext uri="{BB962C8B-B14F-4D97-AF65-F5344CB8AC3E}">
        <p14:creationId xmlns:p14="http://schemas.microsoft.com/office/powerpoint/2010/main" val="412994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ytuł 1">
            <a:extLst>
              <a:ext uri="{FF2B5EF4-FFF2-40B4-BE49-F238E27FC236}">
                <a16:creationId xmlns:a16="http://schemas.microsoft.com/office/drawing/2014/main" id="{5A90E2DE-558E-4EFE-BD81-D5FA6D8D6162}"/>
              </a:ext>
            </a:extLst>
          </p:cNvPr>
          <p:cNvSpPr>
            <a:spLocks noGrp="1"/>
          </p:cNvSpPr>
          <p:nvPr>
            <p:ph type="title"/>
          </p:nvPr>
        </p:nvSpPr>
        <p:spPr>
          <a:xfrm>
            <a:off x="641074" y="1419900"/>
            <a:ext cx="2844002" cy="4018201"/>
          </a:xfrm>
        </p:spPr>
        <p:txBody>
          <a:bodyPr>
            <a:normAutofit/>
          </a:bodyPr>
          <a:lstStyle/>
          <a:p>
            <a:pPr algn="l"/>
            <a:r>
              <a:rPr lang="pl-PL" sz="2800"/>
              <a:t>Zabezpieczenie środka dowodowego - Cel</a:t>
            </a:r>
          </a:p>
        </p:txBody>
      </p:sp>
      <p:sp>
        <p:nvSpPr>
          <p:cNvPr id="7" name="Symbol zastępczy zawartości 2">
            <a:extLst>
              <a:ext uri="{FF2B5EF4-FFF2-40B4-BE49-F238E27FC236}">
                <a16:creationId xmlns:a16="http://schemas.microsoft.com/office/drawing/2014/main" id="{E53A7198-B232-4419-9EA3-B2753D2B3A3E}"/>
              </a:ext>
            </a:extLst>
          </p:cNvPr>
          <p:cNvSpPr>
            <a:spLocks noGrp="1"/>
          </p:cNvSpPr>
          <p:nvPr>
            <p:ph sz="quarter" idx="13"/>
          </p:nvPr>
        </p:nvSpPr>
        <p:spPr>
          <a:xfrm>
            <a:off x="4701008" y="1193576"/>
            <a:ext cx="6576591" cy="4470850"/>
          </a:xfrm>
        </p:spPr>
        <p:txBody>
          <a:bodyPr anchor="ctr">
            <a:normAutofit/>
          </a:bodyPr>
          <a:lstStyle/>
          <a:p>
            <a:pPr algn="just">
              <a:lnSpc>
                <a:spcPct val="110000"/>
              </a:lnSpc>
            </a:pPr>
            <a:r>
              <a:rPr lang="pl-PL" sz="1500" dirty="0"/>
              <a:t>cel zabezpieczenia dowodu, o którym stanowi art. 310 i n. KPC to przeprowadzenie oznaczonego dowodu; </a:t>
            </a:r>
          </a:p>
          <a:p>
            <a:pPr algn="just">
              <a:lnSpc>
                <a:spcPct val="110000"/>
              </a:lnSpc>
            </a:pPr>
            <a:r>
              <a:rPr lang="pl-PL" sz="1500" dirty="0"/>
              <a:t>Cel zabezpieczenia środka dowodowego to:</a:t>
            </a:r>
          </a:p>
          <a:p>
            <a:pPr lvl="1" algn="just">
              <a:lnSpc>
                <a:spcPct val="110000"/>
              </a:lnSpc>
              <a:buFontTx/>
              <a:buChar char="-"/>
            </a:pPr>
            <a:r>
              <a:rPr lang="pl-PL" sz="1500" dirty="0"/>
              <a:t>umożliwienie uprawnionemu uzyskania dostępu do informacji o faktach dotyczących naruszeń jego prawa, aby mógł on sformułować podstawę faktyczną wytaczanego powództwa (cel wydobywczy) (odmienna, niż oznaczona w </a:t>
            </a:r>
            <a:r>
              <a:rPr lang="pl-PL" sz="1500" dirty="0" err="1"/>
              <a:t>kpc</a:t>
            </a:r>
            <a:r>
              <a:rPr lang="pl-PL" sz="1500" dirty="0"/>
              <a:t> kolejność zgłaszania faktów i dowodów); </a:t>
            </a:r>
          </a:p>
          <a:p>
            <a:pPr lvl="1" algn="just">
              <a:lnSpc>
                <a:spcPct val="110000"/>
              </a:lnSpc>
              <a:buFontTx/>
              <a:buChar char="-"/>
            </a:pPr>
            <a:r>
              <a:rPr lang="pl-PL" sz="1500" dirty="0"/>
              <a:t>Pozyskanie substratu, z którego będzie mógł zostać przeprowadzony w procesie dowód (cel zachowawczy); </a:t>
            </a:r>
          </a:p>
          <a:p>
            <a:pPr>
              <a:lnSpc>
                <a:spcPct val="110000"/>
              </a:lnSpc>
            </a:pPr>
            <a:r>
              <a:rPr lang="pl-PL" sz="1500" dirty="0"/>
              <a:t>Ograniczenie do środków rzeczowych.  </a:t>
            </a:r>
          </a:p>
          <a:p>
            <a:pPr>
              <a:lnSpc>
                <a:spcPct val="110000"/>
              </a:lnSpc>
            </a:pPr>
            <a:endParaRPr lang="pl-PL" sz="15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51182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8743DAC-09C1-413F-B490-5B90656854F6}"/>
              </a:ext>
            </a:extLst>
          </p:cNvPr>
          <p:cNvSpPr>
            <a:spLocks noGrp="1"/>
          </p:cNvSpPr>
          <p:nvPr>
            <p:ph type="title"/>
          </p:nvPr>
        </p:nvSpPr>
        <p:spPr>
          <a:xfrm>
            <a:off x="913776" y="643466"/>
            <a:ext cx="3418784" cy="4308475"/>
          </a:xfrm>
        </p:spPr>
        <p:txBody>
          <a:bodyPr anchor="t">
            <a:normAutofit/>
          </a:bodyPr>
          <a:lstStyle/>
          <a:p>
            <a:pPr algn="l"/>
            <a:r>
              <a:rPr lang="pl-PL" sz="3400"/>
              <a:t>Zabezpieczenie środka dowodowego – postępowanie </a:t>
            </a:r>
          </a:p>
        </p:txBody>
      </p:sp>
      <p:sp>
        <p:nvSpPr>
          <p:cNvPr id="18" name="Symbol zastępczy zawartości 2">
            <a:extLst>
              <a:ext uri="{FF2B5EF4-FFF2-40B4-BE49-F238E27FC236}">
                <a16:creationId xmlns:a16="http://schemas.microsoft.com/office/drawing/2014/main" id="{C3987B30-00CE-409F-BFA0-9BA24BAD6ABC}"/>
              </a:ext>
            </a:extLst>
          </p:cNvPr>
          <p:cNvSpPr>
            <a:spLocks noGrp="1"/>
          </p:cNvSpPr>
          <p:nvPr>
            <p:ph sz="quarter" idx="13"/>
          </p:nvPr>
        </p:nvSpPr>
        <p:spPr>
          <a:xfrm>
            <a:off x="4654295" y="643466"/>
            <a:ext cx="6623305" cy="4308476"/>
          </a:xfrm>
        </p:spPr>
        <p:txBody>
          <a:bodyPr>
            <a:normAutofit/>
          </a:bodyPr>
          <a:lstStyle/>
          <a:p>
            <a:pPr>
              <a:lnSpc>
                <a:spcPct val="110000"/>
              </a:lnSpc>
            </a:pPr>
            <a:r>
              <a:rPr lang="pl-PL" sz="1000" dirty="0"/>
              <a:t>W toku procesu lub </a:t>
            </a:r>
            <a:r>
              <a:rPr lang="pl-PL" sz="1000" dirty="0" err="1"/>
              <a:t>przedprocesowe</a:t>
            </a:r>
            <a:r>
              <a:rPr lang="pl-PL" sz="1000" dirty="0"/>
              <a:t>; </a:t>
            </a:r>
          </a:p>
          <a:p>
            <a:pPr algn="just">
              <a:lnSpc>
                <a:spcPct val="110000"/>
              </a:lnSpc>
            </a:pPr>
            <a:r>
              <a:rPr lang="pl-PL" sz="1000" dirty="0"/>
              <a:t>Uprawdopodobnienie roszczenia oraz interesu prawnego w postępowaniu </a:t>
            </a:r>
            <a:r>
              <a:rPr lang="pl-PL" sz="1000" b="1" dirty="0"/>
              <a:t>(brak żądanego zabezpieczenia uniemożliwia lub poważnie utrudnia przytoczenie lub udowodnienie istotnych faktów</a:t>
            </a:r>
            <a:r>
              <a:rPr lang="pl-PL" sz="1000" dirty="0"/>
              <a:t>, jak również wtedy, gdy zachodzi ryzyko zniszczenia środka dowodowego lub opóźnienie w uzyskaniu środka dowodowego może uniemożliwić lub zbytnio utrudnić osiągnięcie celu postępowania dowodowego, albo gdy z innych przyczyn zachodzi potrzeba stwierdzenia istniejącego stanu rzeczy); </a:t>
            </a:r>
          </a:p>
          <a:p>
            <a:pPr algn="just">
              <a:lnSpc>
                <a:spcPct val="110000"/>
              </a:lnSpc>
            </a:pPr>
            <a:r>
              <a:rPr lang="pl-PL" sz="1000" dirty="0"/>
              <a:t>Opłata sądowa – 200 złotych; </a:t>
            </a:r>
          </a:p>
          <a:p>
            <a:pPr algn="just">
              <a:lnSpc>
                <a:spcPct val="110000"/>
              </a:lnSpc>
            </a:pPr>
            <a:r>
              <a:rPr lang="pl-PL" sz="1000" dirty="0"/>
              <a:t>Rozpoznanie wniosku na posiedzeniu niejawnym w terminie 7 dni od dnia wpływu do sądu; </a:t>
            </a:r>
          </a:p>
          <a:p>
            <a:pPr algn="just">
              <a:lnSpc>
                <a:spcPct val="110000"/>
              </a:lnSpc>
            </a:pPr>
            <a:r>
              <a:rPr lang="pl-PL" sz="1000" dirty="0"/>
              <a:t>Różna ilość podmiotów w postępowaniu – 2 lub 3 (co wynika stąd, że wniosek może być skierowany przeciwko innemu podmiotowi, niż odpowiedzialny za naruszenie); </a:t>
            </a:r>
          </a:p>
          <a:p>
            <a:pPr algn="just">
              <a:lnSpc>
                <a:spcPct val="110000"/>
              </a:lnSpc>
            </a:pPr>
            <a:r>
              <a:rPr lang="pl-PL" sz="1000" dirty="0"/>
              <a:t>Sąd obligatoryjnie określa zakres wglądu uprawnionego do zabezpieczonego środka dowodowego oraz zasady zapoznawania się z tym środkiem; </a:t>
            </a:r>
          </a:p>
          <a:p>
            <a:pPr algn="just">
              <a:lnSpc>
                <a:spcPct val="110000"/>
              </a:lnSpc>
            </a:pPr>
            <a:r>
              <a:rPr lang="pl-PL" sz="1000" dirty="0"/>
              <a:t>Udzielając zabezpieczenia środka dowodowego przed wszczęciem postępowania, sąd wyznacza termin, w jakim pozew powinien być wniesiony  do sądu pod rygorem upadku zabezpieczenia. Termin ten nie może być krótszy niż 14 dni i nie dłuższy niż miesiąc od uprawomocnienia się postanowienia;</a:t>
            </a:r>
          </a:p>
          <a:p>
            <a:pPr algn="just">
              <a:lnSpc>
                <a:spcPct val="110000"/>
              </a:lnSpc>
            </a:pPr>
            <a:r>
              <a:rPr lang="pl-PL" sz="1000" dirty="0"/>
              <a:t>Sąd doręcza uprawnionemu odpis postanowienia, </a:t>
            </a:r>
          </a:p>
          <a:p>
            <a:pPr algn="just">
              <a:lnSpc>
                <a:spcPct val="110000"/>
              </a:lnSpc>
            </a:pPr>
            <a:r>
              <a:rPr lang="pl-PL" sz="1000" dirty="0"/>
              <a:t>Postanowienie w przedmiocie udzielenia zabezpieczenia środka dowodowego podlega wykonaniu z chwilą jego wydania.</a:t>
            </a:r>
          </a:p>
        </p:txBody>
      </p:sp>
      <p:pic>
        <p:nvPicPr>
          <p:cNvPr id="25" name="Picture 24">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289507904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ytuł 1">
            <a:extLst>
              <a:ext uri="{FF2B5EF4-FFF2-40B4-BE49-F238E27FC236}">
                <a16:creationId xmlns:a16="http://schemas.microsoft.com/office/drawing/2014/main" id="{17D4ED42-000E-42AD-9CFD-DDBBD9894749}"/>
              </a:ext>
            </a:extLst>
          </p:cNvPr>
          <p:cNvSpPr>
            <a:spLocks noGrp="1"/>
          </p:cNvSpPr>
          <p:nvPr>
            <p:ph type="title"/>
          </p:nvPr>
        </p:nvSpPr>
        <p:spPr>
          <a:xfrm>
            <a:off x="959896" y="960814"/>
            <a:ext cx="2732249" cy="4912936"/>
          </a:xfrm>
        </p:spPr>
        <p:txBody>
          <a:bodyPr anchor="b">
            <a:normAutofit/>
          </a:bodyPr>
          <a:lstStyle/>
          <a:p>
            <a:pPr algn="r"/>
            <a:r>
              <a:rPr lang="pl-PL" sz="2500">
                <a:solidFill>
                  <a:schemeClr val="bg1"/>
                </a:solidFill>
              </a:rPr>
              <a:t>Zabezpieczenie środka dowodowego – ciąg dalszy</a:t>
            </a:r>
          </a:p>
        </p:txBody>
      </p:sp>
      <p:sp>
        <p:nvSpPr>
          <p:cNvPr id="3" name="Symbol zastępczy zawartości 2">
            <a:extLst>
              <a:ext uri="{FF2B5EF4-FFF2-40B4-BE49-F238E27FC236}">
                <a16:creationId xmlns:a16="http://schemas.microsoft.com/office/drawing/2014/main" id="{D5292ABA-EA33-40F8-ABA7-536DD91190B0}"/>
              </a:ext>
            </a:extLst>
          </p:cNvPr>
          <p:cNvSpPr>
            <a:spLocks noGrp="1"/>
          </p:cNvSpPr>
          <p:nvPr>
            <p:ph sz="quarter" idx="13"/>
          </p:nvPr>
        </p:nvSpPr>
        <p:spPr>
          <a:xfrm>
            <a:off x="4979078" y="960814"/>
            <a:ext cx="6247722" cy="4830385"/>
          </a:xfrm>
        </p:spPr>
        <p:txBody>
          <a:bodyPr anchor="ctr">
            <a:normAutofit fontScale="92500" lnSpcReduction="10000"/>
          </a:bodyPr>
          <a:lstStyle/>
          <a:p>
            <a:pPr algn="just">
              <a:lnSpc>
                <a:spcPct val="110000"/>
              </a:lnSpc>
            </a:pPr>
            <a:r>
              <a:rPr lang="pl-PL" sz="1500" dirty="0"/>
              <a:t>Organ wykonujący – co do zasady komornik, który doręcza odpis postanowienia pozostałym podmiotom (obowiązanemu oraz pozwanemu – jeżeli są to podmioty różne). Może stosować środki przymusu (np. otwarcie pomieszczenia). </a:t>
            </a:r>
          </a:p>
          <a:p>
            <a:pPr algn="just">
              <a:lnSpc>
                <a:spcPct val="110000"/>
              </a:lnSpc>
            </a:pPr>
            <a:r>
              <a:rPr lang="pl-PL" sz="1500" dirty="0"/>
              <a:t>Wykonanie polega na odebraniu rzeczy (a nie ich zajęciu) lub sporządzeniu protokołu; </a:t>
            </a:r>
          </a:p>
          <a:p>
            <a:pPr algn="just">
              <a:lnSpc>
                <a:spcPct val="110000"/>
              </a:lnSpc>
            </a:pPr>
            <a:r>
              <a:rPr lang="pl-PL" sz="1500" dirty="0"/>
              <a:t>Komornik składa zabezpieczone środki w sądzie, gdzie podlegają postępowaniu z dowodami (uwaga – to nie jest złożenie do depozytu sądowego); </a:t>
            </a:r>
          </a:p>
          <a:p>
            <a:pPr algn="just">
              <a:lnSpc>
                <a:spcPct val="110000"/>
              </a:lnSpc>
            </a:pPr>
            <a:r>
              <a:rPr lang="pl-PL" sz="1500" dirty="0"/>
              <a:t>Możliwość wniesienia zażalenia – </a:t>
            </a:r>
            <a:r>
              <a:rPr lang="pl-PL" sz="1500" dirty="0" err="1"/>
              <a:t>dewolutywne</a:t>
            </a:r>
            <a:r>
              <a:rPr lang="pl-PL" sz="1500" dirty="0"/>
              <a:t>; </a:t>
            </a:r>
          </a:p>
          <a:p>
            <a:pPr algn="just">
              <a:lnSpc>
                <a:spcPct val="110000"/>
              </a:lnSpc>
            </a:pPr>
            <a:r>
              <a:rPr lang="pl-PL" sz="1500" dirty="0"/>
              <a:t>Sąd II instancji może odmiennie określić zasady zapoznania się ze środkiem dowodowym – uwzględniając okoliczność, że zażalenie opiera się na ochronie tajemnicy przedsiębiorstwa; </a:t>
            </a:r>
          </a:p>
          <a:p>
            <a:pPr algn="just">
              <a:lnSpc>
                <a:spcPct val="110000"/>
              </a:lnSpc>
            </a:pPr>
            <a:r>
              <a:rPr lang="pl-PL" sz="1500" dirty="0"/>
              <a:t>Dostęp do zabezpieczonych środków – po uprawomocnieniu się postanowienia (czy sąd może określić inaczej?)</a:t>
            </a:r>
          </a:p>
          <a:p>
            <a:pPr algn="just">
              <a:lnSpc>
                <a:spcPct val="110000"/>
              </a:lnSpc>
            </a:pPr>
            <a:r>
              <a:rPr lang="pl-PL" sz="1500" dirty="0"/>
              <a:t>Oddalenie wniosku w II instancji – zabezpieczenie upada, uprawniony nie uzyskuje dostępu do zabezpieczonych środków, obowiązany odbiera je z sądu.     </a:t>
            </a:r>
          </a:p>
        </p:txBody>
      </p:sp>
    </p:spTree>
    <p:extLst>
      <p:ext uri="{BB962C8B-B14F-4D97-AF65-F5344CB8AC3E}">
        <p14:creationId xmlns:p14="http://schemas.microsoft.com/office/powerpoint/2010/main" val="424115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16" name="Picture 15">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18" name="Picture 17">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0" name="Picture 19">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Tytuł 1">
            <a:extLst>
              <a:ext uri="{FF2B5EF4-FFF2-40B4-BE49-F238E27FC236}">
                <a16:creationId xmlns:a16="http://schemas.microsoft.com/office/drawing/2014/main" id="{C68608C0-C113-43B6-AD51-39D927C729CD}"/>
              </a:ext>
            </a:extLst>
          </p:cNvPr>
          <p:cNvSpPr>
            <a:spLocks noGrp="1"/>
          </p:cNvSpPr>
          <p:nvPr>
            <p:ph type="title"/>
          </p:nvPr>
        </p:nvSpPr>
        <p:spPr>
          <a:xfrm>
            <a:off x="913775" y="439924"/>
            <a:ext cx="10364451" cy="1437937"/>
          </a:xfrm>
        </p:spPr>
        <p:txBody>
          <a:bodyPr>
            <a:normAutofit/>
          </a:bodyPr>
          <a:lstStyle/>
          <a:p>
            <a:r>
              <a:rPr lang="pl-PL">
                <a:solidFill>
                  <a:schemeClr val="bg1"/>
                </a:solidFill>
              </a:rPr>
              <a:t>WYJAWIENIE LUB WYDANIE ŚRODKA DOWODOWEGO</a:t>
            </a:r>
          </a:p>
        </p:txBody>
      </p:sp>
      <p:sp>
        <p:nvSpPr>
          <p:cNvPr id="3" name="Symbol zastępczy zawartości 2">
            <a:extLst>
              <a:ext uri="{FF2B5EF4-FFF2-40B4-BE49-F238E27FC236}">
                <a16:creationId xmlns:a16="http://schemas.microsoft.com/office/drawing/2014/main" id="{984CA0F4-3F15-49F5-A268-DAA26067BE08}"/>
              </a:ext>
            </a:extLst>
          </p:cNvPr>
          <p:cNvSpPr>
            <a:spLocks noGrp="1"/>
          </p:cNvSpPr>
          <p:nvPr>
            <p:ph sz="quarter" idx="13"/>
          </p:nvPr>
        </p:nvSpPr>
        <p:spPr>
          <a:xfrm>
            <a:off x="913774" y="2705878"/>
            <a:ext cx="10363826" cy="3085322"/>
          </a:xfrm>
        </p:spPr>
        <p:txBody>
          <a:bodyPr anchor="ctr">
            <a:normAutofit/>
          </a:bodyPr>
          <a:lstStyle/>
          <a:p>
            <a:pPr>
              <a:lnSpc>
                <a:spcPct val="110000"/>
              </a:lnSpc>
            </a:pPr>
            <a:r>
              <a:rPr lang="pl-PL" sz="1400" dirty="0"/>
              <a:t>Stanowi implementację art. 6 dyrektywy nr 2004/48; </a:t>
            </a:r>
          </a:p>
          <a:p>
            <a:pPr>
              <a:lnSpc>
                <a:spcPct val="110000"/>
              </a:lnSpc>
            </a:pPr>
            <a:r>
              <a:rPr lang="pl-PL" sz="1400" dirty="0"/>
              <a:t>Powołany przepis dyrektywy w ustępie 1 zobowiązuje państwa członkowskie do przyjęcia przepisów, na podstawie których strona, która przedstawi należyte dostępne dowody wystarczające do poparcia jej roszczeń, a także określi potwierdzające te roszczenia, wyszczególnione dowody, znajdujące się pod kontrolą strony przeciwnej – uzyska orzeczenie sądu nakazujące stronie przeciwnej przedstawienie dowodów – pod warunkiem ochrony tajemnicy przedsiębiorstwa strony przeciwnej; </a:t>
            </a:r>
          </a:p>
          <a:p>
            <a:pPr>
              <a:lnSpc>
                <a:spcPct val="110000"/>
              </a:lnSpc>
            </a:pPr>
            <a:r>
              <a:rPr lang="pl-PL" sz="1400" dirty="0"/>
              <a:t>ustęp 2 powołanego przepisu dyrektywy stanowi, że w przypadku naruszenia popełnionego na skalę handlową – na zasadach określonych w ustępie 1 strona sporu może żądać przekazania dokumentów bankowych, finansowych lub handlowych, które znajdują się pod kontrolą strony przeciwnej, pod warunkiem ochrony informacji poufnych.</a:t>
            </a:r>
          </a:p>
        </p:txBody>
      </p:sp>
    </p:spTree>
    <p:extLst>
      <p:ext uri="{BB962C8B-B14F-4D97-AF65-F5344CB8AC3E}">
        <p14:creationId xmlns:p14="http://schemas.microsoft.com/office/powerpoint/2010/main" val="305308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908252-867D-4750-8CA7-D9E4DBD92A79}"/>
              </a:ext>
            </a:extLst>
          </p:cNvPr>
          <p:cNvSpPr>
            <a:spLocks noGrp="1"/>
          </p:cNvSpPr>
          <p:nvPr>
            <p:ph type="title"/>
          </p:nvPr>
        </p:nvSpPr>
        <p:spPr/>
        <p:txBody>
          <a:bodyPr/>
          <a:lstStyle/>
          <a:p>
            <a:r>
              <a:rPr lang="pl-PL" dirty="0"/>
              <a:t>WYJAWIENIE LUB WYDANIE ŚRODKA DOWODOWEGO – </a:t>
            </a:r>
            <a:r>
              <a:rPr lang="pl-PL" dirty="0" err="1"/>
              <a:t>CiĄG</a:t>
            </a:r>
            <a:r>
              <a:rPr lang="pl-PL" dirty="0"/>
              <a:t> DALSZY</a:t>
            </a:r>
          </a:p>
        </p:txBody>
      </p:sp>
      <p:sp>
        <p:nvSpPr>
          <p:cNvPr id="3" name="Symbol zastępczy zawartości 2">
            <a:extLst>
              <a:ext uri="{FF2B5EF4-FFF2-40B4-BE49-F238E27FC236}">
                <a16:creationId xmlns:a16="http://schemas.microsoft.com/office/drawing/2014/main" id="{88957F5B-3463-4934-8C3A-A2CF2C58699C}"/>
              </a:ext>
            </a:extLst>
          </p:cNvPr>
          <p:cNvSpPr>
            <a:spLocks noGrp="1"/>
          </p:cNvSpPr>
          <p:nvPr>
            <p:ph sz="quarter" idx="13"/>
          </p:nvPr>
        </p:nvSpPr>
        <p:spPr/>
        <p:txBody>
          <a:bodyPr>
            <a:normAutofit fontScale="70000" lnSpcReduction="20000"/>
          </a:bodyPr>
          <a:lstStyle/>
          <a:p>
            <a:pPr algn="just"/>
            <a:r>
              <a:rPr lang="pl-PL" dirty="0"/>
              <a:t>NIEJEDNOLITOŚĆ OBECNEGO STANU PRAWNEGO – ART. 248 </a:t>
            </a:r>
            <a:r>
              <a:rPr lang="pl-PL" dirty="0" err="1"/>
              <a:t>kpc</a:t>
            </a:r>
            <a:r>
              <a:rPr lang="pl-PL" dirty="0"/>
              <a:t> versus regulacje ustaw z zakresu prawa własności intelektualnej (UDOSTĘPNIENIE OKREŚLONEJ PRZEZ SĄD DOKUMENTACJI);</a:t>
            </a:r>
          </a:p>
          <a:p>
            <a:pPr algn="just"/>
            <a:r>
              <a:rPr lang="pl-PL" dirty="0"/>
              <a:t>Zarządzenia na podstawie art. 248 </a:t>
            </a:r>
            <a:r>
              <a:rPr lang="pl-PL" dirty="0" err="1"/>
              <a:t>kpc</a:t>
            </a:r>
            <a:r>
              <a:rPr lang="pl-PL" dirty="0"/>
              <a:t> nie są tytułem egzekucyjnym; </a:t>
            </a:r>
          </a:p>
          <a:p>
            <a:pPr algn="just"/>
            <a:r>
              <a:rPr lang="pl-PL" dirty="0"/>
              <a:t>ISTOTA ROZWIĄZANIA – Orzeczenie nakazujące wyjawienie lub wydanie środka dowodowego jest tytułem egzekucyjnym; </a:t>
            </a:r>
          </a:p>
          <a:p>
            <a:pPr algn="just"/>
            <a:r>
              <a:rPr lang="pl-PL" dirty="0"/>
              <a:t>Z urzędu opatrzenie klauzulą wykonalności lub wzmianką o wykonalności i doręczenie uprawnionemu; </a:t>
            </a:r>
          </a:p>
          <a:p>
            <a:pPr algn="just"/>
            <a:r>
              <a:rPr lang="pl-PL" dirty="0"/>
              <a:t>Środek stosowany wyłącznie w procesie; </a:t>
            </a:r>
          </a:p>
          <a:p>
            <a:pPr algn="just"/>
            <a:r>
              <a:rPr lang="pl-PL" dirty="0"/>
              <a:t>Brak terminu do rozpoznania wniosku (podobnie, jak przy innych wnioskach dowodowych); </a:t>
            </a:r>
          </a:p>
          <a:p>
            <a:pPr algn="just"/>
            <a:r>
              <a:rPr lang="pl-PL" dirty="0"/>
              <a:t>Postępowanie kontradyktoryjne; </a:t>
            </a:r>
          </a:p>
          <a:p>
            <a:pPr algn="just"/>
            <a:r>
              <a:rPr lang="pl-PL" dirty="0"/>
              <a:t>Orzeczenie zaskarżalne, Zażalenie </a:t>
            </a:r>
            <a:r>
              <a:rPr lang="pl-PL" dirty="0" err="1"/>
              <a:t>dewolutywne</a:t>
            </a:r>
            <a:r>
              <a:rPr lang="pl-PL" dirty="0"/>
              <a:t>.  </a:t>
            </a:r>
          </a:p>
          <a:p>
            <a:endParaRPr lang="pl-PL" dirty="0"/>
          </a:p>
        </p:txBody>
      </p:sp>
    </p:spTree>
    <p:extLst>
      <p:ext uri="{BB962C8B-B14F-4D97-AF65-F5344CB8AC3E}">
        <p14:creationId xmlns:p14="http://schemas.microsoft.com/office/powerpoint/2010/main" val="14272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2D7FE1-92E2-40FF-9BDA-D8E0CAFFEB6D}"/>
              </a:ext>
            </a:extLst>
          </p:cNvPr>
          <p:cNvSpPr>
            <a:spLocks noGrp="1"/>
          </p:cNvSpPr>
          <p:nvPr>
            <p:ph type="title"/>
          </p:nvPr>
        </p:nvSpPr>
        <p:spPr/>
        <p:txBody>
          <a:bodyPr/>
          <a:lstStyle/>
          <a:p>
            <a:r>
              <a:rPr lang="pl-PL" dirty="0"/>
              <a:t>Wezwanie do udzielenia informacji</a:t>
            </a:r>
          </a:p>
        </p:txBody>
      </p:sp>
      <p:sp>
        <p:nvSpPr>
          <p:cNvPr id="3" name="Symbol zastępczy zawartości 2">
            <a:extLst>
              <a:ext uri="{FF2B5EF4-FFF2-40B4-BE49-F238E27FC236}">
                <a16:creationId xmlns:a16="http://schemas.microsoft.com/office/drawing/2014/main" id="{AA071FDC-0282-43EB-BA4F-411ABA5EAD21}"/>
              </a:ext>
            </a:extLst>
          </p:cNvPr>
          <p:cNvSpPr>
            <a:spLocks noGrp="1"/>
          </p:cNvSpPr>
          <p:nvPr>
            <p:ph sz="quarter" idx="13"/>
          </p:nvPr>
        </p:nvSpPr>
        <p:spPr/>
        <p:txBody>
          <a:bodyPr>
            <a:normAutofit fontScale="62500" lnSpcReduction="20000"/>
          </a:bodyPr>
          <a:lstStyle/>
          <a:p>
            <a:pPr algn="just"/>
            <a:r>
              <a:rPr lang="pl-PL" dirty="0"/>
              <a:t>Implementacja art. 8 dyrektywy 2004/48; </a:t>
            </a:r>
          </a:p>
          <a:p>
            <a:pPr algn="just"/>
            <a:r>
              <a:rPr lang="pl-PL" dirty="0"/>
              <a:t>Środek zarówno </a:t>
            </a:r>
            <a:r>
              <a:rPr lang="pl-PL" dirty="0" err="1"/>
              <a:t>przedprocesowy</a:t>
            </a:r>
            <a:r>
              <a:rPr lang="pl-PL" dirty="0"/>
              <a:t>, jak i procesowy; </a:t>
            </a:r>
          </a:p>
          <a:p>
            <a:pPr algn="just"/>
            <a:r>
              <a:rPr lang="pl-PL" dirty="0"/>
              <a:t>Najważniejsza zmiana – kontradyktoryjność postępowania w przedmiocie wezwania do udzielenia informacji i odejście od modelu orzekania o wniosku ex parte; </a:t>
            </a:r>
          </a:p>
          <a:p>
            <a:pPr algn="just"/>
            <a:r>
              <a:rPr lang="pl-PL" dirty="0"/>
              <a:t>Wykonanie wyroku TK z dnia 6 grudnia 2018 r. (Jeżeli uprawniony nie wniósł pisma wszczynającego postępowanie przeciwko naruszającemu w terminie wyznaczonym przez sąd albo pismo wszczynające postępowanie zostało wycofane, jak również gdy pismo wszczynające postępowanie zostało zwrócone lub odrzucone albo powództwo bądź wniosek oddalono lub postępowanie umorzono, obowiązanemu przysługuje roszczenie o naprawienie szkody wyrządzonej wykonaniem obowiązku udzielenia informacji na zasadach ogólnych); </a:t>
            </a:r>
          </a:p>
          <a:p>
            <a:pPr algn="just"/>
            <a:r>
              <a:rPr lang="pl-PL" dirty="0"/>
              <a:t>wykonanie wyroku TSUE z 16.7.2015 r. C-580/13 </a:t>
            </a:r>
            <a:r>
              <a:rPr lang="pl-PL" dirty="0" err="1"/>
              <a:t>Coty</a:t>
            </a:r>
            <a:r>
              <a:rPr lang="pl-PL" dirty="0"/>
              <a:t> Germany przeciwko </a:t>
            </a:r>
            <a:r>
              <a:rPr lang="pl-PL" dirty="0" err="1"/>
              <a:t>Stadtsparkasse</a:t>
            </a:r>
            <a:r>
              <a:rPr lang="pl-PL" dirty="0"/>
              <a:t> Magdeburg - który rozstrzygał konflikt między krajowymi przepisami zapewniającymi wykonywanie praw własności intelektualnej (pozyskanie danych o posiadaczu rachunku bankowego wykorzystywanego dla dokonywania płatności z tytułu czynności prawnych, w następstwie których dochodzi do naruszenia praw własności intelektualnej), a przepisami dotyczącymi tajemnicy bankowej. </a:t>
            </a:r>
          </a:p>
          <a:p>
            <a:pPr marL="0" indent="0" algn="just">
              <a:buNone/>
            </a:pPr>
            <a:endParaRPr lang="pl-PL" dirty="0"/>
          </a:p>
          <a:p>
            <a:endParaRPr lang="pl-PL" dirty="0"/>
          </a:p>
        </p:txBody>
      </p:sp>
    </p:spTree>
    <p:extLst>
      <p:ext uri="{BB962C8B-B14F-4D97-AF65-F5344CB8AC3E}">
        <p14:creationId xmlns:p14="http://schemas.microsoft.com/office/powerpoint/2010/main" val="387365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9EE4FE-37A2-4CEC-856E-4906FB7E0E5B}"/>
              </a:ext>
            </a:extLst>
          </p:cNvPr>
          <p:cNvSpPr>
            <a:spLocks noGrp="1"/>
          </p:cNvSpPr>
          <p:nvPr>
            <p:ph type="title"/>
          </p:nvPr>
        </p:nvSpPr>
        <p:spPr/>
        <p:txBody>
          <a:bodyPr/>
          <a:lstStyle/>
          <a:p>
            <a:r>
              <a:rPr lang="pl-PL" dirty="0"/>
              <a:t>Powództwo wzajemne</a:t>
            </a:r>
          </a:p>
        </p:txBody>
      </p:sp>
      <p:sp>
        <p:nvSpPr>
          <p:cNvPr id="3" name="Symbol zastępczy zawartości 2">
            <a:extLst>
              <a:ext uri="{FF2B5EF4-FFF2-40B4-BE49-F238E27FC236}">
                <a16:creationId xmlns:a16="http://schemas.microsoft.com/office/drawing/2014/main" id="{2C86C250-06E8-4565-87E3-74C5C616F84A}"/>
              </a:ext>
            </a:extLst>
          </p:cNvPr>
          <p:cNvSpPr>
            <a:spLocks noGrp="1"/>
          </p:cNvSpPr>
          <p:nvPr>
            <p:ph sz="quarter" idx="13"/>
          </p:nvPr>
        </p:nvSpPr>
        <p:spPr/>
        <p:txBody>
          <a:bodyPr>
            <a:normAutofit fontScale="62500" lnSpcReduction="20000"/>
          </a:bodyPr>
          <a:lstStyle/>
          <a:p>
            <a:pPr algn="just"/>
            <a:r>
              <a:rPr lang="pl-PL" dirty="0"/>
              <a:t>w sprawach o naruszenie prawa do znaku towarowego lub wzoru przemysłowego (wyłączone patenty); </a:t>
            </a:r>
          </a:p>
          <a:p>
            <a:pPr algn="just"/>
            <a:r>
              <a:rPr lang="pl-PL" dirty="0"/>
              <a:t>żądanie unieważnienia lub stwierdzenia wygaśnięcia prawa ochronnego na znak towarowy, unieważnienia prawa z rejestracji wzoru przemysłowego, żądania unieważnienia lub stwierdzenia wygaśnięcia prawa ochronnego na wspólny znak towarowy, wspólnego prawa ochronnego na znak towarowy, prawa ochronnego na znak towarowy gwarancyjny, uznania ochrony międzynarodowego znaku towarowego, a także do żądania unieważnienia uznania ochrony międzynarodowego wzoru przemysłowego; </a:t>
            </a:r>
          </a:p>
          <a:p>
            <a:pPr algn="just"/>
            <a:r>
              <a:rPr lang="pl-PL" dirty="0"/>
              <a:t>Ograniczenie powództwa (Licencjobiorca jako powód);</a:t>
            </a:r>
          </a:p>
          <a:p>
            <a:pPr algn="just"/>
            <a:r>
              <a:rPr lang="pl-PL" dirty="0"/>
              <a:t>Powództwo wzajemne w sprawie o naruszenie wspólnego prawa ochronnego na znak towarowy (zagadnienie legitymacji procesowej, art. 195 </a:t>
            </a:r>
            <a:r>
              <a:rPr lang="pl-PL" dirty="0" err="1"/>
              <a:t>kc</a:t>
            </a:r>
            <a:r>
              <a:rPr lang="pl-PL" dirty="0"/>
              <a:t>); </a:t>
            </a:r>
          </a:p>
          <a:p>
            <a:pPr algn="just"/>
            <a:r>
              <a:rPr lang="pl-PL" dirty="0"/>
              <a:t> Odpowiednie stosowanie art. 204 KPC oznacza zarówno konieczność istnienia związku między żądaniem pozwu wzajemnego, a żądaniem pozwu w postepowaniu głównym, jak również ograniczenie terminu wniesienia pozwu wzajemnego; </a:t>
            </a:r>
          </a:p>
          <a:p>
            <a:pPr algn="just"/>
            <a:r>
              <a:rPr lang="pl-PL" dirty="0"/>
              <a:t>Opłata – 1.000 złotych. </a:t>
            </a:r>
          </a:p>
        </p:txBody>
      </p:sp>
    </p:spTree>
    <p:extLst>
      <p:ext uri="{BB962C8B-B14F-4D97-AF65-F5344CB8AC3E}">
        <p14:creationId xmlns:p14="http://schemas.microsoft.com/office/powerpoint/2010/main" val="371519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2E9B98-3223-426B-9708-3BA8EA7385EF}"/>
              </a:ext>
            </a:extLst>
          </p:cNvPr>
          <p:cNvSpPr>
            <a:spLocks noGrp="1"/>
          </p:cNvSpPr>
          <p:nvPr>
            <p:ph type="title"/>
          </p:nvPr>
        </p:nvSpPr>
        <p:spPr/>
        <p:txBody>
          <a:bodyPr/>
          <a:lstStyle/>
          <a:p>
            <a:r>
              <a:rPr lang="pl-PL" dirty="0"/>
              <a:t>TREŚĆ POZWU WZAJEMNEGO – WYMOGI SZCZEGÓLNE</a:t>
            </a:r>
          </a:p>
        </p:txBody>
      </p:sp>
      <p:sp>
        <p:nvSpPr>
          <p:cNvPr id="3" name="Symbol zastępczy zawartości 2">
            <a:extLst>
              <a:ext uri="{FF2B5EF4-FFF2-40B4-BE49-F238E27FC236}">
                <a16:creationId xmlns:a16="http://schemas.microsoft.com/office/drawing/2014/main" id="{90C5044C-1395-4181-9F13-428EB27790F4}"/>
              </a:ext>
            </a:extLst>
          </p:cNvPr>
          <p:cNvSpPr>
            <a:spLocks noGrp="1"/>
          </p:cNvSpPr>
          <p:nvPr>
            <p:ph sz="quarter" idx="13"/>
          </p:nvPr>
        </p:nvSpPr>
        <p:spPr/>
        <p:txBody>
          <a:bodyPr>
            <a:normAutofit fontScale="92500" lnSpcReduction="20000"/>
          </a:bodyPr>
          <a:lstStyle/>
          <a:p>
            <a:pPr algn="just"/>
            <a:r>
              <a:rPr lang="pl-PL" dirty="0"/>
              <a:t>Numer wpisu w rejestrze prawa; </a:t>
            </a:r>
          </a:p>
          <a:p>
            <a:pPr algn="just"/>
            <a:r>
              <a:rPr lang="pl-PL" dirty="0"/>
              <a:t>Dołączony wyciąg z rejestru (chyba, że został dołączony do pozwu głównego); </a:t>
            </a:r>
          </a:p>
          <a:p>
            <a:pPr algn="just"/>
            <a:r>
              <a:rPr lang="pl-PL" dirty="0"/>
              <a:t>Związanie podstawą prawną żądania unieważnienia lub wygaśnięcia; </a:t>
            </a:r>
          </a:p>
          <a:p>
            <a:pPr algn="just"/>
            <a:r>
              <a:rPr lang="pl-PL" dirty="0"/>
              <a:t>Niewskazanie podstawy prawnej – art. 130 </a:t>
            </a:r>
            <a:r>
              <a:rPr lang="pl-PL" dirty="0" err="1"/>
              <a:t>kpc</a:t>
            </a:r>
            <a:r>
              <a:rPr lang="pl-PL" dirty="0"/>
              <a:t> (wyjątek od zasady </a:t>
            </a:r>
            <a:r>
              <a:rPr lang="pl-PL" i="1" dirty="0"/>
              <a:t>da </a:t>
            </a:r>
            <a:r>
              <a:rPr lang="pl-PL" i="1" dirty="0" err="1"/>
              <a:t>mihi</a:t>
            </a:r>
            <a:r>
              <a:rPr lang="pl-PL" i="1" dirty="0"/>
              <a:t> factum, </a:t>
            </a:r>
            <a:r>
              <a:rPr lang="pl-PL" i="1" dirty="0" err="1"/>
              <a:t>dabo</a:t>
            </a:r>
            <a:r>
              <a:rPr lang="pl-PL" i="1" dirty="0"/>
              <a:t> </a:t>
            </a:r>
            <a:r>
              <a:rPr lang="pl-PL" i="1" dirty="0" err="1"/>
              <a:t>tibi</a:t>
            </a:r>
            <a:r>
              <a:rPr lang="pl-PL" i="1" dirty="0"/>
              <a:t> </a:t>
            </a:r>
            <a:r>
              <a:rPr lang="pl-PL" i="1" dirty="0" err="1"/>
              <a:t>ius</a:t>
            </a:r>
            <a:r>
              <a:rPr lang="pl-PL" dirty="0"/>
              <a:t>); </a:t>
            </a:r>
          </a:p>
          <a:p>
            <a:pPr algn="just"/>
            <a:r>
              <a:rPr lang="pl-PL" dirty="0"/>
              <a:t>Rezygnacja ze wskazanej podstawy w toku procesu i niewskazanie nowej podstawy – zawieszenie postępowania; </a:t>
            </a:r>
          </a:p>
          <a:p>
            <a:pPr algn="just"/>
            <a:r>
              <a:rPr lang="pl-PL" dirty="0"/>
              <a:t>Zmiana podstawy prawnej żądania – dopuszczalna na zasadach takich, jak zmiana powództwa.    </a:t>
            </a:r>
          </a:p>
        </p:txBody>
      </p:sp>
    </p:spTree>
    <p:extLst>
      <p:ext uri="{BB962C8B-B14F-4D97-AF65-F5344CB8AC3E}">
        <p14:creationId xmlns:p14="http://schemas.microsoft.com/office/powerpoint/2010/main" val="3605041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ytuł 1">
            <a:extLst>
              <a:ext uri="{FF2B5EF4-FFF2-40B4-BE49-F238E27FC236}">
                <a16:creationId xmlns:a16="http://schemas.microsoft.com/office/drawing/2014/main" id="{EA52350B-BAD0-463C-A37A-71DCC74EBE79}"/>
              </a:ext>
            </a:extLst>
          </p:cNvPr>
          <p:cNvSpPr>
            <a:spLocks noGrp="1"/>
          </p:cNvSpPr>
          <p:nvPr>
            <p:ph type="title"/>
          </p:nvPr>
        </p:nvSpPr>
        <p:spPr>
          <a:xfrm>
            <a:off x="641074" y="1419900"/>
            <a:ext cx="2844002" cy="4018201"/>
          </a:xfrm>
        </p:spPr>
        <p:txBody>
          <a:bodyPr>
            <a:normAutofit/>
          </a:bodyPr>
          <a:lstStyle/>
          <a:p>
            <a:pPr algn="l"/>
            <a:r>
              <a:rPr lang="pl-PL" sz="4400"/>
              <a:t>Sąd, czy Sądy</a:t>
            </a:r>
          </a:p>
        </p:txBody>
      </p:sp>
      <p:sp>
        <p:nvSpPr>
          <p:cNvPr id="26" name="Symbol zastępczy zawartości 2">
            <a:extLst>
              <a:ext uri="{FF2B5EF4-FFF2-40B4-BE49-F238E27FC236}">
                <a16:creationId xmlns:a16="http://schemas.microsoft.com/office/drawing/2014/main" id="{D8C41E28-01A6-4E2F-B586-FD1B4D2592D4}"/>
              </a:ext>
            </a:extLst>
          </p:cNvPr>
          <p:cNvSpPr>
            <a:spLocks noGrp="1"/>
          </p:cNvSpPr>
          <p:nvPr>
            <p:ph idx="1"/>
          </p:nvPr>
        </p:nvSpPr>
        <p:spPr>
          <a:xfrm>
            <a:off x="4701008" y="1193576"/>
            <a:ext cx="6576591" cy="4470850"/>
          </a:xfrm>
        </p:spPr>
        <p:txBody>
          <a:bodyPr anchor="ctr">
            <a:normAutofit/>
          </a:bodyPr>
          <a:lstStyle/>
          <a:p>
            <a:pPr>
              <a:lnSpc>
                <a:spcPct val="110000"/>
              </a:lnSpc>
            </a:pPr>
            <a:r>
              <a:rPr lang="pl-PL" sz="1700" dirty="0"/>
              <a:t>Wydziały w Sądach Okręgowych jako I instancja; </a:t>
            </a:r>
            <a:endParaRPr lang="pl-PL" sz="1700"/>
          </a:p>
          <a:p>
            <a:pPr>
              <a:lnSpc>
                <a:spcPct val="110000"/>
              </a:lnSpc>
            </a:pPr>
            <a:r>
              <a:rPr lang="pl-PL" sz="1700" dirty="0"/>
              <a:t>Wydziały w Sądach Apelacyjnych jako II instancja; </a:t>
            </a:r>
            <a:endParaRPr lang="pl-PL" sz="1700"/>
          </a:p>
          <a:p>
            <a:pPr>
              <a:lnSpc>
                <a:spcPct val="110000"/>
              </a:lnSpc>
            </a:pPr>
            <a:r>
              <a:rPr lang="pl-PL" sz="1700" dirty="0"/>
              <a:t>4 Sądy Okręgowe (Gdańsk, Katowice, Poznań i Warszawa); </a:t>
            </a:r>
            <a:endParaRPr lang="pl-PL" sz="1700"/>
          </a:p>
          <a:p>
            <a:pPr>
              <a:lnSpc>
                <a:spcPct val="110000"/>
              </a:lnSpc>
            </a:pPr>
            <a:r>
              <a:rPr lang="pl-PL" sz="1700" dirty="0"/>
              <a:t>2 Sądy Apelacyjne (Katowice, Warszawa); </a:t>
            </a:r>
            <a:endParaRPr lang="pl-PL" sz="1700"/>
          </a:p>
          <a:p>
            <a:pPr>
              <a:lnSpc>
                <a:spcPct val="110000"/>
              </a:lnSpc>
            </a:pPr>
            <a:r>
              <a:rPr lang="pl-PL" sz="1700" dirty="0"/>
              <a:t>szczegółowe określenie lokalizacji powierzone Ministrowi Sprawiedliwości w drodze rozporządzenia wydanego na podstawie przepisów ustawy z dnia 27 lipca 2001 r. – Prawo o ustroju sądów powszechnych; </a:t>
            </a:r>
            <a:endParaRPr lang="pl-PL" sz="1700"/>
          </a:p>
          <a:p>
            <a:pPr>
              <a:lnSpc>
                <a:spcPct val="110000"/>
              </a:lnSpc>
            </a:pPr>
            <a:r>
              <a:rPr lang="pl-PL" sz="1700" dirty="0"/>
              <a:t>wyjątek – Sąd Okręgowy w Warszawie (por. projektowany art. 479 (90)§2 </a:t>
            </a:r>
            <a:r>
              <a:rPr lang="pl-PL" sz="1700" dirty="0" err="1"/>
              <a:t>kpc</a:t>
            </a:r>
            <a:r>
              <a:rPr lang="pl-PL" sz="1700" dirty="0"/>
              <a:t>). </a:t>
            </a:r>
            <a:endParaRPr lang="pl-PL" sz="1700"/>
          </a:p>
          <a:p>
            <a:pPr marL="0" indent="0">
              <a:lnSpc>
                <a:spcPct val="110000"/>
              </a:lnSpc>
              <a:buNone/>
            </a:pPr>
            <a:endParaRPr lang="pl-PL" sz="1700" dirty="0"/>
          </a:p>
        </p:txBody>
      </p:sp>
      <p:pic>
        <p:nvPicPr>
          <p:cNvPr id="37" name="Picture 3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6590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F64DAE-C161-49D4-8500-F96CD2C9A8BA}"/>
              </a:ext>
            </a:extLst>
          </p:cNvPr>
          <p:cNvSpPr>
            <a:spLocks noGrp="1"/>
          </p:cNvSpPr>
          <p:nvPr>
            <p:ph type="title"/>
          </p:nvPr>
        </p:nvSpPr>
        <p:spPr/>
        <p:txBody>
          <a:bodyPr/>
          <a:lstStyle/>
          <a:p>
            <a:r>
              <a:rPr lang="pl-PL" dirty="0"/>
              <a:t>Współpraca sądu z urzędem patentowym </a:t>
            </a:r>
          </a:p>
        </p:txBody>
      </p:sp>
      <p:sp>
        <p:nvSpPr>
          <p:cNvPr id="3" name="Symbol zastępczy zawartości 2">
            <a:extLst>
              <a:ext uri="{FF2B5EF4-FFF2-40B4-BE49-F238E27FC236}">
                <a16:creationId xmlns:a16="http://schemas.microsoft.com/office/drawing/2014/main" id="{99E201C6-7520-47BA-B272-D3823335AED5}"/>
              </a:ext>
            </a:extLst>
          </p:cNvPr>
          <p:cNvSpPr>
            <a:spLocks noGrp="1"/>
          </p:cNvSpPr>
          <p:nvPr>
            <p:ph sz="quarter" idx="13"/>
          </p:nvPr>
        </p:nvSpPr>
        <p:spPr/>
        <p:txBody>
          <a:bodyPr>
            <a:normAutofit fontScale="62500" lnSpcReduction="20000"/>
          </a:bodyPr>
          <a:lstStyle/>
          <a:p>
            <a:pPr algn="just"/>
            <a:r>
              <a:rPr lang="pl-PL" dirty="0"/>
              <a:t>W przypadku wytoczenia powództwa o unieważnienie lub stwierdzenie wygaśnięcia prawa, sąd zwraca się do Prezesa Urzędu Patentowego z żądaniem udzielenia informacji, czy przed Urzędem Patentowym toczy się już sprawa o stwierdzenie wygaśnięcia lub o unieważnienie prawa (stan postępowania, jakich towarów lub usług dotyczy sprawa o unieważnienie prawa ochronnego na znak towarowy lub stwierdzenie jego wygaśnięcia tocząca się przed Urzędem Patentowym – w przypadku, jeżeli jej przedmiotem jest częściowe unieważnienie lub częściowe stwierdzenie wygaśnięcia tego prawa).</a:t>
            </a:r>
          </a:p>
          <a:p>
            <a:pPr algn="just"/>
            <a:r>
              <a:rPr lang="pl-PL" dirty="0"/>
              <a:t>Prezes Urzędu Patentowego niezwłocznie udziela informacji w postaci pisemnej albo elektronicznej.</a:t>
            </a:r>
          </a:p>
          <a:p>
            <a:pPr algn="just"/>
            <a:r>
              <a:rPr lang="pl-PL" dirty="0"/>
              <a:t>Jeżeli przed Urzędem Patentowym sprawa się toczy, sąd zawiesza postępowanie do czasu prawomocnego zakończenia postępowania przez Urzędem Patentowym (szerszy skutek unieważnienia, niż wygaśnięcia - każde postępowanie o unieważnienie prawa, toczące się przed Urzędem Patentowym będzie miało wpływ na postępowanie sądowe wszczęte na skutek pozwu wzajemnego o stwierdzenie wygaśnięcia prawa, związek obu postępowań, zasadność zawieszenia w świetle ekonomiki postępowania).</a:t>
            </a:r>
          </a:p>
          <a:p>
            <a:pPr algn="just"/>
            <a:r>
              <a:rPr lang="pl-PL" dirty="0"/>
              <a:t>Sąd odrzuca pozew wzajemny o stwierdzenie wygaśnięcia lub unieważnienie, jeżeli decyzja wydana przez Urząd Patentowy, dotycząca tego samego przedmiotu sprawy, w tym podstawy powództwa wzajemnego, stała się już prawomocna. </a:t>
            </a:r>
          </a:p>
          <a:p>
            <a:endParaRPr lang="pl-PL" dirty="0"/>
          </a:p>
        </p:txBody>
      </p:sp>
    </p:spTree>
    <p:extLst>
      <p:ext uri="{BB962C8B-B14F-4D97-AF65-F5344CB8AC3E}">
        <p14:creationId xmlns:p14="http://schemas.microsoft.com/office/powerpoint/2010/main" val="24907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C7C04B-3217-4A5F-B737-29010AEA4283}"/>
              </a:ext>
            </a:extLst>
          </p:cNvPr>
          <p:cNvSpPr>
            <a:spLocks noGrp="1"/>
          </p:cNvSpPr>
          <p:nvPr>
            <p:ph type="title"/>
          </p:nvPr>
        </p:nvSpPr>
        <p:spPr/>
        <p:txBody>
          <a:bodyPr/>
          <a:lstStyle/>
          <a:p>
            <a:r>
              <a:rPr lang="pl-PL" dirty="0"/>
              <a:t>Skutki wyroku unieważniającego lub stwierdzającego wygaśnięcie</a:t>
            </a:r>
          </a:p>
        </p:txBody>
      </p:sp>
      <p:sp>
        <p:nvSpPr>
          <p:cNvPr id="3" name="Symbol zastępczy zawartości 2">
            <a:extLst>
              <a:ext uri="{FF2B5EF4-FFF2-40B4-BE49-F238E27FC236}">
                <a16:creationId xmlns:a16="http://schemas.microsoft.com/office/drawing/2014/main" id="{43E8F6C8-1C54-4A28-9401-DD4DA9ED0C83}"/>
              </a:ext>
            </a:extLst>
          </p:cNvPr>
          <p:cNvSpPr>
            <a:spLocks noGrp="1"/>
          </p:cNvSpPr>
          <p:nvPr>
            <p:ph sz="quarter" idx="13"/>
          </p:nvPr>
        </p:nvSpPr>
        <p:spPr/>
        <p:txBody>
          <a:bodyPr>
            <a:normAutofit fontScale="55000" lnSpcReduction="20000"/>
          </a:bodyPr>
          <a:lstStyle/>
          <a:p>
            <a:pPr marL="0" indent="0" algn="just">
              <a:buNone/>
            </a:pPr>
            <a:r>
              <a:rPr lang="pl-PL" dirty="0"/>
              <a:t>Po zakończeniu postępowania o unieważnienie lub stwierdzenie wygaśnięcia sąd niezwłocznie przesyła odpis wyroku unieważniającego lub stwierdzającego wygaśnięcie prawa Urzędowi Patentowemu celem dokonania wpisu do właściwego rejestru oraz - w zakresie wymaganym przepisami ustawy z dnia 30 czerwca 2000 r. – Prawo własności przemysłowej - przekazania powiadomienia do Biura Międzynarodowego, o którym mowa w art. 3 ust. 1 pkt 7 ustawy – Prawo własności przemysłowej (powiadomienie w formie noty w języku angielskim </a:t>
            </a:r>
            <a:r>
              <a:rPr lang="pl-PL"/>
              <a:t>lub francuskim); </a:t>
            </a:r>
            <a:endParaRPr lang="pl-PL" dirty="0"/>
          </a:p>
          <a:p>
            <a:pPr marL="0" indent="0" algn="just">
              <a:buNone/>
            </a:pPr>
            <a:r>
              <a:rPr lang="pl-PL" dirty="0"/>
              <a:t>Czynność powinna zostać dokonana po definitywnym zakończeniu postępowania sądowego. Innymi słowy – jeżeli wyrok sądu II instancji podlega zaskarżeniu skargą kasacyjną, przekazanie odpisu orzeczenia powinno nastąpić dopiero po upływie terminu do wniesienia skargi kasacyjnej lub po wydaniu przez Sąd Najwyższy postanowienia w przedmiocie odmowy przyjęcia do rozpoznania skargi kasacyjnej lub innego orzeczenia kończącego postępowania (np. wyroku – innego, niż uchylający wyroku sądu II instancji i przekazujący sprawę do ponownego rozpoznania). wyrok dotyczy unieważnienia uznania międzynarodowego znaku towarowego lub stwierdzenia jego wygaśnięcia, notyfikacja Urzędu Patentowego do Biura Międzynarodowego WIPO obejmuje wyrok kończący postępowanie; </a:t>
            </a:r>
          </a:p>
          <a:p>
            <a:pPr marL="0" indent="0" algn="just">
              <a:buNone/>
            </a:pPr>
            <a:r>
              <a:rPr lang="pl-PL" dirty="0"/>
              <a:t>Wyrok ma skutek erga </a:t>
            </a:r>
            <a:r>
              <a:rPr lang="pl-PL" dirty="0" err="1"/>
              <a:t>omnes</a:t>
            </a:r>
            <a:r>
              <a:rPr lang="pl-PL" dirty="0"/>
              <a:t> (rozszerzona prawomocność, art. 365 </a:t>
            </a:r>
            <a:r>
              <a:rPr lang="pl-PL" dirty="0" err="1"/>
              <a:t>kpc</a:t>
            </a:r>
            <a:r>
              <a:rPr lang="pl-PL" dirty="0"/>
              <a:t>); </a:t>
            </a:r>
          </a:p>
          <a:p>
            <a:pPr marL="0" indent="0" algn="just">
              <a:buNone/>
            </a:pPr>
            <a:r>
              <a:rPr lang="pl-PL" dirty="0"/>
              <a:t>W uzasadnionych przypadkach, w szczególności, gdy treść wyroku unieważniającego uznanie ochrony międzynarodowego znaku towarowego lub stwierdzającego jej wygaśnięcie  na terytorium Rzeczpospolitej Polskiej będzie niejasna w zakresie klas towarów objętych wyrokiem, Urząd Patentowy pod rygorem obciążenia kosztami tłumaczenia, może wezwać uprawnionego do międzynarodowego znaku towarowego do złożenia tłumaczenia przysięgłego wykazu towarów międzynarodowego znaku towarowego objętego wyrokiem przesyłanym do Urzędu Patentowego. </a:t>
            </a:r>
          </a:p>
        </p:txBody>
      </p:sp>
    </p:spTree>
    <p:extLst>
      <p:ext uri="{BB962C8B-B14F-4D97-AF65-F5344CB8AC3E}">
        <p14:creationId xmlns:p14="http://schemas.microsoft.com/office/powerpoint/2010/main" val="1389859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1AD4A4-A258-4D25-BD60-54906885F76B}"/>
              </a:ext>
            </a:extLst>
          </p:cNvPr>
          <p:cNvSpPr>
            <a:spLocks noGrp="1"/>
          </p:cNvSpPr>
          <p:nvPr>
            <p:ph type="title"/>
          </p:nvPr>
        </p:nvSpPr>
        <p:spPr/>
        <p:txBody>
          <a:bodyPr/>
          <a:lstStyle/>
          <a:p>
            <a:r>
              <a:rPr lang="pl-PL" dirty="0"/>
              <a:t>Powództwo ustalające</a:t>
            </a:r>
          </a:p>
        </p:txBody>
      </p:sp>
      <p:sp>
        <p:nvSpPr>
          <p:cNvPr id="3" name="Symbol zastępczy zawartości 2">
            <a:extLst>
              <a:ext uri="{FF2B5EF4-FFF2-40B4-BE49-F238E27FC236}">
                <a16:creationId xmlns:a16="http://schemas.microsoft.com/office/drawing/2014/main" id="{CAAF4600-0175-48EE-ADF8-BB4DB20E56D2}"/>
              </a:ext>
            </a:extLst>
          </p:cNvPr>
          <p:cNvSpPr>
            <a:spLocks noGrp="1"/>
          </p:cNvSpPr>
          <p:nvPr>
            <p:ph sz="quarter" idx="13"/>
          </p:nvPr>
        </p:nvSpPr>
        <p:spPr/>
        <p:txBody>
          <a:bodyPr/>
          <a:lstStyle/>
          <a:p>
            <a:pPr algn="just"/>
            <a:r>
              <a:rPr lang="pl-PL" dirty="0"/>
              <a:t>Skąd konieczność – dlaczego nie art. 189 </a:t>
            </a:r>
            <a:r>
              <a:rPr lang="pl-PL" dirty="0" err="1"/>
              <a:t>kpc</a:t>
            </a:r>
            <a:r>
              <a:rPr lang="pl-PL" dirty="0"/>
              <a:t> (orzeczenie na przyszłość, ustalenie okoliczności faktycznej, z którą związana jest oznaczona kwalifikacja prawna);</a:t>
            </a:r>
          </a:p>
          <a:p>
            <a:pPr algn="just"/>
            <a:r>
              <a:rPr lang="pl-PL" dirty="0"/>
              <a:t> Powód może wystąpić z powództwem o ustalenie, że określone czynności podjęte lub zamierzone przez niego nie stanowią naruszenia określonego patentu, dodatkowego prawa ochronnego, prawa ochronnego lub prawa z rejestracji  przysługującego pozwanemu.</a:t>
            </a:r>
          </a:p>
          <a:p>
            <a:endParaRPr lang="pl-PL" dirty="0"/>
          </a:p>
        </p:txBody>
      </p:sp>
    </p:spTree>
    <p:extLst>
      <p:ext uri="{BB962C8B-B14F-4D97-AF65-F5344CB8AC3E}">
        <p14:creationId xmlns:p14="http://schemas.microsoft.com/office/powerpoint/2010/main" val="1800097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1F77D2-B025-41EE-B515-DDDDD679C26C}"/>
              </a:ext>
            </a:extLst>
          </p:cNvPr>
          <p:cNvSpPr>
            <a:spLocks noGrp="1"/>
          </p:cNvSpPr>
          <p:nvPr>
            <p:ph type="title"/>
          </p:nvPr>
        </p:nvSpPr>
        <p:spPr/>
        <p:txBody>
          <a:bodyPr/>
          <a:lstStyle/>
          <a:p>
            <a:r>
              <a:rPr lang="pl-PL" dirty="0"/>
              <a:t>Powództwo ustalające - CD</a:t>
            </a:r>
          </a:p>
        </p:txBody>
      </p:sp>
      <p:sp>
        <p:nvSpPr>
          <p:cNvPr id="3" name="Symbol zastępczy zawartości 2">
            <a:extLst>
              <a:ext uri="{FF2B5EF4-FFF2-40B4-BE49-F238E27FC236}">
                <a16:creationId xmlns:a16="http://schemas.microsoft.com/office/drawing/2014/main" id="{37154475-CD52-422D-9AAE-72DAFAFE9AA9}"/>
              </a:ext>
            </a:extLst>
          </p:cNvPr>
          <p:cNvSpPr>
            <a:spLocks noGrp="1"/>
          </p:cNvSpPr>
          <p:nvPr>
            <p:ph sz="quarter" idx="13"/>
          </p:nvPr>
        </p:nvSpPr>
        <p:spPr/>
        <p:txBody>
          <a:bodyPr>
            <a:normAutofit fontScale="85000" lnSpcReduction="10000"/>
          </a:bodyPr>
          <a:lstStyle/>
          <a:p>
            <a:pPr algn="just"/>
            <a:r>
              <a:rPr lang="pl-PL" dirty="0"/>
              <a:t>Dotyczy czynności przyszłych, przeszłych lub w toku – jednokrotnych lub wielokrotnych; </a:t>
            </a:r>
          </a:p>
          <a:p>
            <a:pPr algn="just"/>
            <a:r>
              <a:rPr lang="pl-PL" dirty="0"/>
              <a:t>Wątpliwości budzi kwestia wartości przedmiotu sporu w postępowaniu prowadzonym na podstawie projektowanego przepisu (raczej  - wysokość wynagrodzenia, jaką należałoby uiścić z tytułu naruszenia praw wyłącznych); </a:t>
            </a:r>
          </a:p>
          <a:p>
            <a:pPr algn="just"/>
            <a:r>
              <a:rPr lang="pl-PL" dirty="0"/>
              <a:t> Omawiana konstrukcja ma charakter ochronny przed roszczeniami z tytułu naruszenia praw własności intelektualnej – co, prima facie, wskazuje, że wartość przedmiotu sporu należy określać przez odwołanie się do wartości roszczeń, jakie przysługiwałyby pozwanemu, gdyby powód nie wystąpił z powództwem na podstawie projektowanego przepisu, a czynności powoda naruszające prawa wyłączne pozwanego byłyby źródłem roszczeń pozwanego z tytułu naruszenia tych praw.</a:t>
            </a:r>
          </a:p>
        </p:txBody>
      </p:sp>
    </p:spTree>
    <p:extLst>
      <p:ext uri="{BB962C8B-B14F-4D97-AF65-F5344CB8AC3E}">
        <p14:creationId xmlns:p14="http://schemas.microsoft.com/office/powerpoint/2010/main" val="1218281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F4DB63-A191-45D9-8A53-9B18F8FE2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9">
            <a:extLst>
              <a:ext uri="{FF2B5EF4-FFF2-40B4-BE49-F238E27FC236}">
                <a16:creationId xmlns:a16="http://schemas.microsoft.com/office/drawing/2014/main" id="{C0BB8E50-9569-495A-A548-A5AD5055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D6F26545-4582-4DBE-973B-ED1BC9CBD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91"/>
            <a:ext cx="12188952" cy="2286002"/>
          </a:xfrm>
          <a:prstGeom prst="rect">
            <a:avLst/>
          </a:prstGeom>
          <a:solidFill>
            <a:schemeClr val="tx1"/>
          </a:solidFill>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E47A6981-7EBF-4F2B-BD20-3124170BF8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77277" y="-1"/>
            <a:ext cx="1272021" cy="841175"/>
          </a:xfrm>
          <a:prstGeom prst="rect">
            <a:avLst/>
          </a:prstGeom>
        </p:spPr>
      </p:pic>
      <p:pic>
        <p:nvPicPr>
          <p:cNvPr id="16" name="Picture 15">
            <a:extLst>
              <a:ext uri="{FF2B5EF4-FFF2-40B4-BE49-F238E27FC236}">
                <a16:creationId xmlns:a16="http://schemas.microsoft.com/office/drawing/2014/main" id="{6497DCFF-C2AA-4065-BFCF-1E7535B0D8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924" t="86960" r="29150"/>
          <a:stretch/>
        </p:blipFill>
        <p:spPr>
          <a:xfrm>
            <a:off x="11061755" y="-1"/>
            <a:ext cx="1127197" cy="553967"/>
          </a:xfrm>
          <a:prstGeom prst="rect">
            <a:avLst/>
          </a:prstGeom>
        </p:spPr>
      </p:pic>
      <p:pic>
        <p:nvPicPr>
          <p:cNvPr id="18" name="Picture 17">
            <a:extLst>
              <a:ext uri="{FF2B5EF4-FFF2-40B4-BE49-F238E27FC236}">
                <a16:creationId xmlns:a16="http://schemas.microsoft.com/office/drawing/2014/main" id="{15E1159C-5B31-49A8-A933-C1179723C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9959" t="72411" r="-74" b="13790"/>
          <a:stretch/>
        </p:blipFill>
        <p:spPr>
          <a:xfrm>
            <a:off x="77277" y="1444827"/>
            <a:ext cx="1096303" cy="841175"/>
          </a:xfrm>
          <a:custGeom>
            <a:avLst/>
            <a:gdLst>
              <a:gd name="connsiteX0" fmla="*/ 0 w 915864"/>
              <a:gd name="connsiteY0" fmla="*/ 0 h 702727"/>
              <a:gd name="connsiteX1" fmla="*/ 915864 w 915864"/>
              <a:gd name="connsiteY1" fmla="*/ 0 h 702727"/>
              <a:gd name="connsiteX2" fmla="*/ 915864 w 915864"/>
              <a:gd name="connsiteY2" fmla="*/ 702727 h 702727"/>
              <a:gd name="connsiteX3" fmla="*/ 176126 w 915864"/>
              <a:gd name="connsiteY3" fmla="*/ 702727 h 702727"/>
              <a:gd name="connsiteX4" fmla="*/ 175195 w 915864"/>
              <a:gd name="connsiteY4" fmla="*/ 702179 h 702727"/>
              <a:gd name="connsiteX5" fmla="*/ 45222 w 915864"/>
              <a:gd name="connsiteY5" fmla="*/ 592499 h 702727"/>
              <a:gd name="connsiteX6" fmla="*/ 0 w 915864"/>
              <a:gd name="connsiteY6" fmla="*/ 531614 h 70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64" h="702727">
                <a:moveTo>
                  <a:pt x="0" y="0"/>
                </a:moveTo>
                <a:lnTo>
                  <a:pt x="915864" y="0"/>
                </a:lnTo>
                <a:lnTo>
                  <a:pt x="915864" y="702727"/>
                </a:lnTo>
                <a:lnTo>
                  <a:pt x="176126" y="702727"/>
                </a:lnTo>
                <a:lnTo>
                  <a:pt x="175195" y="702179"/>
                </a:lnTo>
                <a:cubicBezTo>
                  <a:pt x="126139" y="669596"/>
                  <a:pt x="82453" y="632772"/>
                  <a:pt x="45222" y="592499"/>
                </a:cubicBezTo>
                <a:lnTo>
                  <a:pt x="0" y="531614"/>
                </a:lnTo>
                <a:close/>
              </a:path>
            </a:pathLst>
          </a:custGeom>
        </p:spPr>
      </p:pic>
      <p:pic>
        <p:nvPicPr>
          <p:cNvPr id="20" name="Picture 19">
            <a:extLst>
              <a:ext uri="{FF2B5EF4-FFF2-40B4-BE49-F238E27FC236}">
                <a16:creationId xmlns:a16="http://schemas.microsoft.com/office/drawing/2014/main" id="{DA9BD01A-0D38-48EA-98E5-BB66386F39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1036686" y="1071807"/>
            <a:ext cx="1155314" cy="1230086"/>
          </a:xfrm>
          <a:prstGeom prst="rect">
            <a:avLst/>
          </a:prstGeom>
        </p:spPr>
      </p:pic>
      <p:sp>
        <p:nvSpPr>
          <p:cNvPr id="2" name="Tytuł 1">
            <a:extLst>
              <a:ext uri="{FF2B5EF4-FFF2-40B4-BE49-F238E27FC236}">
                <a16:creationId xmlns:a16="http://schemas.microsoft.com/office/drawing/2014/main" id="{F739421D-11AC-4AFB-B6F1-C98AE208675F}"/>
              </a:ext>
            </a:extLst>
          </p:cNvPr>
          <p:cNvSpPr>
            <a:spLocks noGrp="1"/>
          </p:cNvSpPr>
          <p:nvPr>
            <p:ph type="title"/>
          </p:nvPr>
        </p:nvSpPr>
        <p:spPr>
          <a:xfrm>
            <a:off x="913775" y="439924"/>
            <a:ext cx="10364451" cy="1437937"/>
          </a:xfrm>
        </p:spPr>
        <p:txBody>
          <a:bodyPr>
            <a:normAutofit/>
          </a:bodyPr>
          <a:lstStyle/>
          <a:p>
            <a:r>
              <a:rPr lang="pl-PL">
                <a:solidFill>
                  <a:schemeClr val="bg1"/>
                </a:solidFill>
              </a:rPr>
              <a:t>Powództwo ustalające – interes prawny</a:t>
            </a:r>
          </a:p>
        </p:txBody>
      </p:sp>
      <p:sp>
        <p:nvSpPr>
          <p:cNvPr id="3" name="Symbol zastępczy zawartości 2">
            <a:extLst>
              <a:ext uri="{FF2B5EF4-FFF2-40B4-BE49-F238E27FC236}">
                <a16:creationId xmlns:a16="http://schemas.microsoft.com/office/drawing/2014/main" id="{C3BA8DD3-25A6-4B3D-8119-22C9CE4CE161}"/>
              </a:ext>
            </a:extLst>
          </p:cNvPr>
          <p:cNvSpPr>
            <a:spLocks noGrp="1"/>
          </p:cNvSpPr>
          <p:nvPr>
            <p:ph sz="quarter" idx="13"/>
          </p:nvPr>
        </p:nvSpPr>
        <p:spPr>
          <a:xfrm>
            <a:off x="913774" y="2705878"/>
            <a:ext cx="10363826" cy="3085322"/>
          </a:xfrm>
        </p:spPr>
        <p:txBody>
          <a:bodyPr anchor="ctr">
            <a:normAutofit/>
          </a:bodyPr>
          <a:lstStyle/>
          <a:p>
            <a:pPr marL="0" indent="0">
              <a:lnSpc>
                <a:spcPct val="110000"/>
              </a:lnSpc>
              <a:buNone/>
            </a:pPr>
            <a:r>
              <a:rPr lang="pl-PL" sz="1100" dirty="0"/>
              <a:t>Powód ma interes prawny, gdy pozwany:</a:t>
            </a:r>
          </a:p>
          <a:p>
            <a:pPr marL="0" indent="0">
              <a:lnSpc>
                <a:spcPct val="110000"/>
              </a:lnSpc>
              <a:buNone/>
            </a:pPr>
            <a:r>
              <a:rPr lang="pl-PL" sz="1100" dirty="0"/>
              <a:t>1)	uznał czynności objęte powództwem za naruszenie patentu, dodatkowego prawa ochronnego, prawa 	ochronnego lub prawa z 	rejestracji;</a:t>
            </a:r>
          </a:p>
          <a:p>
            <a:pPr marL="0" indent="0">
              <a:lnSpc>
                <a:spcPct val="110000"/>
              </a:lnSpc>
              <a:buNone/>
            </a:pPr>
            <a:r>
              <a:rPr lang="pl-PL" sz="1100" dirty="0"/>
              <a:t>2)	nie potwierdził w należycie wyznaczonym przez powoda terminie, że czynności, których dotyczy powództwo, nie 	stanowią 	naruszenia patentu, dodatkowego prawa ochronnego, prawa ochronnego lub prawa z rejestracji.</a:t>
            </a:r>
          </a:p>
          <a:p>
            <a:pPr marL="0" indent="0">
              <a:lnSpc>
                <a:spcPct val="110000"/>
              </a:lnSpc>
              <a:buNone/>
            </a:pPr>
            <a:r>
              <a:rPr lang="pl-PL" sz="1100" dirty="0"/>
              <a:t>Termin został należycie wyznaczony, jeśli:</a:t>
            </a:r>
          </a:p>
          <a:p>
            <a:pPr marL="0" indent="0">
              <a:lnSpc>
                <a:spcPct val="110000"/>
              </a:lnSpc>
              <a:buNone/>
            </a:pPr>
            <a:r>
              <a:rPr lang="pl-PL" sz="1100" dirty="0"/>
              <a:t>1)	jego wyznaczenie nastąpiło w formie pisemnej; </a:t>
            </a:r>
          </a:p>
          <a:p>
            <a:pPr marL="0" indent="0">
              <a:lnSpc>
                <a:spcPct val="110000"/>
              </a:lnSpc>
              <a:buNone/>
            </a:pPr>
            <a:r>
              <a:rPr lang="pl-PL" sz="1100" dirty="0"/>
              <a:t>2)	był nie krótszy niż dwa miesiące od daty doręczenia uprawnionemu pisma; </a:t>
            </a:r>
          </a:p>
          <a:p>
            <a:pPr marL="0" indent="0">
              <a:lnSpc>
                <a:spcPct val="110000"/>
              </a:lnSpc>
              <a:buNone/>
            </a:pPr>
            <a:r>
              <a:rPr lang="pl-PL" sz="1100" dirty="0"/>
              <a:t>3)	w treści pisma powód dokładnie oznaczył czynności, których zamierza dokonać i które mogą stanowić 	naruszenie patentu, 		dodatkowego prawa ochronnego, prawa ochronnego lub prawa z rejestracji, wskazując w jakim zakresie może nastąpić naruszenie 	i wezwał uprawnionego do wyraźnego potwierdzenia, że nie stanowią one naruszenia.</a:t>
            </a:r>
          </a:p>
        </p:txBody>
      </p:sp>
    </p:spTree>
    <p:extLst>
      <p:ext uri="{BB962C8B-B14F-4D97-AF65-F5344CB8AC3E}">
        <p14:creationId xmlns:p14="http://schemas.microsoft.com/office/powerpoint/2010/main" val="520743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310CE3-3E02-4031-8B85-2C9C048F8339}"/>
              </a:ext>
            </a:extLst>
          </p:cNvPr>
          <p:cNvSpPr>
            <a:spLocks noGrp="1"/>
          </p:cNvSpPr>
          <p:nvPr>
            <p:ph type="title"/>
          </p:nvPr>
        </p:nvSpPr>
        <p:spPr>
          <a:xfrm>
            <a:off x="913775" y="618517"/>
            <a:ext cx="10364451" cy="1596177"/>
          </a:xfrm>
        </p:spPr>
        <p:txBody>
          <a:bodyPr>
            <a:normAutofit/>
          </a:bodyPr>
          <a:lstStyle/>
          <a:p>
            <a:r>
              <a:rPr lang="pl-PL"/>
              <a:t>Zakończenie</a:t>
            </a:r>
          </a:p>
        </p:txBody>
      </p:sp>
      <p:graphicFrame>
        <p:nvGraphicFramePr>
          <p:cNvPr id="5" name="Symbol zastępczy zawartości 2">
            <a:extLst>
              <a:ext uri="{FF2B5EF4-FFF2-40B4-BE49-F238E27FC236}">
                <a16:creationId xmlns:a16="http://schemas.microsoft.com/office/drawing/2014/main" id="{9E83413A-B23C-4F71-8B80-97AE1512FFE4}"/>
              </a:ext>
            </a:extLst>
          </p:cNvPr>
          <p:cNvGraphicFramePr>
            <a:graphicFrameLocks noGrp="1"/>
          </p:cNvGraphicFramePr>
          <p:nvPr>
            <p:ph sz="quarter" idx="13"/>
            <p:extLst>
              <p:ext uri="{D42A27DB-BD31-4B8C-83A1-F6EECF244321}">
                <p14:modId xmlns:p14="http://schemas.microsoft.com/office/powerpoint/2010/main" val="2530645337"/>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88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ytuł 1">
            <a:extLst>
              <a:ext uri="{FF2B5EF4-FFF2-40B4-BE49-F238E27FC236}">
                <a16:creationId xmlns:a16="http://schemas.microsoft.com/office/drawing/2014/main" id="{6EC5C575-2CC4-4E59-9769-57C58FF21D0D}"/>
              </a:ext>
            </a:extLst>
          </p:cNvPr>
          <p:cNvSpPr>
            <a:spLocks noGrp="1"/>
          </p:cNvSpPr>
          <p:nvPr>
            <p:ph type="title"/>
          </p:nvPr>
        </p:nvSpPr>
        <p:spPr>
          <a:xfrm>
            <a:off x="959896" y="960814"/>
            <a:ext cx="2732249" cy="4912936"/>
          </a:xfrm>
        </p:spPr>
        <p:txBody>
          <a:bodyPr anchor="b">
            <a:normAutofit/>
          </a:bodyPr>
          <a:lstStyle/>
          <a:p>
            <a:pPr algn="r"/>
            <a:r>
              <a:rPr lang="pl-PL" sz="3700">
                <a:solidFill>
                  <a:schemeClr val="bg1"/>
                </a:solidFill>
              </a:rPr>
              <a:t>Sąd Okręgowy w WArszawie</a:t>
            </a:r>
          </a:p>
        </p:txBody>
      </p:sp>
      <p:sp>
        <p:nvSpPr>
          <p:cNvPr id="3" name="Symbol zastępczy zawartości 2">
            <a:extLst>
              <a:ext uri="{FF2B5EF4-FFF2-40B4-BE49-F238E27FC236}">
                <a16:creationId xmlns:a16="http://schemas.microsoft.com/office/drawing/2014/main" id="{CDED9B62-BCFE-4388-8FE7-CCDE426B41BF}"/>
              </a:ext>
            </a:extLst>
          </p:cNvPr>
          <p:cNvSpPr>
            <a:spLocks noGrp="1"/>
          </p:cNvSpPr>
          <p:nvPr>
            <p:ph idx="1"/>
          </p:nvPr>
        </p:nvSpPr>
        <p:spPr>
          <a:xfrm>
            <a:off x="4979078" y="960814"/>
            <a:ext cx="6247722" cy="4830385"/>
          </a:xfrm>
        </p:spPr>
        <p:txBody>
          <a:bodyPr anchor="ctr">
            <a:normAutofit/>
          </a:bodyPr>
          <a:lstStyle/>
          <a:p>
            <a:pPr>
              <a:lnSpc>
                <a:spcPct val="110000"/>
              </a:lnSpc>
            </a:pPr>
            <a:r>
              <a:rPr lang="pl-PL" sz="1800" dirty="0"/>
              <a:t>Sąd Okręgowy w Warszawie - jest wyłącznie właściwy w sprawach własności intelektualnej dotyczących programów komputerowych, wynalazków, wzorów użytkowych, topografii układów scalonych, odmian roślin oraz tajemnic przedsiębiorstwa o charakterze technicznym</a:t>
            </a:r>
            <a:endParaRPr lang="pl-PL" sz="1800"/>
          </a:p>
          <a:p>
            <a:pPr>
              <a:lnSpc>
                <a:spcPct val="110000"/>
              </a:lnSpc>
            </a:pPr>
            <a:r>
              <a:rPr lang="pl-PL" sz="1800" dirty="0"/>
              <a:t>Stopień Skomplikowania; </a:t>
            </a:r>
            <a:endParaRPr lang="pl-PL" sz="1800"/>
          </a:p>
          <a:p>
            <a:pPr>
              <a:lnSpc>
                <a:spcPct val="110000"/>
              </a:lnSpc>
            </a:pPr>
            <a:r>
              <a:rPr lang="pl-PL" sz="1800"/>
              <a:t>WypRacowanie</a:t>
            </a:r>
            <a:r>
              <a:rPr lang="pl-PL" sz="1800" dirty="0"/>
              <a:t> modus </a:t>
            </a:r>
            <a:r>
              <a:rPr lang="pl-PL" sz="1800"/>
              <a:t>operandi</a:t>
            </a:r>
            <a:r>
              <a:rPr lang="pl-PL" sz="1800" dirty="0"/>
              <a:t> w związku np. z prowadzeniem dowodu z opinii biegłego (baza danych o biegłych); </a:t>
            </a:r>
            <a:endParaRPr lang="pl-PL" sz="1800"/>
          </a:p>
          <a:p>
            <a:pPr>
              <a:lnSpc>
                <a:spcPct val="110000"/>
              </a:lnSpc>
            </a:pPr>
            <a:r>
              <a:rPr lang="pl-PL" sz="1800" dirty="0"/>
              <a:t>Wątpliwość – gdy postępowanie dotyczy przedmiotu, który obejmuje zarówno program komputerowy, jak i inne przedmioty ochrony (WYROK TSUE z 23.01.2014 r., C-355/12, EU:C:2014:25). </a:t>
            </a:r>
            <a:endParaRPr lang="pl-PL" sz="1800"/>
          </a:p>
          <a:p>
            <a:pPr>
              <a:lnSpc>
                <a:spcPct val="110000"/>
              </a:lnSpc>
            </a:pPr>
            <a:endParaRPr lang="pl-PL" sz="1800"/>
          </a:p>
        </p:txBody>
      </p:sp>
    </p:spTree>
    <p:extLst>
      <p:ext uri="{BB962C8B-B14F-4D97-AF65-F5344CB8AC3E}">
        <p14:creationId xmlns:p14="http://schemas.microsoft.com/office/powerpoint/2010/main" val="246551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E9723E-E4C9-4BB8-BEE1-144A23D01B3E}"/>
              </a:ext>
            </a:extLst>
          </p:cNvPr>
          <p:cNvSpPr>
            <a:spLocks noGrp="1"/>
          </p:cNvSpPr>
          <p:nvPr>
            <p:ph type="title"/>
          </p:nvPr>
        </p:nvSpPr>
        <p:spPr/>
        <p:txBody>
          <a:bodyPr/>
          <a:lstStyle/>
          <a:p>
            <a:r>
              <a:rPr lang="pl-PL" dirty="0"/>
              <a:t>KOGNICJA SĄDÓW WŁASNOŚCI INTELEKTUALNEJ – projektowany art. 479 (89) </a:t>
            </a:r>
            <a:r>
              <a:rPr lang="pl-PL" dirty="0" err="1"/>
              <a:t>kpc</a:t>
            </a:r>
            <a:endParaRPr lang="pl-PL" dirty="0"/>
          </a:p>
        </p:txBody>
      </p:sp>
      <p:sp>
        <p:nvSpPr>
          <p:cNvPr id="3" name="Symbol zastępczy zawartości 2">
            <a:extLst>
              <a:ext uri="{FF2B5EF4-FFF2-40B4-BE49-F238E27FC236}">
                <a16:creationId xmlns:a16="http://schemas.microsoft.com/office/drawing/2014/main" id="{79C02F1C-3BFE-4297-8307-3DD8C3ED7E9D}"/>
              </a:ext>
            </a:extLst>
          </p:cNvPr>
          <p:cNvSpPr>
            <a:spLocks noGrp="1"/>
          </p:cNvSpPr>
          <p:nvPr>
            <p:ph sz="quarter" idx="13"/>
          </p:nvPr>
        </p:nvSpPr>
        <p:spPr/>
        <p:txBody>
          <a:bodyPr>
            <a:normAutofit fontScale="77500" lnSpcReduction="20000"/>
          </a:bodyPr>
          <a:lstStyle/>
          <a:p>
            <a:pPr algn="just"/>
            <a:r>
              <a:rPr lang="pl-PL" dirty="0"/>
              <a:t>sprawy o ochronę praw autorskich i pokrewnych, jak również dotyczących wynalazków, wzorów użytkowych, wzorów przemysłowych, znaków towarowych, oznaczeń geograficznych, topografii układów scalonych oraz ochronę innych praw na dobrach niematerialnych (sprawy własności intelektualnej).</a:t>
            </a:r>
          </a:p>
          <a:p>
            <a:pPr algn="just"/>
            <a:r>
              <a:rPr lang="pl-PL" dirty="0"/>
              <a:t>Sprawami własności intelektualnej w rozumieniu niniejszego działu są także sprawy o zapobieganie i zwalczanie nieuczciwej konkurencji, o ochronę dóbr osobistych, w zakresie, w jakim dotyczy ona wykorzystania  dobra osobistego w celu indywidualizacji, reklamy lub promocji przedsiębiorcy, towarów lub usług;  o ochronę dóbr osobistych w związku z działalnością naukową lub WYNALAZCZĄ. </a:t>
            </a:r>
          </a:p>
          <a:p>
            <a:pPr algn="just"/>
            <a:r>
              <a:rPr lang="pl-PL" dirty="0"/>
              <a:t>Regulacja Stricte procesowa – nie pretenduje do stworzenia materialnej definicji „Własności intelektualnej” lub sprawy z zakresu własności intelektualnej (por. definicja z konwencji sztokholmskiej o powołaniu WIPO). </a:t>
            </a:r>
          </a:p>
          <a:p>
            <a:endParaRPr lang="pl-PL" dirty="0"/>
          </a:p>
        </p:txBody>
      </p:sp>
    </p:spTree>
    <p:extLst>
      <p:ext uri="{BB962C8B-B14F-4D97-AF65-F5344CB8AC3E}">
        <p14:creationId xmlns:p14="http://schemas.microsoft.com/office/powerpoint/2010/main" val="244256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7F60D4-A41B-4229-97D5-8A7F83FA883E}"/>
              </a:ext>
            </a:extLst>
          </p:cNvPr>
          <p:cNvSpPr>
            <a:spLocks noGrp="1"/>
          </p:cNvSpPr>
          <p:nvPr>
            <p:ph type="title"/>
          </p:nvPr>
        </p:nvSpPr>
        <p:spPr/>
        <p:txBody>
          <a:bodyPr/>
          <a:lstStyle/>
          <a:p>
            <a:r>
              <a:rPr lang="pl-PL" dirty="0"/>
              <a:t>SPRAWA WŁASNOŚCI INTELEKTUALNEJ </a:t>
            </a:r>
            <a:br>
              <a:rPr lang="pl-PL" dirty="0"/>
            </a:br>
            <a:r>
              <a:rPr lang="pl-PL" dirty="0"/>
              <a:t>SENSU STRICTO</a:t>
            </a:r>
          </a:p>
        </p:txBody>
      </p:sp>
      <p:sp>
        <p:nvSpPr>
          <p:cNvPr id="3" name="Symbol zastępczy zawartości 2">
            <a:extLst>
              <a:ext uri="{FF2B5EF4-FFF2-40B4-BE49-F238E27FC236}">
                <a16:creationId xmlns:a16="http://schemas.microsoft.com/office/drawing/2014/main" id="{97FFB9EA-EC3C-401B-92AC-142F76D76838}"/>
              </a:ext>
            </a:extLst>
          </p:cNvPr>
          <p:cNvSpPr>
            <a:spLocks noGrp="1"/>
          </p:cNvSpPr>
          <p:nvPr>
            <p:ph sz="quarter" idx="13"/>
          </p:nvPr>
        </p:nvSpPr>
        <p:spPr/>
        <p:txBody>
          <a:bodyPr>
            <a:normAutofit fontScale="92500" lnSpcReduction="10000"/>
          </a:bodyPr>
          <a:lstStyle/>
          <a:p>
            <a:pPr algn="just"/>
            <a:r>
              <a:rPr lang="pl-PL" dirty="0"/>
              <a:t>postanowienie Sądu Najwyższego z dnia 26.2.2015 (III CZ 6/15) – szerokie rozumienie pojęcia „sprawy o ochronę autorskich praw majątkowych” jako sprawy „o roszczenia na tle regulacji prawa autorskiego” (art. 17 PKT 2 KPC); </a:t>
            </a:r>
          </a:p>
          <a:p>
            <a:pPr algn="just"/>
            <a:r>
              <a:rPr lang="pl-PL" dirty="0"/>
              <a:t> Sprawy o zapłatę opłat licencyjnych z tytułu korzystania z programu komputerowego – Sąd Okręgowy w </a:t>
            </a:r>
            <a:r>
              <a:rPr lang="pl-PL" dirty="0" err="1"/>
              <a:t>WArszawie</a:t>
            </a:r>
            <a:r>
              <a:rPr lang="pl-PL" dirty="0"/>
              <a:t>; </a:t>
            </a:r>
          </a:p>
          <a:p>
            <a:pPr algn="just"/>
            <a:r>
              <a:rPr lang="pl-PL" dirty="0"/>
              <a:t>Katalog otwarty – obejmuje także Prawo do bazy danych, prawo wyłączne do odmiany roślin; </a:t>
            </a:r>
          </a:p>
          <a:p>
            <a:pPr algn="just"/>
            <a:r>
              <a:rPr lang="pl-PL" dirty="0"/>
              <a:t>Powstanie nowych praw własności intelektualnej oznacza powierzenie ich kognicji sądu. </a:t>
            </a:r>
          </a:p>
          <a:p>
            <a:pPr algn="just"/>
            <a:endParaRPr lang="pl-PL" dirty="0"/>
          </a:p>
          <a:p>
            <a:pPr algn="just"/>
            <a:endParaRPr lang="pl-PL" dirty="0"/>
          </a:p>
        </p:txBody>
      </p:sp>
    </p:spTree>
    <p:extLst>
      <p:ext uri="{BB962C8B-B14F-4D97-AF65-F5344CB8AC3E}">
        <p14:creationId xmlns:p14="http://schemas.microsoft.com/office/powerpoint/2010/main" val="305785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29E718-1B3F-4303-9BE3-EEB401B2EE89}"/>
              </a:ext>
            </a:extLst>
          </p:cNvPr>
          <p:cNvSpPr>
            <a:spLocks noGrp="1"/>
          </p:cNvSpPr>
          <p:nvPr>
            <p:ph type="title"/>
          </p:nvPr>
        </p:nvSpPr>
        <p:spPr/>
        <p:txBody>
          <a:bodyPr/>
          <a:lstStyle/>
          <a:p>
            <a:r>
              <a:rPr lang="pl-PL" dirty="0"/>
              <a:t>Sprawa własności intelektualnej </a:t>
            </a:r>
            <a:br>
              <a:rPr lang="pl-PL" dirty="0"/>
            </a:br>
            <a:r>
              <a:rPr lang="pl-PL" dirty="0"/>
              <a:t>sensu largo</a:t>
            </a:r>
          </a:p>
        </p:txBody>
      </p:sp>
      <p:sp>
        <p:nvSpPr>
          <p:cNvPr id="3" name="Symbol zastępczy zawartości 2">
            <a:extLst>
              <a:ext uri="{FF2B5EF4-FFF2-40B4-BE49-F238E27FC236}">
                <a16:creationId xmlns:a16="http://schemas.microsoft.com/office/drawing/2014/main" id="{99E0E65B-EBC9-4DA0-B6C9-23E90903A41B}"/>
              </a:ext>
            </a:extLst>
          </p:cNvPr>
          <p:cNvSpPr>
            <a:spLocks noGrp="1"/>
          </p:cNvSpPr>
          <p:nvPr>
            <p:ph sz="quarter" idx="13"/>
          </p:nvPr>
        </p:nvSpPr>
        <p:spPr/>
        <p:txBody>
          <a:bodyPr>
            <a:normAutofit fontScale="70000" lnSpcReduction="20000"/>
          </a:bodyPr>
          <a:lstStyle/>
          <a:p>
            <a:pPr algn="just"/>
            <a:r>
              <a:rPr lang="pl-PL" dirty="0"/>
              <a:t>Wszystkie sprawy o zapobieganie i zwalczanie nieuczciwej konkurencji – zarówno te, które zbliżają się swoim charakterem do praw własności intelektualnej (np. art. 11, 13 UZNK), jak i pozostałe (np. art. 15A, 15B UZNK); </a:t>
            </a:r>
          </a:p>
          <a:p>
            <a:pPr algn="just"/>
            <a:r>
              <a:rPr lang="pl-PL" dirty="0"/>
              <a:t>sprawy na tle ustawy z dnia 21 kwietnia 2017 r. o roszczeniach o naprawienie szkody wyrządzonej przez naruszenie prawa konkurencji (Implementacja dyrektywy 2014/104); </a:t>
            </a:r>
          </a:p>
          <a:p>
            <a:pPr algn="just"/>
            <a:r>
              <a:rPr lang="pl-PL" dirty="0"/>
              <a:t>ochrona dóbr osobistych -  w zakresie, w jakim dobro osobiste zostaje wykorzystane w celu komercyjnym, a także w zakresie, w jakim naruszenie dobra następuje w związku z działalnością naukową, czy racjonalizatorską – uzasadnione wąskie rozumienie (Aspekt komercyjny ma dotyczyć wykorzystania, a nie skutku); </a:t>
            </a:r>
          </a:p>
          <a:p>
            <a:pPr algn="just"/>
            <a:r>
              <a:rPr lang="pl-PL" dirty="0"/>
              <a:t>Wszystkie sprawy o ochronę dobrego imienia osób, który zarzucono nierzetelność, wtórność, wybiórczość, celowe wprowadzenie w błąd w pracy naukowej, badawczej, czy wynalazczej; </a:t>
            </a:r>
          </a:p>
          <a:p>
            <a:pPr algn="just"/>
            <a:r>
              <a:rPr lang="pl-PL" dirty="0"/>
              <a:t>UWAGA – wszystkie sprawy o ochronę Dóbr osobistych należące do właściwości Sądów własności intelektualnej będą w I instancji rozpoznawane przez sąd okręgowy, bez względu na charakter zgłoszonego roszczenia (majątkowe, niemajątkowe). </a:t>
            </a:r>
          </a:p>
          <a:p>
            <a:pPr algn="just"/>
            <a:endParaRPr lang="pl-PL" dirty="0"/>
          </a:p>
          <a:p>
            <a:pPr algn="just"/>
            <a:endParaRPr lang="pl-PL" dirty="0"/>
          </a:p>
        </p:txBody>
      </p:sp>
    </p:spTree>
    <p:extLst>
      <p:ext uri="{BB962C8B-B14F-4D97-AF65-F5344CB8AC3E}">
        <p14:creationId xmlns:p14="http://schemas.microsoft.com/office/powerpoint/2010/main" val="51454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57054F0-DC25-46CE-A1CE-ABAE33757640}"/>
              </a:ext>
            </a:extLst>
          </p:cNvPr>
          <p:cNvSpPr>
            <a:spLocks noGrp="1"/>
          </p:cNvSpPr>
          <p:nvPr>
            <p:ph type="title"/>
          </p:nvPr>
        </p:nvSpPr>
        <p:spPr>
          <a:xfrm>
            <a:off x="913776" y="643466"/>
            <a:ext cx="3418784" cy="4308475"/>
          </a:xfrm>
        </p:spPr>
        <p:txBody>
          <a:bodyPr anchor="t">
            <a:normAutofit/>
          </a:bodyPr>
          <a:lstStyle/>
          <a:p>
            <a:pPr algn="l"/>
            <a:r>
              <a:rPr lang="pl-PL" sz="3400" dirty="0"/>
              <a:t>Udział zawodowego pełnomocnika</a:t>
            </a:r>
          </a:p>
        </p:txBody>
      </p:sp>
      <p:sp>
        <p:nvSpPr>
          <p:cNvPr id="3" name="Symbol zastępczy zawartości 2">
            <a:extLst>
              <a:ext uri="{FF2B5EF4-FFF2-40B4-BE49-F238E27FC236}">
                <a16:creationId xmlns:a16="http://schemas.microsoft.com/office/drawing/2014/main" id="{C71C6D69-328E-4627-A4B9-67F102B1C181}"/>
              </a:ext>
            </a:extLst>
          </p:cNvPr>
          <p:cNvSpPr>
            <a:spLocks noGrp="1"/>
          </p:cNvSpPr>
          <p:nvPr>
            <p:ph sz="quarter" idx="13"/>
          </p:nvPr>
        </p:nvSpPr>
        <p:spPr>
          <a:xfrm>
            <a:off x="4654295" y="643466"/>
            <a:ext cx="6623305" cy="4308476"/>
          </a:xfrm>
        </p:spPr>
        <p:txBody>
          <a:bodyPr>
            <a:normAutofit/>
          </a:bodyPr>
          <a:lstStyle/>
          <a:p>
            <a:pPr algn="just">
              <a:lnSpc>
                <a:spcPct val="110000"/>
              </a:lnSpc>
            </a:pPr>
            <a:r>
              <a:rPr lang="pl-PL" sz="1100" dirty="0"/>
              <a:t>Charakter obligatoryjny – trzeci w systemie prawa procesowego obowiązek zastępstwa; </a:t>
            </a:r>
          </a:p>
          <a:p>
            <a:pPr algn="just">
              <a:lnSpc>
                <a:spcPct val="110000"/>
              </a:lnSpc>
            </a:pPr>
            <a:r>
              <a:rPr lang="pl-PL" sz="1100" dirty="0"/>
              <a:t>Zrównanie uprawnień adwokata, radcy prawnego i rzecznika patentowego; </a:t>
            </a:r>
          </a:p>
          <a:p>
            <a:pPr algn="just">
              <a:lnSpc>
                <a:spcPct val="110000"/>
              </a:lnSpc>
            </a:pPr>
            <a:r>
              <a:rPr lang="pl-PL" sz="1100" dirty="0"/>
              <a:t>Uzasadnienie – wielość podstaw ochrony prawnej (uchwała SN z 26.7.2017 r. III CZP 26/17. Sąd Najwyższy wskazał, że w sprawie o zwalczanie nieuczciwej konkurencji, której przedmiotem jest także roszczenie dotyczące naruszenia majątkowych praw autorskich do utworu, pełnomocnikiem procesowym może być także rzecznik patentowy. PRZEDMIOT OCHRONY NALEŻAŁ DO KATEGORII WŁASNOŚCI PRZEMYSŁOWEJ); </a:t>
            </a:r>
          </a:p>
          <a:p>
            <a:pPr algn="just">
              <a:lnSpc>
                <a:spcPct val="110000"/>
              </a:lnSpc>
            </a:pPr>
            <a:r>
              <a:rPr lang="pl-PL" sz="1100" dirty="0"/>
              <a:t>Postulat pewności prawa w kontekście skutków procesowych nieprawidłowego reprezentowania). </a:t>
            </a:r>
          </a:p>
          <a:p>
            <a:pPr algn="just">
              <a:lnSpc>
                <a:spcPct val="110000"/>
              </a:lnSpc>
            </a:pPr>
            <a:r>
              <a:rPr lang="pl-PL" sz="1100" dirty="0"/>
              <a:t>wartość przedmiotu sporu do 20.000 złotych (z urzędu); </a:t>
            </a:r>
          </a:p>
          <a:p>
            <a:pPr algn="just">
              <a:lnSpc>
                <a:spcPct val="110000"/>
              </a:lnSpc>
            </a:pPr>
            <a:r>
              <a:rPr lang="pl-PL" sz="1100" dirty="0"/>
              <a:t>Udział pełnomocnika niezasadny z uwagi na okoliczności, w tym stopień skomplikowania sprawy (o tym decyduje Sąd – ostrożność na etapie wnoszenia pozwu); </a:t>
            </a:r>
          </a:p>
          <a:p>
            <a:pPr algn="just">
              <a:lnSpc>
                <a:spcPct val="110000"/>
              </a:lnSpc>
            </a:pPr>
            <a:r>
              <a:rPr lang="pl-PL" sz="1100" dirty="0"/>
              <a:t>SĄD Może zwolnić jedną lub obie strony – na wniosek lub z urzędu; </a:t>
            </a:r>
          </a:p>
          <a:p>
            <a:pPr algn="just">
              <a:lnSpc>
                <a:spcPct val="110000"/>
              </a:lnSpc>
            </a:pPr>
            <a:r>
              <a:rPr lang="pl-PL" sz="1100" dirty="0"/>
              <a:t>Zwolnienie obu stron na wniosek jednej strony. </a:t>
            </a:r>
          </a:p>
          <a:p>
            <a:pPr algn="just">
              <a:lnSpc>
                <a:spcPct val="110000"/>
              </a:lnSpc>
            </a:pPr>
            <a:endParaRPr lang="pl-PL" sz="1100" dirty="0"/>
          </a:p>
          <a:p>
            <a:pPr>
              <a:lnSpc>
                <a:spcPct val="110000"/>
              </a:lnSpc>
            </a:pPr>
            <a:endParaRPr lang="pl-PL" sz="1100" dirty="0"/>
          </a:p>
        </p:txBody>
      </p:sp>
      <p:pic>
        <p:nvPicPr>
          <p:cNvPr id="23" name="Picture 22">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7548591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F2A141-19B2-4AF6-BE98-893D409F9D92}"/>
              </a:ext>
            </a:extLst>
          </p:cNvPr>
          <p:cNvSpPr>
            <a:spLocks noGrp="1"/>
          </p:cNvSpPr>
          <p:nvPr>
            <p:ph type="title"/>
          </p:nvPr>
        </p:nvSpPr>
        <p:spPr/>
        <p:txBody>
          <a:bodyPr/>
          <a:lstStyle/>
          <a:p>
            <a:r>
              <a:rPr lang="pl-PL" dirty="0"/>
              <a:t>Obowiązkowe zastępstwo - problemy</a:t>
            </a:r>
          </a:p>
        </p:txBody>
      </p:sp>
      <p:sp>
        <p:nvSpPr>
          <p:cNvPr id="3" name="Symbol zastępczy zawartości 2">
            <a:extLst>
              <a:ext uri="{FF2B5EF4-FFF2-40B4-BE49-F238E27FC236}">
                <a16:creationId xmlns:a16="http://schemas.microsoft.com/office/drawing/2014/main" id="{5C4FF4F8-0A26-4E3F-8BB0-1105F49B4CAB}"/>
              </a:ext>
            </a:extLst>
          </p:cNvPr>
          <p:cNvSpPr>
            <a:spLocks noGrp="1"/>
          </p:cNvSpPr>
          <p:nvPr>
            <p:ph sz="quarter" idx="13"/>
          </p:nvPr>
        </p:nvSpPr>
        <p:spPr/>
        <p:txBody>
          <a:bodyPr>
            <a:normAutofit fontScale="85000" lnSpcReduction="20000"/>
          </a:bodyPr>
          <a:lstStyle/>
          <a:p>
            <a:pPr algn="just"/>
            <a:r>
              <a:rPr lang="pl-PL" dirty="0"/>
              <a:t>Czy do złożenia wniosku o zwolnienie z obowiązkowego zastępstwa lub ustanowienie pełnomocnika z urzędu strona potrzebuje pełnomocnika?; </a:t>
            </a:r>
          </a:p>
          <a:p>
            <a:pPr algn="just"/>
            <a:r>
              <a:rPr lang="pl-PL" dirty="0"/>
              <a:t>Przepisy nie określają sankcji, gdy strona działa samodzielnie – zastosowanie zasad ogólnych (130 </a:t>
            </a:r>
            <a:r>
              <a:rPr lang="pl-PL" dirty="0" err="1"/>
              <a:t>kpc</a:t>
            </a:r>
            <a:r>
              <a:rPr lang="pl-PL" dirty="0"/>
              <a:t>, postępowanie naprawcze); </a:t>
            </a:r>
          </a:p>
          <a:p>
            <a:pPr algn="just"/>
            <a:r>
              <a:rPr lang="pl-PL" dirty="0"/>
              <a:t>ZMIANA WARTOŚCI PRZEDMIOTU SPORU W TOKU SPRAWY (sprawdzenie wartości przedmiotu sporu, rozszerzenie powództwa); </a:t>
            </a:r>
          </a:p>
          <a:p>
            <a:pPr algn="just"/>
            <a:r>
              <a:rPr lang="pl-PL" dirty="0"/>
              <a:t>Niemożność ustalenia wartości przedmiotu sporu (art. 15 ustawy o kosztach sądowych w sprawach cywilnych); </a:t>
            </a:r>
          </a:p>
          <a:p>
            <a:pPr algn="just"/>
            <a:r>
              <a:rPr lang="pl-PL" dirty="0"/>
              <a:t>Strona przestaje korzystać z pomocy pełnomocnika – skutki w zakresie pism procesowych, środków zaskarżenia, oświadczeń ustnych, doręczeń. </a:t>
            </a:r>
          </a:p>
          <a:p>
            <a:endParaRPr lang="pl-PL" dirty="0"/>
          </a:p>
          <a:p>
            <a:endParaRPr lang="pl-PL" dirty="0"/>
          </a:p>
        </p:txBody>
      </p:sp>
    </p:spTree>
    <p:extLst>
      <p:ext uri="{BB962C8B-B14F-4D97-AF65-F5344CB8AC3E}">
        <p14:creationId xmlns:p14="http://schemas.microsoft.com/office/powerpoint/2010/main" val="383840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2F95245-1DE9-4712-9A5F-CC9A385A16CD}"/>
              </a:ext>
            </a:extLst>
          </p:cNvPr>
          <p:cNvSpPr>
            <a:spLocks noGrp="1"/>
          </p:cNvSpPr>
          <p:nvPr>
            <p:ph type="title"/>
          </p:nvPr>
        </p:nvSpPr>
        <p:spPr>
          <a:xfrm>
            <a:off x="641074" y="1588878"/>
            <a:ext cx="2844002" cy="3680244"/>
          </a:xfrm>
        </p:spPr>
        <p:txBody>
          <a:bodyPr>
            <a:normAutofit/>
          </a:bodyPr>
          <a:lstStyle/>
          <a:p>
            <a:pPr algn="l"/>
            <a:r>
              <a:rPr lang="pl-PL" sz="3100">
                <a:solidFill>
                  <a:srgbClr val="FFFFFF"/>
                </a:solidFill>
              </a:rPr>
              <a:t>Szczególne rozwiązania procesowe </a:t>
            </a:r>
          </a:p>
        </p:txBody>
      </p:sp>
      <p:pic>
        <p:nvPicPr>
          <p:cNvPr id="23"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4" name="Symbol zastępczy zawartości 2">
            <a:extLst>
              <a:ext uri="{FF2B5EF4-FFF2-40B4-BE49-F238E27FC236}">
                <a16:creationId xmlns:a16="http://schemas.microsoft.com/office/drawing/2014/main" id="{8F1FDC4B-78A4-4A08-9F8C-818867F8022D}"/>
              </a:ext>
            </a:extLst>
          </p:cNvPr>
          <p:cNvSpPr>
            <a:spLocks noGrp="1"/>
          </p:cNvSpPr>
          <p:nvPr>
            <p:ph sz="quarter" idx="13"/>
          </p:nvPr>
        </p:nvSpPr>
        <p:spPr>
          <a:xfrm>
            <a:off x="4634794" y="1049695"/>
            <a:ext cx="6642806" cy="4758611"/>
          </a:xfrm>
        </p:spPr>
        <p:txBody>
          <a:bodyPr anchor="ctr">
            <a:normAutofit/>
          </a:bodyPr>
          <a:lstStyle/>
          <a:p>
            <a:pPr algn="just"/>
            <a:r>
              <a:rPr lang="pl-PL" dirty="0"/>
              <a:t>Pierwszeństwo sądów własności intelektualnej w określeniu swojej kognicji (termin 14 dni, </a:t>
            </a:r>
            <a:r>
              <a:rPr lang="pl-PL" dirty="0" err="1"/>
              <a:t>dewolutywność</a:t>
            </a:r>
            <a:r>
              <a:rPr lang="pl-PL" dirty="0"/>
              <a:t> zażalenia);</a:t>
            </a:r>
          </a:p>
          <a:p>
            <a:pPr algn="just"/>
            <a:r>
              <a:rPr lang="pl-PL" dirty="0"/>
              <a:t>Ścisłe udowodnienie żądania niemożliwe, niecelowe, nader utrudnione – możliwość zasądzenia sumy pieniężnej według oceny sądu (uwaga – w sprawach o naruszenie); </a:t>
            </a:r>
          </a:p>
          <a:p>
            <a:pPr algn="just"/>
            <a:r>
              <a:rPr lang="pl-PL" dirty="0"/>
              <a:t>Pierwszeństwo w stosowaniu przepisów o postępowaniu przed Sądami własności intelektualnej względem innych przepisów (NP. problem powództwa wzajemnego, reprezentacji w sprawach pracowniczych).  </a:t>
            </a:r>
          </a:p>
          <a:p>
            <a:endParaRPr lang="pl-PL" dirty="0"/>
          </a:p>
          <a:p>
            <a:endParaRPr lang="pl-PL"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541522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243241"/>
      </a:dk2>
      <a:lt2>
        <a:srgbClr val="E8E2E4"/>
      </a:lt2>
      <a:accent1>
        <a:srgbClr val="75AA98"/>
      </a:accent1>
      <a:accent2>
        <a:srgbClr val="69ABB1"/>
      </a:accent2>
      <a:accent3>
        <a:srgbClr val="81A5C9"/>
      </a:accent3>
      <a:accent4>
        <a:srgbClr val="757CC4"/>
      </a:accent4>
      <a:accent5>
        <a:srgbClr val="A38ECF"/>
      </a:accent5>
      <a:accent6>
        <a:srgbClr val="B075C4"/>
      </a:accent6>
      <a:hlink>
        <a:srgbClr val="AE6981"/>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Kropla">
  <a:themeElements>
    <a:clrScheme name="Krop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rop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op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0</TotalTime>
  <Words>2919</Words>
  <Application>Microsoft Office PowerPoint</Application>
  <PresentationFormat>Panoramiczny</PresentationFormat>
  <Paragraphs>149</Paragraphs>
  <Slides>25</Slides>
  <Notes>0</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25</vt:i4>
      </vt:variant>
    </vt:vector>
  </HeadingPairs>
  <TitlesOfParts>
    <vt:vector size="34" baseType="lpstr">
      <vt:lpstr>Arial</vt:lpstr>
      <vt:lpstr>Calibri</vt:lpstr>
      <vt:lpstr>Calibri Light</vt:lpstr>
      <vt:lpstr>Calisto MT</vt:lpstr>
      <vt:lpstr>Tw Cen MT</vt:lpstr>
      <vt:lpstr>Wingdings 2</vt:lpstr>
      <vt:lpstr>SlateVTI</vt:lpstr>
      <vt:lpstr>HDOfficeLightV0</vt:lpstr>
      <vt:lpstr>Kropla</vt:lpstr>
      <vt:lpstr>Sądy własności intelektualnej</vt:lpstr>
      <vt:lpstr>Sąd, czy Sądy</vt:lpstr>
      <vt:lpstr>Sąd Okręgowy w WArszawie</vt:lpstr>
      <vt:lpstr>KOGNICJA SĄDÓW WŁASNOŚCI INTELEKTUALNEJ – projektowany art. 479 (89) kpc</vt:lpstr>
      <vt:lpstr>SPRAWA WŁASNOŚCI INTELEKTUALNEJ  SENSU STRICTO</vt:lpstr>
      <vt:lpstr>Sprawa własności intelektualnej  sensu largo</vt:lpstr>
      <vt:lpstr>Udział zawodowego pełnomocnika</vt:lpstr>
      <vt:lpstr>Obowiązkowe zastępstwo - problemy</vt:lpstr>
      <vt:lpstr>Szczególne rozwiązania procesowe </vt:lpstr>
      <vt:lpstr>Szczególne rozwiązania procesowe  – Ciąg dalszy</vt:lpstr>
      <vt:lpstr>Zabezpieczenie środka dowodowego – projektowane art. 479 (96) – 479 (105)</vt:lpstr>
      <vt:lpstr>Zabezpieczenie środka dowodowego - Cel</vt:lpstr>
      <vt:lpstr>Zabezpieczenie środka dowodowego – postępowanie </vt:lpstr>
      <vt:lpstr>Zabezpieczenie środka dowodowego – ciąg dalszy</vt:lpstr>
      <vt:lpstr>WYJAWIENIE LUB WYDANIE ŚRODKA DOWODOWEGO</vt:lpstr>
      <vt:lpstr>WYJAWIENIE LUB WYDANIE ŚRODKA DOWODOWEGO – CiĄG DALSZY</vt:lpstr>
      <vt:lpstr>Wezwanie do udzielenia informacji</vt:lpstr>
      <vt:lpstr>Powództwo wzajemne</vt:lpstr>
      <vt:lpstr>TREŚĆ POZWU WZAJEMNEGO – WYMOGI SZCZEGÓLNE</vt:lpstr>
      <vt:lpstr>Współpraca sądu z urzędem patentowym </vt:lpstr>
      <vt:lpstr>Skutki wyroku unieważniającego lub stwierdzającego wygaśnięcie</vt:lpstr>
      <vt:lpstr>Powództwo ustalające</vt:lpstr>
      <vt:lpstr>Powództwo ustalające - CD</vt:lpstr>
      <vt:lpstr>Powództwo ustalające – interes prawny</vt:lpstr>
      <vt:lpstr>Zakończenie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Sądy własności intelektualnej</dc:title>
  <dc:creator>Agnieszka</dc:creator>
  <cp:lastModifiedBy>Agnieszka</cp:lastModifiedBy>
  <cp:revision>1</cp:revision>
  <dcterms:created xsi:type="dcterms:W3CDTF">2019-09-19T19:46:27Z</dcterms:created>
  <dcterms:modified xsi:type="dcterms:W3CDTF">2019-09-19T19:46:38Z</dcterms:modified>
</cp:coreProperties>
</file>