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38"/>
  </p:notesMasterIdLst>
  <p:sldIdLst>
    <p:sldId id="256" r:id="rId2"/>
    <p:sldId id="259" r:id="rId3"/>
    <p:sldId id="265" r:id="rId4"/>
    <p:sldId id="278" r:id="rId5"/>
    <p:sldId id="261" r:id="rId6"/>
    <p:sldId id="281" r:id="rId7"/>
    <p:sldId id="282" r:id="rId8"/>
    <p:sldId id="438" r:id="rId9"/>
    <p:sldId id="263" r:id="rId10"/>
    <p:sldId id="313" r:id="rId11"/>
    <p:sldId id="277" r:id="rId12"/>
    <p:sldId id="274" r:id="rId13"/>
    <p:sldId id="457" r:id="rId14"/>
    <p:sldId id="431" r:id="rId15"/>
    <p:sldId id="432" r:id="rId16"/>
    <p:sldId id="456" r:id="rId17"/>
    <p:sldId id="461" r:id="rId18"/>
    <p:sldId id="316" r:id="rId19"/>
    <p:sldId id="462" r:id="rId20"/>
    <p:sldId id="463" r:id="rId21"/>
    <p:sldId id="465" r:id="rId22"/>
    <p:sldId id="464" r:id="rId23"/>
    <p:sldId id="433" r:id="rId24"/>
    <p:sldId id="447" r:id="rId25"/>
    <p:sldId id="472" r:id="rId26"/>
    <p:sldId id="448" r:id="rId27"/>
    <p:sldId id="449" r:id="rId28"/>
    <p:sldId id="475" r:id="rId29"/>
    <p:sldId id="476" r:id="rId30"/>
    <p:sldId id="471" r:id="rId31"/>
    <p:sldId id="473" r:id="rId32"/>
    <p:sldId id="474" r:id="rId33"/>
    <p:sldId id="468" r:id="rId34"/>
    <p:sldId id="470" r:id="rId35"/>
    <p:sldId id="436" r:id="rId36"/>
    <p:sldId id="279" r:id="rId37"/>
  </p:sldIdLst>
  <p:sldSz cx="9144000" cy="5143500" type="screen16x9"/>
  <p:notesSz cx="6858000" cy="9144000"/>
  <p:embeddedFontLst>
    <p:embeddedFont>
      <p:font typeface="Arvo" panose="020B0604020202020204" charset="0"/>
      <p:regular r:id="rId39"/>
      <p:bold r:id="rId40"/>
      <p:italic r:id="rId41"/>
      <p:boldItalic r:id="rId42"/>
    </p:embeddedFont>
    <p:embeddedFont>
      <p:font typeface="Tw Cen MT" panose="020B0602020104020603" pitchFamily="34" charset="-18"/>
      <p:regular r:id="rId43"/>
      <p:bold r:id="rId44"/>
      <p:italic r:id="rId45"/>
      <p:boldItalic r:id="rId46"/>
    </p:embeddedFont>
    <p:embeddedFont>
      <p:font typeface="Roboto Condensed Light" panose="020B0604020202020204" charset="0"/>
      <p:regular r:id="rId47"/>
      <p:bold r:id="rId48"/>
      <p:italic r:id="rId49"/>
      <p:boldItalic r:id="rId50"/>
    </p:embeddedFont>
    <p:embeddedFont>
      <p:font typeface="MS PGothic" panose="020B0600070205080204" pitchFamily="34" charset="-128"/>
      <p:regular r:id="rId51"/>
    </p:embeddedFont>
    <p:embeddedFont>
      <p:font typeface="Verdana" panose="020B0604030504040204" pitchFamily="34" charset="0"/>
      <p:regular r:id="rId52"/>
      <p:bold r:id="rId53"/>
      <p:italic r:id="rId54"/>
      <p:boldItalic r:id="rId55"/>
    </p:embeddedFont>
    <p:embeddedFont>
      <p:font typeface="Roboto Condensed" panose="020B0604020202020204" charset="0"/>
      <p:regular r:id="rId56"/>
      <p:bold r:id="rId57"/>
      <p:italic r:id="rId58"/>
      <p:boldItalic r:id="rId59"/>
    </p:embeddedFont>
    <p:embeddedFont>
      <p:font typeface="Wingdings 2" panose="05020102010507070707" pitchFamily="18" charset="2"/>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63AF9F-911D-40EA-962F-A883D97DE610}">
  <a:tblStyle styleId="{5863AF9F-911D-40EA-962F-A883D97DE61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8" autoAdjust="0"/>
    <p:restoredTop sz="64042" autoAdjust="0"/>
  </p:normalViewPr>
  <p:slideViewPr>
    <p:cSldViewPr snapToGrid="0">
      <p:cViewPr varScale="1">
        <p:scale>
          <a:sx n="61" d="100"/>
          <a:sy n="61" d="100"/>
        </p:scale>
        <p:origin x="774" y="66"/>
      </p:cViewPr>
      <p:guideLst/>
    </p:cSldViewPr>
  </p:slideViewPr>
  <p:notesTextViewPr>
    <p:cViewPr>
      <p:scale>
        <a:sx n="1" d="1"/>
        <a:sy n="1" d="1"/>
      </p:scale>
      <p:origin x="0" y="0"/>
    </p:cViewPr>
  </p:notesTextViewPr>
  <p:sorterViewPr>
    <p:cViewPr>
      <p:scale>
        <a:sx n="120" d="100"/>
        <a:sy n="120" d="100"/>
      </p:scale>
      <p:origin x="0" y="-37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E6291-FDEE-4AE8-9F36-617914F6A18C}"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GB"/>
        </a:p>
      </dgm:t>
    </dgm:pt>
    <dgm:pt modelId="{FE876621-81B7-4EA3-8451-440D9B6A9B5D}">
      <dgm:prSet phldrT="[Tekst]"/>
      <dgm:spPr>
        <a:solidFill>
          <a:schemeClr val="bg1"/>
        </a:solidFill>
      </dgm:spPr>
      <dgm:t>
        <a:bodyPr/>
        <a:lstStyle/>
        <a:p>
          <a:r>
            <a:rPr lang="pl-PL" dirty="0"/>
            <a:t>Spór o domenę </a:t>
          </a:r>
          <a:endParaRPr lang="en-GB" dirty="0"/>
        </a:p>
      </dgm:t>
    </dgm:pt>
    <dgm:pt modelId="{4BDC0314-B8EA-44CB-97D7-B9608B0AA8CF}" type="parTrans" cxnId="{18607A64-7FF2-4474-B139-74E11918C105}">
      <dgm:prSet/>
      <dgm:spPr/>
      <dgm:t>
        <a:bodyPr/>
        <a:lstStyle/>
        <a:p>
          <a:endParaRPr lang="en-GB"/>
        </a:p>
      </dgm:t>
    </dgm:pt>
    <dgm:pt modelId="{386F2A07-ED43-4067-A1EA-B1735E2A24FB}" type="sibTrans" cxnId="{18607A64-7FF2-4474-B139-74E11918C105}">
      <dgm:prSet/>
      <dgm:spPr/>
      <dgm:t>
        <a:bodyPr/>
        <a:lstStyle/>
        <a:p>
          <a:endParaRPr lang="en-GB"/>
        </a:p>
      </dgm:t>
    </dgm:pt>
    <dgm:pt modelId="{DA9A5E9C-24FF-420A-A9CD-B02950F6B8EC}">
      <dgm:prSet phldrT="[Tekst]"/>
      <dgm:spPr>
        <a:solidFill>
          <a:schemeClr val="accent1">
            <a:lumMod val="20000"/>
            <a:lumOff val="80000"/>
          </a:schemeClr>
        </a:solidFill>
      </dgm:spPr>
      <dgm:t>
        <a:bodyPr/>
        <a:lstStyle/>
        <a:p>
          <a:r>
            <a:rPr lang="pl-PL" dirty="0"/>
            <a:t>Sąd polubowny </a:t>
          </a:r>
        </a:p>
        <a:p>
          <a:r>
            <a:rPr lang="pl-PL" dirty="0"/>
            <a:t>mediacja/arbitraż</a:t>
          </a:r>
          <a:endParaRPr lang="en-GB" dirty="0"/>
        </a:p>
      </dgm:t>
    </dgm:pt>
    <dgm:pt modelId="{1BF5AF2F-1EAC-4BE7-9120-44232901C0D1}" type="parTrans" cxnId="{FCEC8BCB-7634-411A-9D0D-C9B23B5902C7}">
      <dgm:prSet/>
      <dgm:spPr/>
      <dgm:t>
        <a:bodyPr/>
        <a:lstStyle/>
        <a:p>
          <a:endParaRPr lang="en-GB"/>
        </a:p>
      </dgm:t>
    </dgm:pt>
    <dgm:pt modelId="{0E8827E9-CA9A-4FF8-86A6-13894E93631A}" type="sibTrans" cxnId="{FCEC8BCB-7634-411A-9D0D-C9B23B5902C7}">
      <dgm:prSet/>
      <dgm:spPr/>
      <dgm:t>
        <a:bodyPr/>
        <a:lstStyle/>
        <a:p>
          <a:endParaRPr lang="en-GB"/>
        </a:p>
      </dgm:t>
    </dgm:pt>
    <dgm:pt modelId="{B0B59A46-DF2B-4F08-895F-36BCB7B17105}">
      <dgm:prSet phldrT="[Tekst]" custT="1"/>
      <dgm:spPr>
        <a:solidFill>
          <a:schemeClr val="accent1">
            <a:lumMod val="20000"/>
            <a:lumOff val="80000"/>
          </a:schemeClr>
        </a:solidFill>
      </dgm:spPr>
      <dgm:t>
        <a:bodyPr/>
        <a:lstStyle/>
        <a:p>
          <a:r>
            <a:rPr lang="pl-PL" sz="2400" b="1" dirty="0"/>
            <a:t>SP PIIT</a:t>
          </a:r>
          <a:endParaRPr lang="en-GB" sz="2400" b="1" dirty="0"/>
        </a:p>
      </dgm:t>
    </dgm:pt>
    <dgm:pt modelId="{C4DDDA98-5967-4A38-8653-8FF88398EE00}" type="parTrans" cxnId="{C3B30E57-BE03-4429-9737-A94D3219BF7B}">
      <dgm:prSet/>
      <dgm:spPr/>
      <dgm:t>
        <a:bodyPr/>
        <a:lstStyle/>
        <a:p>
          <a:endParaRPr lang="en-GB"/>
        </a:p>
      </dgm:t>
    </dgm:pt>
    <dgm:pt modelId="{8CABB0B9-AF30-4B9B-9E4F-40CB7D310EE5}" type="sibTrans" cxnId="{C3B30E57-BE03-4429-9737-A94D3219BF7B}">
      <dgm:prSet/>
      <dgm:spPr/>
      <dgm:t>
        <a:bodyPr/>
        <a:lstStyle/>
        <a:p>
          <a:endParaRPr lang="en-GB"/>
        </a:p>
      </dgm:t>
    </dgm:pt>
    <dgm:pt modelId="{E207D9B0-2DCF-489D-9DAC-B44F2AC10BE9}">
      <dgm:prSet phldrT="[Tekst]" custT="1"/>
      <dgm:spPr>
        <a:solidFill>
          <a:schemeClr val="accent1">
            <a:lumMod val="20000"/>
            <a:lumOff val="80000"/>
          </a:schemeClr>
        </a:solidFill>
      </dgm:spPr>
      <dgm:t>
        <a:bodyPr/>
        <a:lstStyle/>
        <a:p>
          <a:r>
            <a:rPr lang="pl-PL" sz="2400" b="1" dirty="0"/>
            <a:t>SP KIG</a:t>
          </a:r>
          <a:endParaRPr lang="en-GB" sz="2400" b="1" dirty="0"/>
        </a:p>
      </dgm:t>
    </dgm:pt>
    <dgm:pt modelId="{69CF4E76-A13D-426D-ACCE-5C20BC8A17E4}" type="parTrans" cxnId="{EC6CE84B-30C1-4F22-A873-7CCC12FADA12}">
      <dgm:prSet/>
      <dgm:spPr/>
      <dgm:t>
        <a:bodyPr/>
        <a:lstStyle/>
        <a:p>
          <a:endParaRPr lang="en-GB"/>
        </a:p>
      </dgm:t>
    </dgm:pt>
    <dgm:pt modelId="{F1A08958-0D08-49F2-9D0E-4EDCE60A20F9}" type="sibTrans" cxnId="{EC6CE84B-30C1-4F22-A873-7CCC12FADA12}">
      <dgm:prSet/>
      <dgm:spPr/>
      <dgm:t>
        <a:bodyPr/>
        <a:lstStyle/>
        <a:p>
          <a:endParaRPr lang="en-GB"/>
        </a:p>
      </dgm:t>
    </dgm:pt>
    <dgm:pt modelId="{EB1A6670-92CE-4369-85F6-7E4F556A570A}">
      <dgm:prSet phldrT="[Tekst]"/>
      <dgm:spPr/>
      <dgm:t>
        <a:bodyPr/>
        <a:lstStyle/>
        <a:p>
          <a:r>
            <a:rPr lang="pl-PL" dirty="0"/>
            <a:t>Sąd </a:t>
          </a:r>
        </a:p>
        <a:p>
          <a:r>
            <a:rPr lang="pl-PL" dirty="0"/>
            <a:t>powszechny </a:t>
          </a:r>
          <a:endParaRPr lang="en-GB" dirty="0"/>
        </a:p>
      </dgm:t>
    </dgm:pt>
    <dgm:pt modelId="{D26C4CAD-C8C7-4035-A115-86F61AD15FA9}" type="parTrans" cxnId="{354D6B5B-D09C-4134-8FB5-8FDCC48F7B3F}">
      <dgm:prSet/>
      <dgm:spPr/>
      <dgm:t>
        <a:bodyPr/>
        <a:lstStyle/>
        <a:p>
          <a:endParaRPr lang="en-GB"/>
        </a:p>
      </dgm:t>
    </dgm:pt>
    <dgm:pt modelId="{113F1541-8098-4D5E-BD64-DEFA284D73D8}" type="sibTrans" cxnId="{354D6B5B-D09C-4134-8FB5-8FDCC48F7B3F}">
      <dgm:prSet/>
      <dgm:spPr/>
      <dgm:t>
        <a:bodyPr/>
        <a:lstStyle/>
        <a:p>
          <a:endParaRPr lang="en-GB"/>
        </a:p>
      </dgm:t>
    </dgm:pt>
    <dgm:pt modelId="{D99D97C9-863E-4EE7-BFA4-9DA55A778B96}">
      <dgm:prSet phldrT="[Tekst]" custT="1"/>
      <dgm:spPr>
        <a:solidFill>
          <a:schemeClr val="accent1">
            <a:lumMod val="20000"/>
            <a:lumOff val="80000"/>
          </a:schemeClr>
        </a:solidFill>
      </dgm:spPr>
      <dgm:t>
        <a:bodyPr/>
        <a:lstStyle/>
        <a:p>
          <a:r>
            <a:rPr lang="pl-PL" sz="1800" dirty="0"/>
            <a:t>WIPO </a:t>
          </a:r>
        </a:p>
        <a:p>
          <a:r>
            <a:rPr lang="pl-PL" sz="1800" dirty="0"/>
            <a:t>UDRP</a:t>
          </a:r>
          <a:endParaRPr lang="en-GB" sz="1800" dirty="0"/>
        </a:p>
      </dgm:t>
    </dgm:pt>
    <dgm:pt modelId="{157E97A0-AF3E-4C1C-995B-3A2D96C16C6C}" type="parTrans" cxnId="{B2390F9E-9FDC-4280-8402-0FDB6CED93F8}">
      <dgm:prSet/>
      <dgm:spPr/>
      <dgm:t>
        <a:bodyPr/>
        <a:lstStyle/>
        <a:p>
          <a:endParaRPr lang="en-GB"/>
        </a:p>
      </dgm:t>
    </dgm:pt>
    <dgm:pt modelId="{D9D75668-6E8D-4A93-8009-3EFE19838EEE}" type="sibTrans" cxnId="{B2390F9E-9FDC-4280-8402-0FDB6CED93F8}">
      <dgm:prSet/>
      <dgm:spPr/>
      <dgm:t>
        <a:bodyPr/>
        <a:lstStyle/>
        <a:p>
          <a:endParaRPr lang="en-GB"/>
        </a:p>
      </dgm:t>
    </dgm:pt>
    <dgm:pt modelId="{88743DD8-85DC-4B1C-AC42-5D4B6CF1E658}" type="pres">
      <dgm:prSet presAssocID="{28CE6291-FDEE-4AE8-9F36-617914F6A18C}" presName="diagram" presStyleCnt="0">
        <dgm:presLayoutVars>
          <dgm:chPref val="1"/>
          <dgm:dir/>
          <dgm:animOne val="branch"/>
          <dgm:animLvl val="lvl"/>
          <dgm:resizeHandles val="exact"/>
        </dgm:presLayoutVars>
      </dgm:prSet>
      <dgm:spPr/>
      <dgm:t>
        <a:bodyPr/>
        <a:lstStyle/>
        <a:p>
          <a:endParaRPr lang="pl-PL"/>
        </a:p>
      </dgm:t>
    </dgm:pt>
    <dgm:pt modelId="{A8A09349-9451-4E9C-8FD5-BBDAC05B4C0C}" type="pres">
      <dgm:prSet presAssocID="{FE876621-81B7-4EA3-8451-440D9B6A9B5D}" presName="root1" presStyleCnt="0"/>
      <dgm:spPr/>
    </dgm:pt>
    <dgm:pt modelId="{BE022BFB-2AC6-4E5D-B756-202C66960AB0}" type="pres">
      <dgm:prSet presAssocID="{FE876621-81B7-4EA3-8451-440D9B6A9B5D}" presName="LevelOneTextNode" presStyleLbl="node0" presStyleIdx="0" presStyleCnt="1">
        <dgm:presLayoutVars>
          <dgm:chPref val="3"/>
        </dgm:presLayoutVars>
      </dgm:prSet>
      <dgm:spPr/>
      <dgm:t>
        <a:bodyPr/>
        <a:lstStyle/>
        <a:p>
          <a:endParaRPr lang="pl-PL"/>
        </a:p>
      </dgm:t>
    </dgm:pt>
    <dgm:pt modelId="{FC98DB87-1981-4DF4-93D8-4817FB6B49C6}" type="pres">
      <dgm:prSet presAssocID="{FE876621-81B7-4EA3-8451-440D9B6A9B5D}" presName="level2hierChild" presStyleCnt="0"/>
      <dgm:spPr/>
    </dgm:pt>
    <dgm:pt modelId="{51248E58-A3C5-48E1-972E-83C526035B28}" type="pres">
      <dgm:prSet presAssocID="{1BF5AF2F-1EAC-4BE7-9120-44232901C0D1}" presName="conn2-1" presStyleLbl="parChTrans1D2" presStyleIdx="0" presStyleCnt="2"/>
      <dgm:spPr/>
      <dgm:t>
        <a:bodyPr/>
        <a:lstStyle/>
        <a:p>
          <a:endParaRPr lang="pl-PL"/>
        </a:p>
      </dgm:t>
    </dgm:pt>
    <dgm:pt modelId="{1F399F38-483F-449D-B3B7-AAB4A538E930}" type="pres">
      <dgm:prSet presAssocID="{1BF5AF2F-1EAC-4BE7-9120-44232901C0D1}" presName="connTx" presStyleLbl="parChTrans1D2" presStyleIdx="0" presStyleCnt="2"/>
      <dgm:spPr/>
      <dgm:t>
        <a:bodyPr/>
        <a:lstStyle/>
        <a:p>
          <a:endParaRPr lang="pl-PL"/>
        </a:p>
      </dgm:t>
    </dgm:pt>
    <dgm:pt modelId="{0047F1AA-E0D5-47B4-8105-D15F8E4568B1}" type="pres">
      <dgm:prSet presAssocID="{DA9A5E9C-24FF-420A-A9CD-B02950F6B8EC}" presName="root2" presStyleCnt="0"/>
      <dgm:spPr/>
    </dgm:pt>
    <dgm:pt modelId="{B0F448BD-6B51-4067-BF5F-D72B5FE124E0}" type="pres">
      <dgm:prSet presAssocID="{DA9A5E9C-24FF-420A-A9CD-B02950F6B8EC}" presName="LevelTwoTextNode" presStyleLbl="node2" presStyleIdx="0" presStyleCnt="2">
        <dgm:presLayoutVars>
          <dgm:chPref val="3"/>
        </dgm:presLayoutVars>
      </dgm:prSet>
      <dgm:spPr/>
      <dgm:t>
        <a:bodyPr/>
        <a:lstStyle/>
        <a:p>
          <a:endParaRPr lang="pl-PL"/>
        </a:p>
      </dgm:t>
    </dgm:pt>
    <dgm:pt modelId="{0B28EA4C-F79B-4963-9787-08730ED89316}" type="pres">
      <dgm:prSet presAssocID="{DA9A5E9C-24FF-420A-A9CD-B02950F6B8EC}" presName="level3hierChild" presStyleCnt="0"/>
      <dgm:spPr/>
    </dgm:pt>
    <dgm:pt modelId="{6DE23F17-C8AA-4B2A-929E-3D3108BD177F}" type="pres">
      <dgm:prSet presAssocID="{C4DDDA98-5967-4A38-8653-8FF88398EE00}" presName="conn2-1" presStyleLbl="parChTrans1D3" presStyleIdx="0" presStyleCnt="3"/>
      <dgm:spPr/>
      <dgm:t>
        <a:bodyPr/>
        <a:lstStyle/>
        <a:p>
          <a:endParaRPr lang="pl-PL"/>
        </a:p>
      </dgm:t>
    </dgm:pt>
    <dgm:pt modelId="{62A4A7FD-38D2-4D8D-990D-5CAD66B16B4A}" type="pres">
      <dgm:prSet presAssocID="{C4DDDA98-5967-4A38-8653-8FF88398EE00}" presName="connTx" presStyleLbl="parChTrans1D3" presStyleIdx="0" presStyleCnt="3"/>
      <dgm:spPr/>
      <dgm:t>
        <a:bodyPr/>
        <a:lstStyle/>
        <a:p>
          <a:endParaRPr lang="pl-PL"/>
        </a:p>
      </dgm:t>
    </dgm:pt>
    <dgm:pt modelId="{183E4D83-6CF2-422F-BF90-DFF2EB8236CC}" type="pres">
      <dgm:prSet presAssocID="{B0B59A46-DF2B-4F08-895F-36BCB7B17105}" presName="root2" presStyleCnt="0"/>
      <dgm:spPr/>
    </dgm:pt>
    <dgm:pt modelId="{EDED1CF8-5678-466D-8828-2DAFF9263F8B}" type="pres">
      <dgm:prSet presAssocID="{B0B59A46-DF2B-4F08-895F-36BCB7B17105}" presName="LevelTwoTextNode" presStyleLbl="node3" presStyleIdx="0" presStyleCnt="3">
        <dgm:presLayoutVars>
          <dgm:chPref val="3"/>
        </dgm:presLayoutVars>
      </dgm:prSet>
      <dgm:spPr/>
      <dgm:t>
        <a:bodyPr/>
        <a:lstStyle/>
        <a:p>
          <a:endParaRPr lang="pl-PL"/>
        </a:p>
      </dgm:t>
    </dgm:pt>
    <dgm:pt modelId="{D48B2C15-7FB4-4FAB-B434-AC0E635D59E7}" type="pres">
      <dgm:prSet presAssocID="{B0B59A46-DF2B-4F08-895F-36BCB7B17105}" presName="level3hierChild" presStyleCnt="0"/>
      <dgm:spPr/>
    </dgm:pt>
    <dgm:pt modelId="{9B8D4083-406D-49DF-BDDC-FC3F6409AC34}" type="pres">
      <dgm:prSet presAssocID="{69CF4E76-A13D-426D-ACCE-5C20BC8A17E4}" presName="conn2-1" presStyleLbl="parChTrans1D3" presStyleIdx="1" presStyleCnt="3"/>
      <dgm:spPr/>
      <dgm:t>
        <a:bodyPr/>
        <a:lstStyle/>
        <a:p>
          <a:endParaRPr lang="pl-PL"/>
        </a:p>
      </dgm:t>
    </dgm:pt>
    <dgm:pt modelId="{8BF9027D-743E-4DF2-9B21-4B966B754087}" type="pres">
      <dgm:prSet presAssocID="{69CF4E76-A13D-426D-ACCE-5C20BC8A17E4}" presName="connTx" presStyleLbl="parChTrans1D3" presStyleIdx="1" presStyleCnt="3"/>
      <dgm:spPr/>
      <dgm:t>
        <a:bodyPr/>
        <a:lstStyle/>
        <a:p>
          <a:endParaRPr lang="pl-PL"/>
        </a:p>
      </dgm:t>
    </dgm:pt>
    <dgm:pt modelId="{0CB67B81-F9D6-4DDC-9A20-B1BCDCA878D3}" type="pres">
      <dgm:prSet presAssocID="{E207D9B0-2DCF-489D-9DAC-B44F2AC10BE9}" presName="root2" presStyleCnt="0"/>
      <dgm:spPr/>
    </dgm:pt>
    <dgm:pt modelId="{EDB83CB5-3419-4815-83F0-429B24D4B29B}" type="pres">
      <dgm:prSet presAssocID="{E207D9B0-2DCF-489D-9DAC-B44F2AC10BE9}" presName="LevelTwoTextNode" presStyleLbl="node3" presStyleIdx="1" presStyleCnt="3">
        <dgm:presLayoutVars>
          <dgm:chPref val="3"/>
        </dgm:presLayoutVars>
      </dgm:prSet>
      <dgm:spPr/>
      <dgm:t>
        <a:bodyPr/>
        <a:lstStyle/>
        <a:p>
          <a:endParaRPr lang="pl-PL"/>
        </a:p>
      </dgm:t>
    </dgm:pt>
    <dgm:pt modelId="{D25B9FDF-24D7-4BC1-93D1-E6DC1EBBBA67}" type="pres">
      <dgm:prSet presAssocID="{E207D9B0-2DCF-489D-9DAC-B44F2AC10BE9}" presName="level3hierChild" presStyleCnt="0"/>
      <dgm:spPr/>
    </dgm:pt>
    <dgm:pt modelId="{F5A5C8C0-4A01-4B71-9528-6857E1744D68}" type="pres">
      <dgm:prSet presAssocID="{D26C4CAD-C8C7-4035-A115-86F61AD15FA9}" presName="conn2-1" presStyleLbl="parChTrans1D2" presStyleIdx="1" presStyleCnt="2"/>
      <dgm:spPr/>
      <dgm:t>
        <a:bodyPr/>
        <a:lstStyle/>
        <a:p>
          <a:endParaRPr lang="pl-PL"/>
        </a:p>
      </dgm:t>
    </dgm:pt>
    <dgm:pt modelId="{C848CF72-4223-4E02-B699-6088A762C60A}" type="pres">
      <dgm:prSet presAssocID="{D26C4CAD-C8C7-4035-A115-86F61AD15FA9}" presName="connTx" presStyleLbl="parChTrans1D2" presStyleIdx="1" presStyleCnt="2"/>
      <dgm:spPr/>
      <dgm:t>
        <a:bodyPr/>
        <a:lstStyle/>
        <a:p>
          <a:endParaRPr lang="pl-PL"/>
        </a:p>
      </dgm:t>
    </dgm:pt>
    <dgm:pt modelId="{295CFB88-748E-4141-B7D9-FB1E60F5F4C2}" type="pres">
      <dgm:prSet presAssocID="{EB1A6670-92CE-4369-85F6-7E4F556A570A}" presName="root2" presStyleCnt="0"/>
      <dgm:spPr/>
    </dgm:pt>
    <dgm:pt modelId="{412AB840-593F-4452-8704-FFA056F91960}" type="pres">
      <dgm:prSet presAssocID="{EB1A6670-92CE-4369-85F6-7E4F556A570A}" presName="LevelTwoTextNode" presStyleLbl="node2" presStyleIdx="1" presStyleCnt="2">
        <dgm:presLayoutVars>
          <dgm:chPref val="3"/>
        </dgm:presLayoutVars>
      </dgm:prSet>
      <dgm:spPr/>
      <dgm:t>
        <a:bodyPr/>
        <a:lstStyle/>
        <a:p>
          <a:endParaRPr lang="pl-PL"/>
        </a:p>
      </dgm:t>
    </dgm:pt>
    <dgm:pt modelId="{D3DCC8A2-A93C-4F39-B2DD-87D7D33F0935}" type="pres">
      <dgm:prSet presAssocID="{EB1A6670-92CE-4369-85F6-7E4F556A570A}" presName="level3hierChild" presStyleCnt="0"/>
      <dgm:spPr/>
    </dgm:pt>
    <dgm:pt modelId="{924AC995-4947-4E59-B9D1-714F12AA8EE1}" type="pres">
      <dgm:prSet presAssocID="{157E97A0-AF3E-4C1C-995B-3A2D96C16C6C}" presName="conn2-1" presStyleLbl="parChTrans1D3" presStyleIdx="2" presStyleCnt="3"/>
      <dgm:spPr/>
      <dgm:t>
        <a:bodyPr/>
        <a:lstStyle/>
        <a:p>
          <a:endParaRPr lang="pl-PL"/>
        </a:p>
      </dgm:t>
    </dgm:pt>
    <dgm:pt modelId="{3E71703B-C9BB-4D6B-8EA0-E4C02CEF5A5D}" type="pres">
      <dgm:prSet presAssocID="{157E97A0-AF3E-4C1C-995B-3A2D96C16C6C}" presName="connTx" presStyleLbl="parChTrans1D3" presStyleIdx="2" presStyleCnt="3"/>
      <dgm:spPr/>
      <dgm:t>
        <a:bodyPr/>
        <a:lstStyle/>
        <a:p>
          <a:endParaRPr lang="pl-PL"/>
        </a:p>
      </dgm:t>
    </dgm:pt>
    <dgm:pt modelId="{054F2932-4F0A-40AB-A3D7-4D63317870B9}" type="pres">
      <dgm:prSet presAssocID="{D99D97C9-863E-4EE7-BFA4-9DA55A778B96}" presName="root2" presStyleCnt="0"/>
      <dgm:spPr/>
    </dgm:pt>
    <dgm:pt modelId="{BC14722A-7B8E-4CB9-AB96-E23676618956}" type="pres">
      <dgm:prSet presAssocID="{D99D97C9-863E-4EE7-BFA4-9DA55A778B96}" presName="LevelTwoTextNode" presStyleLbl="node3" presStyleIdx="2" presStyleCnt="3">
        <dgm:presLayoutVars>
          <dgm:chPref val="3"/>
        </dgm:presLayoutVars>
      </dgm:prSet>
      <dgm:spPr/>
      <dgm:t>
        <a:bodyPr/>
        <a:lstStyle/>
        <a:p>
          <a:endParaRPr lang="pl-PL"/>
        </a:p>
      </dgm:t>
    </dgm:pt>
    <dgm:pt modelId="{0F371ECA-E14E-4E57-BAD0-41BC73183CC4}" type="pres">
      <dgm:prSet presAssocID="{D99D97C9-863E-4EE7-BFA4-9DA55A778B96}" presName="level3hierChild" presStyleCnt="0"/>
      <dgm:spPr/>
    </dgm:pt>
  </dgm:ptLst>
  <dgm:cxnLst>
    <dgm:cxn modelId="{7487BEB3-8EEC-453A-8E63-429A4F02B639}" type="presOf" srcId="{157E97A0-AF3E-4C1C-995B-3A2D96C16C6C}" destId="{3E71703B-C9BB-4D6B-8EA0-E4C02CEF5A5D}" srcOrd="1" destOrd="0" presId="urn:microsoft.com/office/officeart/2005/8/layout/hierarchy2"/>
    <dgm:cxn modelId="{14294010-6337-43C7-89B1-8D3686627291}" type="presOf" srcId="{DA9A5E9C-24FF-420A-A9CD-B02950F6B8EC}" destId="{B0F448BD-6B51-4067-BF5F-D72B5FE124E0}" srcOrd="0" destOrd="0" presId="urn:microsoft.com/office/officeart/2005/8/layout/hierarchy2"/>
    <dgm:cxn modelId="{489E1C74-1211-4253-A83B-E19DB9273F90}" type="presOf" srcId="{D26C4CAD-C8C7-4035-A115-86F61AD15FA9}" destId="{F5A5C8C0-4A01-4B71-9528-6857E1744D68}" srcOrd="0" destOrd="0" presId="urn:microsoft.com/office/officeart/2005/8/layout/hierarchy2"/>
    <dgm:cxn modelId="{7B99BA24-F4A3-42D0-A5D0-1B6F06FEF3B9}" type="presOf" srcId="{1BF5AF2F-1EAC-4BE7-9120-44232901C0D1}" destId="{1F399F38-483F-449D-B3B7-AAB4A538E930}" srcOrd="1" destOrd="0" presId="urn:microsoft.com/office/officeart/2005/8/layout/hierarchy2"/>
    <dgm:cxn modelId="{B2390F9E-9FDC-4280-8402-0FDB6CED93F8}" srcId="{EB1A6670-92CE-4369-85F6-7E4F556A570A}" destId="{D99D97C9-863E-4EE7-BFA4-9DA55A778B96}" srcOrd="0" destOrd="0" parTransId="{157E97A0-AF3E-4C1C-995B-3A2D96C16C6C}" sibTransId="{D9D75668-6E8D-4A93-8009-3EFE19838EEE}"/>
    <dgm:cxn modelId="{4188E649-AC86-4A4E-B27A-FE2E5277F94F}" type="presOf" srcId="{C4DDDA98-5967-4A38-8653-8FF88398EE00}" destId="{62A4A7FD-38D2-4D8D-990D-5CAD66B16B4A}" srcOrd="1" destOrd="0" presId="urn:microsoft.com/office/officeart/2005/8/layout/hierarchy2"/>
    <dgm:cxn modelId="{30695D9E-A45D-4D6C-B12A-8CEA0C2BBF78}" type="presOf" srcId="{1BF5AF2F-1EAC-4BE7-9120-44232901C0D1}" destId="{51248E58-A3C5-48E1-972E-83C526035B28}" srcOrd="0" destOrd="0" presId="urn:microsoft.com/office/officeart/2005/8/layout/hierarchy2"/>
    <dgm:cxn modelId="{58785DD4-AFE2-4D3D-A986-6F1FC8AC7E2E}" type="presOf" srcId="{28CE6291-FDEE-4AE8-9F36-617914F6A18C}" destId="{88743DD8-85DC-4B1C-AC42-5D4B6CF1E658}" srcOrd="0" destOrd="0" presId="urn:microsoft.com/office/officeart/2005/8/layout/hierarchy2"/>
    <dgm:cxn modelId="{07F83B1A-153A-4914-9E75-2617814009D5}" type="presOf" srcId="{69CF4E76-A13D-426D-ACCE-5C20BC8A17E4}" destId="{8BF9027D-743E-4DF2-9B21-4B966B754087}" srcOrd="1" destOrd="0" presId="urn:microsoft.com/office/officeart/2005/8/layout/hierarchy2"/>
    <dgm:cxn modelId="{9D3E6FA3-48B9-4EA2-BBA7-36FE2CEAB9C0}" type="presOf" srcId="{157E97A0-AF3E-4C1C-995B-3A2D96C16C6C}" destId="{924AC995-4947-4E59-B9D1-714F12AA8EE1}" srcOrd="0" destOrd="0" presId="urn:microsoft.com/office/officeart/2005/8/layout/hierarchy2"/>
    <dgm:cxn modelId="{C3B30E57-BE03-4429-9737-A94D3219BF7B}" srcId="{DA9A5E9C-24FF-420A-A9CD-B02950F6B8EC}" destId="{B0B59A46-DF2B-4F08-895F-36BCB7B17105}" srcOrd="0" destOrd="0" parTransId="{C4DDDA98-5967-4A38-8653-8FF88398EE00}" sibTransId="{8CABB0B9-AF30-4B9B-9E4F-40CB7D310EE5}"/>
    <dgm:cxn modelId="{62FDB74A-7421-4DFC-9457-52475B035D3E}" type="presOf" srcId="{EB1A6670-92CE-4369-85F6-7E4F556A570A}" destId="{412AB840-593F-4452-8704-FFA056F91960}" srcOrd="0" destOrd="0" presId="urn:microsoft.com/office/officeart/2005/8/layout/hierarchy2"/>
    <dgm:cxn modelId="{354D6B5B-D09C-4134-8FB5-8FDCC48F7B3F}" srcId="{FE876621-81B7-4EA3-8451-440D9B6A9B5D}" destId="{EB1A6670-92CE-4369-85F6-7E4F556A570A}" srcOrd="1" destOrd="0" parTransId="{D26C4CAD-C8C7-4035-A115-86F61AD15FA9}" sibTransId="{113F1541-8098-4D5E-BD64-DEFA284D73D8}"/>
    <dgm:cxn modelId="{88569385-8788-42E1-A817-535E9F6D7C3B}" type="presOf" srcId="{FE876621-81B7-4EA3-8451-440D9B6A9B5D}" destId="{BE022BFB-2AC6-4E5D-B756-202C66960AB0}" srcOrd="0" destOrd="0" presId="urn:microsoft.com/office/officeart/2005/8/layout/hierarchy2"/>
    <dgm:cxn modelId="{CE1F7F99-F228-4B25-B991-E26E9A204E9D}" type="presOf" srcId="{D26C4CAD-C8C7-4035-A115-86F61AD15FA9}" destId="{C848CF72-4223-4E02-B699-6088A762C60A}" srcOrd="1" destOrd="0" presId="urn:microsoft.com/office/officeart/2005/8/layout/hierarchy2"/>
    <dgm:cxn modelId="{9B04BAE7-0EC2-43C4-9D12-7E4F5C9EFAF7}" type="presOf" srcId="{69CF4E76-A13D-426D-ACCE-5C20BC8A17E4}" destId="{9B8D4083-406D-49DF-BDDC-FC3F6409AC34}" srcOrd="0" destOrd="0" presId="urn:microsoft.com/office/officeart/2005/8/layout/hierarchy2"/>
    <dgm:cxn modelId="{AF204912-D272-438E-B762-27B368B2297A}" type="presOf" srcId="{B0B59A46-DF2B-4F08-895F-36BCB7B17105}" destId="{EDED1CF8-5678-466D-8828-2DAFF9263F8B}" srcOrd="0" destOrd="0" presId="urn:microsoft.com/office/officeart/2005/8/layout/hierarchy2"/>
    <dgm:cxn modelId="{AABA84DD-7A40-4546-82E3-BC7ACA317323}" type="presOf" srcId="{E207D9B0-2DCF-489D-9DAC-B44F2AC10BE9}" destId="{EDB83CB5-3419-4815-83F0-429B24D4B29B}" srcOrd="0" destOrd="0" presId="urn:microsoft.com/office/officeart/2005/8/layout/hierarchy2"/>
    <dgm:cxn modelId="{FCEC8BCB-7634-411A-9D0D-C9B23B5902C7}" srcId="{FE876621-81B7-4EA3-8451-440D9B6A9B5D}" destId="{DA9A5E9C-24FF-420A-A9CD-B02950F6B8EC}" srcOrd="0" destOrd="0" parTransId="{1BF5AF2F-1EAC-4BE7-9120-44232901C0D1}" sibTransId="{0E8827E9-CA9A-4FF8-86A6-13894E93631A}"/>
    <dgm:cxn modelId="{E8B85ADB-7A1B-475D-A29D-91FF8BD9355C}" type="presOf" srcId="{C4DDDA98-5967-4A38-8653-8FF88398EE00}" destId="{6DE23F17-C8AA-4B2A-929E-3D3108BD177F}" srcOrd="0" destOrd="0" presId="urn:microsoft.com/office/officeart/2005/8/layout/hierarchy2"/>
    <dgm:cxn modelId="{EC6CE84B-30C1-4F22-A873-7CCC12FADA12}" srcId="{DA9A5E9C-24FF-420A-A9CD-B02950F6B8EC}" destId="{E207D9B0-2DCF-489D-9DAC-B44F2AC10BE9}" srcOrd="1" destOrd="0" parTransId="{69CF4E76-A13D-426D-ACCE-5C20BC8A17E4}" sibTransId="{F1A08958-0D08-49F2-9D0E-4EDCE60A20F9}"/>
    <dgm:cxn modelId="{18607A64-7FF2-4474-B139-74E11918C105}" srcId="{28CE6291-FDEE-4AE8-9F36-617914F6A18C}" destId="{FE876621-81B7-4EA3-8451-440D9B6A9B5D}" srcOrd="0" destOrd="0" parTransId="{4BDC0314-B8EA-44CB-97D7-B9608B0AA8CF}" sibTransId="{386F2A07-ED43-4067-A1EA-B1735E2A24FB}"/>
    <dgm:cxn modelId="{18E9122C-A6C8-43DB-A360-EBCBCD883EC7}" type="presOf" srcId="{D99D97C9-863E-4EE7-BFA4-9DA55A778B96}" destId="{BC14722A-7B8E-4CB9-AB96-E23676618956}" srcOrd="0" destOrd="0" presId="urn:microsoft.com/office/officeart/2005/8/layout/hierarchy2"/>
    <dgm:cxn modelId="{4DAF0E8C-BAE5-446B-8210-B8EA46EB7708}" type="presParOf" srcId="{88743DD8-85DC-4B1C-AC42-5D4B6CF1E658}" destId="{A8A09349-9451-4E9C-8FD5-BBDAC05B4C0C}" srcOrd="0" destOrd="0" presId="urn:microsoft.com/office/officeart/2005/8/layout/hierarchy2"/>
    <dgm:cxn modelId="{17291340-5DA4-4E77-AE50-A87BDA448785}" type="presParOf" srcId="{A8A09349-9451-4E9C-8FD5-BBDAC05B4C0C}" destId="{BE022BFB-2AC6-4E5D-B756-202C66960AB0}" srcOrd="0" destOrd="0" presId="urn:microsoft.com/office/officeart/2005/8/layout/hierarchy2"/>
    <dgm:cxn modelId="{36F7FD43-B556-45FF-8383-CC189D268B70}" type="presParOf" srcId="{A8A09349-9451-4E9C-8FD5-BBDAC05B4C0C}" destId="{FC98DB87-1981-4DF4-93D8-4817FB6B49C6}" srcOrd="1" destOrd="0" presId="urn:microsoft.com/office/officeart/2005/8/layout/hierarchy2"/>
    <dgm:cxn modelId="{3787C10C-F24F-48EA-9D91-90D8A1E403EC}" type="presParOf" srcId="{FC98DB87-1981-4DF4-93D8-4817FB6B49C6}" destId="{51248E58-A3C5-48E1-972E-83C526035B28}" srcOrd="0" destOrd="0" presId="urn:microsoft.com/office/officeart/2005/8/layout/hierarchy2"/>
    <dgm:cxn modelId="{F7793E42-645F-45D7-B306-307A329A23B6}" type="presParOf" srcId="{51248E58-A3C5-48E1-972E-83C526035B28}" destId="{1F399F38-483F-449D-B3B7-AAB4A538E930}" srcOrd="0" destOrd="0" presId="urn:microsoft.com/office/officeart/2005/8/layout/hierarchy2"/>
    <dgm:cxn modelId="{606632BD-0321-4D3E-ADEB-5D921868CEF6}" type="presParOf" srcId="{FC98DB87-1981-4DF4-93D8-4817FB6B49C6}" destId="{0047F1AA-E0D5-47B4-8105-D15F8E4568B1}" srcOrd="1" destOrd="0" presId="urn:microsoft.com/office/officeart/2005/8/layout/hierarchy2"/>
    <dgm:cxn modelId="{A14D25F6-7515-4083-91A2-625C7A000D87}" type="presParOf" srcId="{0047F1AA-E0D5-47B4-8105-D15F8E4568B1}" destId="{B0F448BD-6B51-4067-BF5F-D72B5FE124E0}" srcOrd="0" destOrd="0" presId="urn:microsoft.com/office/officeart/2005/8/layout/hierarchy2"/>
    <dgm:cxn modelId="{B6104271-D110-4ACF-92EB-399ED212BA0C}" type="presParOf" srcId="{0047F1AA-E0D5-47B4-8105-D15F8E4568B1}" destId="{0B28EA4C-F79B-4963-9787-08730ED89316}" srcOrd="1" destOrd="0" presId="urn:microsoft.com/office/officeart/2005/8/layout/hierarchy2"/>
    <dgm:cxn modelId="{1B567CD6-C3ED-42CE-A41E-EBDE1774E71B}" type="presParOf" srcId="{0B28EA4C-F79B-4963-9787-08730ED89316}" destId="{6DE23F17-C8AA-4B2A-929E-3D3108BD177F}" srcOrd="0" destOrd="0" presId="urn:microsoft.com/office/officeart/2005/8/layout/hierarchy2"/>
    <dgm:cxn modelId="{501D1B59-99FB-4214-8289-5C459405FFB3}" type="presParOf" srcId="{6DE23F17-C8AA-4B2A-929E-3D3108BD177F}" destId="{62A4A7FD-38D2-4D8D-990D-5CAD66B16B4A}" srcOrd="0" destOrd="0" presId="urn:microsoft.com/office/officeart/2005/8/layout/hierarchy2"/>
    <dgm:cxn modelId="{9F6E9020-F7A0-4F4B-AF3A-F4635A441775}" type="presParOf" srcId="{0B28EA4C-F79B-4963-9787-08730ED89316}" destId="{183E4D83-6CF2-422F-BF90-DFF2EB8236CC}" srcOrd="1" destOrd="0" presId="urn:microsoft.com/office/officeart/2005/8/layout/hierarchy2"/>
    <dgm:cxn modelId="{59DDFFF3-2ABC-48D8-8B7D-96652B75B7C2}" type="presParOf" srcId="{183E4D83-6CF2-422F-BF90-DFF2EB8236CC}" destId="{EDED1CF8-5678-466D-8828-2DAFF9263F8B}" srcOrd="0" destOrd="0" presId="urn:microsoft.com/office/officeart/2005/8/layout/hierarchy2"/>
    <dgm:cxn modelId="{85452919-ADC7-4D88-8DE4-2F30F510B057}" type="presParOf" srcId="{183E4D83-6CF2-422F-BF90-DFF2EB8236CC}" destId="{D48B2C15-7FB4-4FAB-B434-AC0E635D59E7}" srcOrd="1" destOrd="0" presId="urn:microsoft.com/office/officeart/2005/8/layout/hierarchy2"/>
    <dgm:cxn modelId="{4226B565-013E-4216-9B33-3210870E4787}" type="presParOf" srcId="{0B28EA4C-F79B-4963-9787-08730ED89316}" destId="{9B8D4083-406D-49DF-BDDC-FC3F6409AC34}" srcOrd="2" destOrd="0" presId="urn:microsoft.com/office/officeart/2005/8/layout/hierarchy2"/>
    <dgm:cxn modelId="{CC39F17A-12DD-4075-B32F-9BB8775A0616}" type="presParOf" srcId="{9B8D4083-406D-49DF-BDDC-FC3F6409AC34}" destId="{8BF9027D-743E-4DF2-9B21-4B966B754087}" srcOrd="0" destOrd="0" presId="urn:microsoft.com/office/officeart/2005/8/layout/hierarchy2"/>
    <dgm:cxn modelId="{DBB9E554-7305-4442-B7F3-D03B2384A5CB}" type="presParOf" srcId="{0B28EA4C-F79B-4963-9787-08730ED89316}" destId="{0CB67B81-F9D6-4DDC-9A20-B1BCDCA878D3}" srcOrd="3" destOrd="0" presId="urn:microsoft.com/office/officeart/2005/8/layout/hierarchy2"/>
    <dgm:cxn modelId="{41BF7CFB-6513-473F-9826-7F9FF65FB7A1}" type="presParOf" srcId="{0CB67B81-F9D6-4DDC-9A20-B1BCDCA878D3}" destId="{EDB83CB5-3419-4815-83F0-429B24D4B29B}" srcOrd="0" destOrd="0" presId="urn:microsoft.com/office/officeart/2005/8/layout/hierarchy2"/>
    <dgm:cxn modelId="{6A33102A-0718-4687-A1C9-A558D5B6DDCA}" type="presParOf" srcId="{0CB67B81-F9D6-4DDC-9A20-B1BCDCA878D3}" destId="{D25B9FDF-24D7-4BC1-93D1-E6DC1EBBBA67}" srcOrd="1" destOrd="0" presId="urn:microsoft.com/office/officeart/2005/8/layout/hierarchy2"/>
    <dgm:cxn modelId="{F0C53756-B50B-4DD0-9346-92ED9C0B2A9D}" type="presParOf" srcId="{FC98DB87-1981-4DF4-93D8-4817FB6B49C6}" destId="{F5A5C8C0-4A01-4B71-9528-6857E1744D68}" srcOrd="2" destOrd="0" presId="urn:microsoft.com/office/officeart/2005/8/layout/hierarchy2"/>
    <dgm:cxn modelId="{4DBBD80F-4CA6-454F-97B8-C039A6EC06C1}" type="presParOf" srcId="{F5A5C8C0-4A01-4B71-9528-6857E1744D68}" destId="{C848CF72-4223-4E02-B699-6088A762C60A}" srcOrd="0" destOrd="0" presId="urn:microsoft.com/office/officeart/2005/8/layout/hierarchy2"/>
    <dgm:cxn modelId="{B8587305-5BB3-4E47-A053-C0568E2401B4}" type="presParOf" srcId="{FC98DB87-1981-4DF4-93D8-4817FB6B49C6}" destId="{295CFB88-748E-4141-B7D9-FB1E60F5F4C2}" srcOrd="3" destOrd="0" presId="urn:microsoft.com/office/officeart/2005/8/layout/hierarchy2"/>
    <dgm:cxn modelId="{7282D6AE-87D0-413D-9C32-8B532733C731}" type="presParOf" srcId="{295CFB88-748E-4141-B7D9-FB1E60F5F4C2}" destId="{412AB840-593F-4452-8704-FFA056F91960}" srcOrd="0" destOrd="0" presId="urn:microsoft.com/office/officeart/2005/8/layout/hierarchy2"/>
    <dgm:cxn modelId="{3BDFE85D-F453-4744-8853-D7C471CB2D84}" type="presParOf" srcId="{295CFB88-748E-4141-B7D9-FB1E60F5F4C2}" destId="{D3DCC8A2-A93C-4F39-B2DD-87D7D33F0935}" srcOrd="1" destOrd="0" presId="urn:microsoft.com/office/officeart/2005/8/layout/hierarchy2"/>
    <dgm:cxn modelId="{0FAD9935-6C7B-4E0A-9796-D0E571DE173B}" type="presParOf" srcId="{D3DCC8A2-A93C-4F39-B2DD-87D7D33F0935}" destId="{924AC995-4947-4E59-B9D1-714F12AA8EE1}" srcOrd="0" destOrd="0" presId="urn:microsoft.com/office/officeart/2005/8/layout/hierarchy2"/>
    <dgm:cxn modelId="{F3B69C82-AA86-4748-A430-21D697157C11}" type="presParOf" srcId="{924AC995-4947-4E59-B9D1-714F12AA8EE1}" destId="{3E71703B-C9BB-4D6B-8EA0-E4C02CEF5A5D}" srcOrd="0" destOrd="0" presId="urn:microsoft.com/office/officeart/2005/8/layout/hierarchy2"/>
    <dgm:cxn modelId="{EFD7113D-F847-4E86-B441-7AD8B2A9984B}" type="presParOf" srcId="{D3DCC8A2-A93C-4F39-B2DD-87D7D33F0935}" destId="{054F2932-4F0A-40AB-A3D7-4D63317870B9}" srcOrd="1" destOrd="0" presId="urn:microsoft.com/office/officeart/2005/8/layout/hierarchy2"/>
    <dgm:cxn modelId="{D3ACA01E-CF05-4636-B7A6-F3DE0719CDBC}" type="presParOf" srcId="{054F2932-4F0A-40AB-A3D7-4D63317870B9}" destId="{BC14722A-7B8E-4CB9-AB96-E23676618956}" srcOrd="0" destOrd="0" presId="urn:microsoft.com/office/officeart/2005/8/layout/hierarchy2"/>
    <dgm:cxn modelId="{122FE2D2-5EC0-4B1C-BB65-8C92C44BA1A9}" type="presParOf" srcId="{054F2932-4F0A-40AB-A3D7-4D63317870B9}" destId="{0F371ECA-E14E-4E57-BAD0-41BC73183CC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773590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6574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252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7302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2011250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6214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100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86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846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4953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155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809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661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805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6420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4" y="40"/>
            <a:ext cx="7072430" cy="1327315"/>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70" name="Google Shape;70;p5"/>
          <p:cNvGrpSpPr/>
          <p:nvPr/>
        </p:nvGrpSpPr>
        <p:grpSpPr>
          <a:xfrm>
            <a:off x="6946842" y="4472723"/>
            <a:ext cx="2202830" cy="670795"/>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17857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4519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 id="2147483658" r:id="rId6"/>
    <p:sldLayoutId id="2147483661" r:id="rId7"/>
  </p:sldLayoutIdLst>
  <p:transition>
    <p:fade thruBlk="1"/>
  </p:transition>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l-PL" sz="3200" dirty="0" smtClean="0"/>
              <a:t>ROZWIĄZYWANIE SPORÓW O DOMENY NA DRODZE ARBITRAŻU</a:t>
            </a:r>
            <a:endParaRPr sz="3200" dirty="0"/>
          </a:p>
        </p:txBody>
      </p:sp>
      <p:sp>
        <p:nvSpPr>
          <p:cNvPr id="2" name="pole tekstowe 1">
            <a:extLst>
              <a:ext uri="{FF2B5EF4-FFF2-40B4-BE49-F238E27FC236}">
                <a16:creationId xmlns:a16="http://schemas.microsoft.com/office/drawing/2014/main" xmlns="" id="{71E6CD69-3DD7-45E6-B8AE-4744E8EECCB0}"/>
              </a:ext>
            </a:extLst>
          </p:cNvPr>
          <p:cNvSpPr txBox="1"/>
          <p:nvPr/>
        </p:nvSpPr>
        <p:spPr>
          <a:xfrm>
            <a:off x="2149748" y="3512265"/>
            <a:ext cx="5462177" cy="307777"/>
          </a:xfrm>
          <a:prstGeom prst="rect">
            <a:avLst/>
          </a:prstGeom>
          <a:noFill/>
        </p:spPr>
        <p:txBody>
          <a:bodyPr wrap="square" rtlCol="0">
            <a:spAutoFit/>
          </a:bodyPr>
          <a:lstStyle/>
          <a:p>
            <a:r>
              <a:rPr lang="pl-PL" b="1" dirty="0">
                <a:solidFill>
                  <a:schemeClr val="bg1"/>
                </a:solidFill>
              </a:rPr>
              <a:t>Dr Justyna Ożegalska-Trybalska</a:t>
            </a:r>
            <a:endParaRPr lang="en-GB" b="1" dirty="0">
              <a:solidFill>
                <a:schemeClr val="bg1"/>
              </a:solidFill>
            </a:endParaRPr>
          </a:p>
        </p:txBody>
      </p:sp>
      <p:sp>
        <p:nvSpPr>
          <p:cNvPr id="4" name="pole tekstowe 3">
            <a:extLst>
              <a:ext uri="{FF2B5EF4-FFF2-40B4-BE49-F238E27FC236}">
                <a16:creationId xmlns:a16="http://schemas.microsoft.com/office/drawing/2014/main" xmlns="" id="{02A46875-2653-44B1-8CB4-12D83214249C}"/>
              </a:ext>
            </a:extLst>
          </p:cNvPr>
          <p:cNvSpPr txBox="1"/>
          <p:nvPr/>
        </p:nvSpPr>
        <p:spPr>
          <a:xfrm>
            <a:off x="4130948" y="4276283"/>
            <a:ext cx="5462177" cy="307777"/>
          </a:xfrm>
          <a:prstGeom prst="rect">
            <a:avLst/>
          </a:prstGeom>
          <a:noFill/>
        </p:spPr>
        <p:txBody>
          <a:bodyPr wrap="square" rtlCol="0">
            <a:spAutoFit/>
          </a:bodyPr>
          <a:lstStyle/>
          <a:p>
            <a:r>
              <a:rPr lang="pl-PL" b="1" dirty="0" smtClean="0">
                <a:solidFill>
                  <a:schemeClr val="bg1"/>
                </a:solidFill>
              </a:rPr>
              <a:t>38 Seminarium Rzeczników Patentowych</a:t>
            </a:r>
            <a:r>
              <a:rPr lang="pl-PL" b="1" smtClean="0">
                <a:solidFill>
                  <a:schemeClr val="bg1"/>
                </a:solidFill>
              </a:rPr>
              <a:t>, Cedzyna 2019 r.</a:t>
            </a:r>
            <a:endParaRPr lang="en-GB"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1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l-PL" dirty="0"/>
              <a:t>ARBITRAŻ W RAMACH UDRP</a:t>
            </a:r>
            <a:endParaRPr dirty="0"/>
          </a:p>
        </p:txBody>
      </p:sp>
      <p:grpSp>
        <p:nvGrpSpPr>
          <p:cNvPr id="271" name="Google Shape;271;p18"/>
          <p:cNvGrpSpPr/>
          <p:nvPr/>
        </p:nvGrpSpPr>
        <p:grpSpPr>
          <a:xfrm>
            <a:off x="312466" y="587260"/>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Symbol zastępczy zawartości 2">
            <a:extLst>
              <a:ext uri="{FF2B5EF4-FFF2-40B4-BE49-F238E27FC236}">
                <a16:creationId xmlns:a16="http://schemas.microsoft.com/office/drawing/2014/main" xmlns="" id="{3E067E68-F7ED-42E5-9465-9A840B707134}"/>
              </a:ext>
            </a:extLst>
          </p:cNvPr>
          <p:cNvSpPr>
            <a:spLocks noGrp="1"/>
          </p:cNvSpPr>
          <p:nvPr>
            <p:ph type="body" idx="1"/>
          </p:nvPr>
        </p:nvSpPr>
        <p:spPr>
          <a:xfrm>
            <a:off x="-59472" y="1350563"/>
            <a:ext cx="8640298" cy="2724150"/>
          </a:xfrm>
        </p:spPr>
        <p:txBody>
          <a:bodyPr/>
          <a:lstStyle/>
          <a:p>
            <a:pPr lvl="1">
              <a:spcBef>
                <a:spcPct val="50000"/>
              </a:spcBef>
              <a:buClr>
                <a:schemeClr val="tx1"/>
              </a:buClr>
              <a:buFont typeface="Wingdings" panose="05000000000000000000" pitchFamily="2" charset="2"/>
              <a:buChar char="§"/>
            </a:pPr>
            <a:r>
              <a:rPr lang="pl-PL" altLang="pl-PL" sz="1800" dirty="0"/>
              <a:t>podstawa - regulamin </a:t>
            </a:r>
            <a:r>
              <a:rPr lang="pl-PL" altLang="pl-PL" sz="1800" b="1" i="1" dirty="0">
                <a:solidFill>
                  <a:srgbClr val="FFC000"/>
                </a:solidFill>
              </a:rPr>
              <a:t>Uniform </a:t>
            </a:r>
            <a:r>
              <a:rPr lang="pl-PL" altLang="pl-PL" sz="1800" b="1" i="1" dirty="0" err="1">
                <a:solidFill>
                  <a:srgbClr val="FFC000"/>
                </a:solidFill>
              </a:rPr>
              <a:t>Domain</a:t>
            </a:r>
            <a:r>
              <a:rPr lang="pl-PL" altLang="pl-PL" sz="1800" b="1" i="1" dirty="0">
                <a:solidFill>
                  <a:srgbClr val="FFC000"/>
                </a:solidFill>
              </a:rPr>
              <a:t> </a:t>
            </a:r>
            <a:r>
              <a:rPr lang="pl-PL" altLang="pl-PL" sz="1800" b="1" i="1" dirty="0" err="1">
                <a:solidFill>
                  <a:srgbClr val="FFC000"/>
                </a:solidFill>
              </a:rPr>
              <a:t>Names</a:t>
            </a:r>
            <a:r>
              <a:rPr lang="pl-PL" altLang="pl-PL" sz="1800" b="1" i="1" dirty="0">
                <a:solidFill>
                  <a:srgbClr val="FFC000"/>
                </a:solidFill>
              </a:rPr>
              <a:t> Resolution Policy</a:t>
            </a:r>
            <a:r>
              <a:rPr lang="pl-PL" altLang="pl-PL" sz="1800" b="1" dirty="0">
                <a:solidFill>
                  <a:srgbClr val="FFC000"/>
                </a:solidFill>
              </a:rPr>
              <a:t> (UDRP)</a:t>
            </a:r>
          </a:p>
          <a:p>
            <a:pPr lvl="1">
              <a:spcBef>
                <a:spcPct val="50000"/>
              </a:spcBef>
              <a:buClr>
                <a:schemeClr val="tx1"/>
              </a:buClr>
              <a:buFont typeface="Wingdings" panose="05000000000000000000" pitchFamily="2" charset="2"/>
              <a:buChar char="§"/>
            </a:pPr>
            <a:r>
              <a:rPr lang="pl-PL" altLang="pl-PL" sz="1800" dirty="0"/>
              <a:t>warunki zastosowania UDRP i rozstrzygnięcia kolizji:</a:t>
            </a:r>
          </a:p>
          <a:p>
            <a:pPr lvl="2">
              <a:spcBef>
                <a:spcPct val="40000"/>
              </a:spcBef>
              <a:spcAft>
                <a:spcPct val="25000"/>
              </a:spcAft>
              <a:buFont typeface="Wingdings" panose="05000000000000000000" pitchFamily="2" charset="2"/>
              <a:buNone/>
            </a:pPr>
            <a:r>
              <a:rPr lang="pl-PL" altLang="pl-PL" sz="1800" dirty="0"/>
              <a:t>1) sporna domena jest identyczna lub myląco podobna do znaku towarowego lub firmowego do którego powód ma prawo</a:t>
            </a:r>
          </a:p>
          <a:p>
            <a:pPr lvl="2">
              <a:spcAft>
                <a:spcPct val="30000"/>
              </a:spcAft>
              <a:buFont typeface="Wingdings" panose="05000000000000000000" pitchFamily="2" charset="2"/>
              <a:buNone/>
            </a:pPr>
            <a:r>
              <a:rPr lang="pl-PL" altLang="pl-PL" sz="1800" dirty="0"/>
              <a:t>2) osoba, która zarejestrowała i używa sporną domenę nie legitymuje się prawem do nazwy domeny i nie ma słusznego interesu prawnego w używaniu takiej właśnie domeny</a:t>
            </a:r>
          </a:p>
          <a:p>
            <a:pPr lvl="2">
              <a:buFont typeface="Wingdings" panose="05000000000000000000" pitchFamily="2" charset="2"/>
              <a:buNone/>
            </a:pPr>
            <a:r>
              <a:rPr lang="pl-PL" altLang="pl-PL" sz="1800" dirty="0"/>
              <a:t>3) sporna domena </a:t>
            </a:r>
            <a:r>
              <a:rPr lang="pl-PL" altLang="pl-PL" sz="1800" b="1" dirty="0">
                <a:solidFill>
                  <a:srgbClr val="FFC000"/>
                </a:solidFill>
              </a:rPr>
              <a:t>została zarejestrowana i jest używana w złej wierze</a:t>
            </a:r>
          </a:p>
          <a:p>
            <a:endParaRPr lang="pl-PL" altLang="pl-PL" sz="1800" dirty="0"/>
          </a:p>
        </p:txBody>
      </p:sp>
    </p:spTree>
    <p:extLst>
      <p:ext uri="{BB962C8B-B14F-4D97-AF65-F5344CB8AC3E}">
        <p14:creationId xmlns:p14="http://schemas.microsoft.com/office/powerpoint/2010/main" val="366317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2"/>
          <p:cNvSpPr/>
          <p:nvPr/>
        </p:nvSpPr>
        <p:spPr>
          <a:xfrm>
            <a:off x="4101902" y="535613"/>
            <a:ext cx="2879504" cy="4072345"/>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C7D3E6"/>
          </a:solidFill>
          <a:ln w="9525" cap="flat" cmpd="sng">
            <a:solidFill>
              <a:srgbClr val="92A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latin typeface="Roboto Condensed"/>
              <a:ea typeface="Roboto Condensed"/>
              <a:cs typeface="Roboto Condensed"/>
              <a:sym typeface="Roboto Condensed"/>
            </a:endParaRPr>
          </a:p>
        </p:txBody>
      </p:sp>
      <p:sp>
        <p:nvSpPr>
          <p:cNvPr id="487" name="Google Shape;487;p32"/>
          <p:cNvSpPr/>
          <p:nvPr/>
        </p:nvSpPr>
        <p:spPr>
          <a:xfrm>
            <a:off x="4300600" y="910325"/>
            <a:ext cx="2493300" cy="333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3F5378"/>
                </a:solidFill>
                <a:latin typeface="Roboto Condensed"/>
                <a:ea typeface="Roboto Condensed"/>
                <a:cs typeface="Roboto Condensed"/>
                <a:sym typeface="Roboto Condensed"/>
              </a:rPr>
              <a:t>Place your screenshot here</a:t>
            </a:r>
            <a:endParaRPr sz="1000">
              <a:solidFill>
                <a:srgbClr val="3F5378"/>
              </a:solidFill>
              <a:latin typeface="Roboto Condensed"/>
              <a:ea typeface="Roboto Condensed"/>
              <a:cs typeface="Roboto Condensed"/>
              <a:sym typeface="Roboto Condensed"/>
            </a:endParaRPr>
          </a:p>
        </p:txBody>
      </p:sp>
      <p:sp>
        <p:nvSpPr>
          <p:cNvPr id="489" name="Google Shape;489;p32"/>
          <p:cNvSpPr txBox="1">
            <a:spLocks noGrp="1"/>
          </p:cNvSpPr>
          <p:nvPr>
            <p:ph type="body" idx="4294967295"/>
          </p:nvPr>
        </p:nvSpPr>
        <p:spPr>
          <a:xfrm>
            <a:off x="1036275" y="1221600"/>
            <a:ext cx="2811600" cy="27003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pl-PL" b="1" dirty="0">
                <a:solidFill>
                  <a:srgbClr val="FF9800"/>
                </a:solidFill>
              </a:rPr>
              <a:t>CYBERSQUATTING  </a:t>
            </a:r>
          </a:p>
          <a:p>
            <a:pPr marL="0" lvl="0" indent="0" algn="l" rtl="0">
              <a:spcBef>
                <a:spcPts val="600"/>
              </a:spcBef>
              <a:spcAft>
                <a:spcPts val="0"/>
              </a:spcAft>
              <a:buNone/>
            </a:pPr>
            <a:endParaRPr lang="pl-PL" sz="2000" b="1" dirty="0">
              <a:solidFill>
                <a:srgbClr val="FF9800"/>
              </a:solidFill>
            </a:endParaRPr>
          </a:p>
          <a:p>
            <a:pPr marL="0" lvl="0" indent="0" algn="l" rtl="0">
              <a:spcBef>
                <a:spcPts val="600"/>
              </a:spcBef>
              <a:spcAft>
                <a:spcPts val="0"/>
              </a:spcAft>
              <a:buNone/>
            </a:pPr>
            <a:r>
              <a:rPr lang="pl-PL" sz="2000" dirty="0"/>
              <a:t>Rejestracja w złej wierze domen internetowych odpowiadających cudzym chronionym oznaczeniom w celu sprzedaży z zyskiem</a:t>
            </a:r>
            <a:endParaRPr sz="2000" dirty="0"/>
          </a:p>
        </p:txBody>
      </p:sp>
      <p:pic>
        <p:nvPicPr>
          <p:cNvPr id="2" name="Obraz 1">
            <a:extLst>
              <a:ext uri="{FF2B5EF4-FFF2-40B4-BE49-F238E27FC236}">
                <a16:creationId xmlns:a16="http://schemas.microsoft.com/office/drawing/2014/main" xmlns="" id="{6C241A9D-F698-41E8-8CB1-CB86A21FCB99}"/>
              </a:ext>
            </a:extLst>
          </p:cNvPr>
          <p:cNvPicPr>
            <a:picLocks noChangeAspect="1"/>
          </p:cNvPicPr>
          <p:nvPr/>
        </p:nvPicPr>
        <p:blipFill>
          <a:blip r:embed="rId3"/>
          <a:stretch>
            <a:fillRect/>
          </a:stretch>
        </p:blipFill>
        <p:spPr>
          <a:xfrm>
            <a:off x="4249329" y="910325"/>
            <a:ext cx="2584650" cy="319772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l-PL" dirty="0"/>
              <a:t>www.wipo.org</a:t>
            </a:r>
            <a:endParaRPr dirty="0"/>
          </a:p>
        </p:txBody>
      </p:sp>
      <p:pic>
        <p:nvPicPr>
          <p:cNvPr id="464" name="Google Shape;464;p29" title="Chart"/>
          <p:cNvPicPr preferRelativeResize="0"/>
          <p:nvPr/>
        </p:nvPicPr>
        <p:blipFill>
          <a:blip r:embed="rId3">
            <a:alphaModFix/>
          </a:blip>
          <a:stretch>
            <a:fillRect/>
          </a:stretch>
        </p:blipFill>
        <p:spPr>
          <a:xfrm>
            <a:off x="357900" y="801050"/>
            <a:ext cx="8428201" cy="3619799"/>
          </a:xfrm>
          <a:prstGeom prst="rect">
            <a:avLst/>
          </a:prstGeom>
          <a:noFill/>
          <a:ln>
            <a:noFill/>
          </a:ln>
        </p:spPr>
      </p:pic>
      <p:pic>
        <p:nvPicPr>
          <p:cNvPr id="6" name="Symbol zastępczy zawartości 5">
            <a:extLst>
              <a:ext uri="{FF2B5EF4-FFF2-40B4-BE49-F238E27FC236}">
                <a16:creationId xmlns:a16="http://schemas.microsoft.com/office/drawing/2014/main" xmlns="" id="{41A7BA41-ABAD-4A9C-8C4B-A41C1909B3A3}"/>
              </a:ext>
            </a:extLst>
          </p:cNvPr>
          <p:cNvPicPr>
            <a:picLocks noChangeAspect="1"/>
          </p:cNvPicPr>
          <p:nvPr/>
        </p:nvPicPr>
        <p:blipFill>
          <a:blip r:embed="rId4"/>
          <a:stretch>
            <a:fillRect/>
          </a:stretch>
        </p:blipFill>
        <p:spPr>
          <a:xfrm>
            <a:off x="1359520" y="983673"/>
            <a:ext cx="6800173" cy="3652827"/>
          </a:xfrm>
          <a:prstGeom prst="rect">
            <a:avLst/>
          </a:prstGeom>
          <a:noFill/>
          <a:ln>
            <a:noFill/>
          </a:ln>
        </p:spPr>
      </p:pic>
    </p:spTree>
    <p:extLst>
      <p:ext uri="{BB962C8B-B14F-4D97-AF65-F5344CB8AC3E}">
        <p14:creationId xmlns:p14="http://schemas.microsoft.com/office/powerpoint/2010/main" val="3225108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ARBITRAŻ PRZED SP PIIT</a:t>
            </a:r>
          </a:p>
        </p:txBody>
      </p:sp>
      <p:sp>
        <p:nvSpPr>
          <p:cNvPr id="3" name="Symbol zastępczy tekstu 2"/>
          <p:cNvSpPr>
            <a:spLocks noGrp="1"/>
          </p:cNvSpPr>
          <p:nvPr>
            <p:ph type="body" idx="1"/>
          </p:nvPr>
        </p:nvSpPr>
        <p:spPr>
          <a:xfrm>
            <a:off x="133816" y="1533382"/>
            <a:ext cx="8370052" cy="3145500"/>
          </a:xfrm>
        </p:spPr>
        <p:txBody>
          <a:bodyPr/>
          <a:lstStyle/>
          <a:p>
            <a:pPr lvl="1"/>
            <a:r>
              <a:rPr lang="pl-PL" sz="1600" dirty="0"/>
              <a:t>forma - sąd polubowny w rozumieniu przepisów k.p.c.</a:t>
            </a:r>
          </a:p>
          <a:p>
            <a:pPr lvl="1"/>
            <a:r>
              <a:rPr lang="pl-PL" sz="1600" dirty="0"/>
              <a:t>podstawa rozstrzygnięć - Regulamin Sądu oraz przepisy prawa polskiego</a:t>
            </a:r>
          </a:p>
          <a:p>
            <a:pPr lvl="1"/>
            <a:r>
              <a:rPr lang="pl-PL" sz="1600" dirty="0"/>
              <a:t>terminy: 1) 10 dni na zakończenie mediacji, 2) 40 dni na wydanie orzeczenia w postępowaniu arbitrażowym</a:t>
            </a:r>
          </a:p>
          <a:p>
            <a:pPr lvl="1"/>
            <a:r>
              <a:rPr lang="pl-PL" sz="1600" dirty="0"/>
              <a:t>możliwość zawarcia ugody w każdym momencie postępowania polubownego</a:t>
            </a:r>
          </a:p>
          <a:p>
            <a:pPr lvl="1"/>
            <a:endParaRPr lang="pl-PL" sz="1600" dirty="0"/>
          </a:p>
          <a:p>
            <a:pPr marL="533400" lvl="1" indent="0">
              <a:buNone/>
            </a:pPr>
            <a:endParaRPr lang="pl-PL" sz="1600" dirty="0"/>
          </a:p>
          <a:p>
            <a:endParaRPr lang="pl-PL" dirty="0"/>
          </a:p>
        </p:txBody>
      </p:sp>
    </p:spTree>
    <p:extLst>
      <p:ext uri="{BB962C8B-B14F-4D97-AF65-F5344CB8AC3E}">
        <p14:creationId xmlns:p14="http://schemas.microsoft.com/office/powerpoint/2010/main" val="1309119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430C231-6861-43FA-A24F-52A4E731DF62}"/>
              </a:ext>
            </a:extLst>
          </p:cNvPr>
          <p:cNvSpPr>
            <a:spLocks noGrp="1"/>
          </p:cNvSpPr>
          <p:nvPr>
            <p:ph type="title"/>
          </p:nvPr>
        </p:nvSpPr>
        <p:spPr/>
        <p:txBody>
          <a:bodyPr/>
          <a:lstStyle/>
          <a:p>
            <a:r>
              <a:rPr lang="pl-PL" dirty="0"/>
              <a:t>MOŻLIWE SPOSOBY ROZSTRZYGANIA SPORÓW O DOMENY Z KOŃCÓWKĄ .PL</a:t>
            </a:r>
            <a:endParaRPr lang="en-GB" dirty="0"/>
          </a:p>
        </p:txBody>
      </p:sp>
      <p:sp>
        <p:nvSpPr>
          <p:cNvPr id="13" name="Prostokąt 12">
            <a:extLst>
              <a:ext uri="{FF2B5EF4-FFF2-40B4-BE49-F238E27FC236}">
                <a16:creationId xmlns:a16="http://schemas.microsoft.com/office/drawing/2014/main" xmlns="" id="{27C4ECA1-98A3-45CB-86DE-6C9B4876E3D7}"/>
              </a:ext>
            </a:extLst>
          </p:cNvPr>
          <p:cNvSpPr/>
          <p:nvPr/>
        </p:nvSpPr>
        <p:spPr>
          <a:xfrm>
            <a:off x="1053209" y="3796949"/>
            <a:ext cx="184731" cy="375552"/>
          </a:xfrm>
          <a:prstGeom prst="rect">
            <a:avLst/>
          </a:prstGeom>
        </p:spPr>
        <p:txBody>
          <a:bodyPr wrap="none">
            <a:spAutoFit/>
          </a:bodyPr>
          <a:lstStyle/>
          <a:p>
            <a:pPr>
              <a:lnSpc>
                <a:spcPct val="150000"/>
              </a:lnSpc>
            </a:pPr>
            <a:endParaRPr lang="pl-PL" altLang="pl-PL" b="1" dirty="0"/>
          </a:p>
        </p:txBody>
      </p:sp>
      <p:sp>
        <p:nvSpPr>
          <p:cNvPr id="14" name="Google Shape;383;p25">
            <a:extLst>
              <a:ext uri="{FF2B5EF4-FFF2-40B4-BE49-F238E27FC236}">
                <a16:creationId xmlns:a16="http://schemas.microsoft.com/office/drawing/2014/main" xmlns="" id="{614C1417-D1D4-4DD0-8E23-4608AF30B8D5}"/>
              </a:ext>
            </a:extLst>
          </p:cNvPr>
          <p:cNvSpPr txBox="1">
            <a:spLocks/>
          </p:cNvSpPr>
          <p:nvPr/>
        </p:nvSpPr>
        <p:spPr>
          <a:xfrm>
            <a:off x="6360458" y="2188221"/>
            <a:ext cx="2454089" cy="49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ctr">
              <a:spcAft>
                <a:spcPts val="1000"/>
              </a:spcAft>
              <a:buFont typeface="Roboto Condensed Light"/>
              <a:buNone/>
            </a:pPr>
            <a:r>
              <a:rPr lang="pl-PL" sz="1800" dirty="0">
                <a:solidFill>
                  <a:schemeClr val="tx1"/>
                </a:solidFill>
              </a:rPr>
              <a:t>Podstawa jurysdykcji – zasady rejestracji domen z końcówką .</a:t>
            </a:r>
            <a:r>
              <a:rPr lang="pl-PL" sz="1800" dirty="0" err="1">
                <a:solidFill>
                  <a:schemeClr val="tx1"/>
                </a:solidFill>
              </a:rPr>
              <a:t>pl</a:t>
            </a:r>
            <a:endParaRPr lang="en-US" sz="1800" dirty="0">
              <a:solidFill>
                <a:schemeClr val="tx1"/>
              </a:solidFill>
            </a:endParaRPr>
          </a:p>
        </p:txBody>
      </p:sp>
      <p:graphicFrame>
        <p:nvGraphicFramePr>
          <p:cNvPr id="3" name="Diagram 2">
            <a:extLst>
              <a:ext uri="{FF2B5EF4-FFF2-40B4-BE49-F238E27FC236}">
                <a16:creationId xmlns:a16="http://schemas.microsoft.com/office/drawing/2014/main" xmlns="" id="{4B786C45-E61F-44CF-BA0C-641B58F4BED9}"/>
              </a:ext>
            </a:extLst>
          </p:cNvPr>
          <p:cNvGraphicFramePr/>
          <p:nvPr>
            <p:extLst>
              <p:ext uri="{D42A27DB-BD31-4B8C-83A1-F6EECF244321}">
                <p14:modId xmlns:p14="http://schemas.microsoft.com/office/powerpoint/2010/main" val="2189501071"/>
              </p:ext>
            </p:extLst>
          </p:nvPr>
        </p:nvGraphicFramePr>
        <p:xfrm>
          <a:off x="226358" y="1340310"/>
          <a:ext cx="5972113" cy="3281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Prostokąt 20">
            <a:extLst>
              <a:ext uri="{FF2B5EF4-FFF2-40B4-BE49-F238E27FC236}">
                <a16:creationId xmlns:a16="http://schemas.microsoft.com/office/drawing/2014/main" xmlns="" id="{4AFED7A2-69C7-4F7B-A12D-761AE7C90392}"/>
              </a:ext>
            </a:extLst>
          </p:cNvPr>
          <p:cNvSpPr/>
          <p:nvPr/>
        </p:nvSpPr>
        <p:spPr>
          <a:xfrm>
            <a:off x="4036741" y="3518092"/>
            <a:ext cx="535259" cy="830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Łącznik prosty 22">
            <a:extLst>
              <a:ext uri="{FF2B5EF4-FFF2-40B4-BE49-F238E27FC236}">
                <a16:creationId xmlns:a16="http://schemas.microsoft.com/office/drawing/2014/main" xmlns="" id="{63711215-7D88-44EF-9540-9FBCA857C05D}"/>
              </a:ext>
            </a:extLst>
          </p:cNvPr>
          <p:cNvCxnSpPr>
            <a:cxnSpLocks/>
          </p:cNvCxnSpPr>
          <p:nvPr/>
        </p:nvCxnSpPr>
        <p:spPr>
          <a:xfrm>
            <a:off x="4036741" y="2571750"/>
            <a:ext cx="535259" cy="1232915"/>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4125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9DEF08C-E7D9-4904-B851-B7489F26921E}"/>
              </a:ext>
            </a:extLst>
          </p:cNvPr>
          <p:cNvSpPr>
            <a:spLocks noGrp="1"/>
          </p:cNvSpPr>
          <p:nvPr>
            <p:ph type="title"/>
          </p:nvPr>
        </p:nvSpPr>
        <p:spPr/>
        <p:txBody>
          <a:bodyPr/>
          <a:lstStyle/>
          <a:p>
            <a:r>
              <a:rPr lang="pl-PL" dirty="0"/>
              <a:t>PORÓWNANIE SYSTEMÓW ARBITRAŻOWYCH</a:t>
            </a:r>
            <a:endParaRPr lang="en-GB" dirty="0"/>
          </a:p>
        </p:txBody>
      </p:sp>
      <p:sp>
        <p:nvSpPr>
          <p:cNvPr id="3" name="Symbol zastępczy tekstu 2">
            <a:extLst>
              <a:ext uri="{FF2B5EF4-FFF2-40B4-BE49-F238E27FC236}">
                <a16:creationId xmlns:a16="http://schemas.microsoft.com/office/drawing/2014/main" xmlns="" id="{8AC95404-6432-4F56-B992-85FB05CA827A}"/>
              </a:ext>
            </a:extLst>
          </p:cNvPr>
          <p:cNvSpPr>
            <a:spLocks noGrp="1"/>
          </p:cNvSpPr>
          <p:nvPr>
            <p:ph type="body" idx="1"/>
          </p:nvPr>
        </p:nvSpPr>
        <p:spPr>
          <a:xfrm>
            <a:off x="277873" y="1311745"/>
            <a:ext cx="3895849" cy="2724300"/>
          </a:xfrm>
        </p:spPr>
        <p:txBody>
          <a:bodyPr/>
          <a:lstStyle/>
          <a:p>
            <a:pPr marL="101600" indent="0">
              <a:buNone/>
            </a:pPr>
            <a:r>
              <a:rPr lang="pl-PL" b="1" dirty="0"/>
              <a:t>UDRP</a:t>
            </a:r>
          </a:p>
          <a:p>
            <a:pPr marL="101600" indent="0">
              <a:buNone/>
            </a:pPr>
            <a:endParaRPr lang="pl-PL" b="1" dirty="0"/>
          </a:p>
          <a:p>
            <a:r>
              <a:rPr lang="pl-PL" sz="1800" dirty="0"/>
              <a:t>Tryb administracyjny</a:t>
            </a:r>
          </a:p>
          <a:p>
            <a:r>
              <a:rPr lang="pl-PL" sz="1800" dirty="0"/>
              <a:t>Określone warunki kolizji znaku i domeny</a:t>
            </a:r>
          </a:p>
          <a:p>
            <a:r>
              <a:rPr lang="pl-PL" sz="1800" dirty="0"/>
              <a:t>Możliwość żądania usunięcia lub  transferu domeny </a:t>
            </a:r>
          </a:p>
          <a:p>
            <a:r>
              <a:rPr lang="pl-PL" sz="1800" dirty="0"/>
              <a:t>Brak rozstrzygnięcia o naruszeniu</a:t>
            </a:r>
          </a:p>
          <a:p>
            <a:r>
              <a:rPr lang="pl-PL" sz="1800" dirty="0"/>
              <a:t>Możliwość późniejszego skorzystania z drogi sądowej </a:t>
            </a:r>
            <a:endParaRPr lang="en-GB" sz="1800" dirty="0"/>
          </a:p>
        </p:txBody>
      </p:sp>
      <p:sp>
        <p:nvSpPr>
          <p:cNvPr id="4" name="Symbol zastępczy tekstu 3">
            <a:extLst>
              <a:ext uri="{FF2B5EF4-FFF2-40B4-BE49-F238E27FC236}">
                <a16:creationId xmlns:a16="http://schemas.microsoft.com/office/drawing/2014/main" xmlns="" id="{2A80A2F6-E07D-4097-BBAE-83D378892F39}"/>
              </a:ext>
            </a:extLst>
          </p:cNvPr>
          <p:cNvSpPr>
            <a:spLocks noGrp="1"/>
          </p:cNvSpPr>
          <p:nvPr>
            <p:ph type="body" idx="2"/>
          </p:nvPr>
        </p:nvSpPr>
        <p:spPr>
          <a:xfrm>
            <a:off x="4388176" y="1358879"/>
            <a:ext cx="4755823" cy="2724300"/>
          </a:xfrm>
        </p:spPr>
        <p:txBody>
          <a:bodyPr/>
          <a:lstStyle/>
          <a:p>
            <a:pPr marL="101600" indent="0">
              <a:buNone/>
            </a:pPr>
            <a:r>
              <a:rPr lang="pl-PL" b="1" dirty="0"/>
              <a:t>SP PIIT</a:t>
            </a:r>
          </a:p>
          <a:p>
            <a:pPr marL="101600" indent="0">
              <a:buNone/>
            </a:pPr>
            <a:endParaRPr lang="pl-PL" b="1" dirty="0"/>
          </a:p>
          <a:p>
            <a:r>
              <a:rPr lang="pl-PL" sz="1800" dirty="0"/>
              <a:t>Tryb sądowy</a:t>
            </a:r>
          </a:p>
          <a:p>
            <a:r>
              <a:rPr lang="pl-PL" sz="1800" dirty="0"/>
              <a:t>Rozstrzygnięcie o naruszeniu</a:t>
            </a:r>
          </a:p>
          <a:p>
            <a:r>
              <a:rPr lang="pl-PL" sz="1800" i="1" dirty="0"/>
              <a:t>Res </a:t>
            </a:r>
            <a:r>
              <a:rPr lang="pl-PL" sz="1800" i="1" dirty="0" err="1"/>
              <a:t>judicata</a:t>
            </a:r>
            <a:endParaRPr lang="pl-PL" sz="1800" i="1" dirty="0"/>
          </a:p>
          <a:p>
            <a:r>
              <a:rPr lang="pl-PL" sz="1800" dirty="0"/>
              <a:t>Brak roszczenia o „przeniesienie domeny”</a:t>
            </a:r>
          </a:p>
          <a:p>
            <a:r>
              <a:rPr lang="pl-PL" sz="1800" dirty="0"/>
              <a:t>Skutek wyroku – rozwiązanie umowy z abonentem + możliwość rejestracji domeny na rzecz wygrywającego spór</a:t>
            </a:r>
            <a:endParaRPr lang="en-GB" sz="1800" dirty="0"/>
          </a:p>
        </p:txBody>
      </p:sp>
    </p:spTree>
    <p:extLst>
      <p:ext uri="{BB962C8B-B14F-4D97-AF65-F5344CB8AC3E}">
        <p14:creationId xmlns:p14="http://schemas.microsoft.com/office/powerpoint/2010/main" val="2728568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9DEF08C-E7D9-4904-B851-B7489F26921E}"/>
              </a:ext>
            </a:extLst>
          </p:cNvPr>
          <p:cNvSpPr>
            <a:spLocks noGrp="1"/>
          </p:cNvSpPr>
          <p:nvPr>
            <p:ph type="title"/>
          </p:nvPr>
        </p:nvSpPr>
        <p:spPr/>
        <p:txBody>
          <a:bodyPr/>
          <a:lstStyle/>
          <a:p>
            <a:r>
              <a:rPr lang="pl-PL" dirty="0"/>
              <a:t>PORÓWNANIE SYSTEMÓW ARBITRAŻOWYCH</a:t>
            </a:r>
            <a:endParaRPr lang="en-GB" dirty="0"/>
          </a:p>
        </p:txBody>
      </p:sp>
      <p:sp>
        <p:nvSpPr>
          <p:cNvPr id="3" name="Symbol zastępczy tekstu 2">
            <a:extLst>
              <a:ext uri="{FF2B5EF4-FFF2-40B4-BE49-F238E27FC236}">
                <a16:creationId xmlns:a16="http://schemas.microsoft.com/office/drawing/2014/main" xmlns="" id="{8AC95404-6432-4F56-B992-85FB05CA827A}"/>
              </a:ext>
            </a:extLst>
          </p:cNvPr>
          <p:cNvSpPr>
            <a:spLocks noGrp="1"/>
          </p:cNvSpPr>
          <p:nvPr>
            <p:ph type="body" idx="1"/>
          </p:nvPr>
        </p:nvSpPr>
        <p:spPr>
          <a:xfrm>
            <a:off x="196381" y="1224169"/>
            <a:ext cx="4069760" cy="2724300"/>
          </a:xfrm>
        </p:spPr>
        <p:txBody>
          <a:bodyPr/>
          <a:lstStyle/>
          <a:p>
            <a:pPr marL="101600" indent="0">
              <a:buNone/>
            </a:pPr>
            <a:r>
              <a:rPr lang="pl-PL" sz="1800" b="1" dirty="0"/>
              <a:t>SĄD POWSZECHNY</a:t>
            </a:r>
          </a:p>
          <a:p>
            <a:pPr marL="101600" indent="0">
              <a:buNone/>
            </a:pPr>
            <a:endParaRPr lang="pl-PL" b="1" dirty="0"/>
          </a:p>
          <a:p>
            <a:r>
              <a:rPr lang="pl-PL" sz="1700" dirty="0"/>
              <a:t>Podstawa – obowiązujące przepisy, k.p.c.</a:t>
            </a:r>
          </a:p>
          <a:p>
            <a:r>
              <a:rPr lang="pl-PL" sz="1700" dirty="0"/>
              <a:t>Wszystkie roszczenia</a:t>
            </a:r>
          </a:p>
          <a:p>
            <a:r>
              <a:rPr lang="pl-PL" sz="1700" dirty="0"/>
              <a:t>Droga odwoławcza</a:t>
            </a:r>
          </a:p>
          <a:p>
            <a:r>
              <a:rPr lang="pl-PL" sz="1700" dirty="0"/>
              <a:t>Brak roszczenia o „przeniesienie domeny”</a:t>
            </a:r>
          </a:p>
          <a:p>
            <a:r>
              <a:rPr lang="pl-PL" sz="1700" dirty="0"/>
              <a:t>Skutek wyroku – rozwiązanie umowy z abonentem + możliwość rejestracji na rzecz wygrywającego spór</a:t>
            </a:r>
            <a:endParaRPr lang="en-GB" sz="1700" dirty="0"/>
          </a:p>
          <a:p>
            <a:endParaRPr lang="pl-PL" sz="1800" dirty="0"/>
          </a:p>
        </p:txBody>
      </p:sp>
      <p:sp>
        <p:nvSpPr>
          <p:cNvPr id="4" name="Symbol zastępczy tekstu 3">
            <a:extLst>
              <a:ext uri="{FF2B5EF4-FFF2-40B4-BE49-F238E27FC236}">
                <a16:creationId xmlns:a16="http://schemas.microsoft.com/office/drawing/2014/main" xmlns="" id="{2A80A2F6-E07D-4097-BBAE-83D378892F39}"/>
              </a:ext>
            </a:extLst>
          </p:cNvPr>
          <p:cNvSpPr>
            <a:spLocks noGrp="1"/>
          </p:cNvSpPr>
          <p:nvPr>
            <p:ph type="body" idx="2"/>
          </p:nvPr>
        </p:nvSpPr>
        <p:spPr>
          <a:xfrm>
            <a:off x="4266141" y="1158775"/>
            <a:ext cx="4994329" cy="2724300"/>
          </a:xfrm>
        </p:spPr>
        <p:txBody>
          <a:bodyPr/>
          <a:lstStyle/>
          <a:p>
            <a:pPr marL="101600" indent="0">
              <a:buNone/>
            </a:pPr>
            <a:r>
              <a:rPr lang="pl-PL" b="1" dirty="0"/>
              <a:t>SP PIIT</a:t>
            </a:r>
          </a:p>
          <a:p>
            <a:pPr marL="101600" indent="0">
              <a:buNone/>
            </a:pPr>
            <a:endParaRPr lang="pl-PL" b="1" dirty="0"/>
          </a:p>
          <a:p>
            <a:r>
              <a:rPr lang="pl-PL" sz="1700" dirty="0"/>
              <a:t>Podstawa – obowiązujące przepisy, regulamin, k.p.c.</a:t>
            </a:r>
          </a:p>
          <a:p>
            <a:r>
              <a:rPr lang="pl-PL" sz="1700" dirty="0"/>
              <a:t>Roszczenie o ustalenie, że doszło do naruszenia praw</a:t>
            </a:r>
          </a:p>
          <a:p>
            <a:r>
              <a:rPr lang="pl-PL" sz="1700" dirty="0"/>
              <a:t>Skarga o uchylenie wyroku</a:t>
            </a:r>
          </a:p>
          <a:p>
            <a:r>
              <a:rPr lang="pl-PL" sz="1700" dirty="0"/>
              <a:t>Brak roszczenia o „przeniesienie domeny”</a:t>
            </a:r>
          </a:p>
          <a:p>
            <a:r>
              <a:rPr lang="pl-PL" sz="1700" dirty="0"/>
              <a:t>Skutek wyroku – rozwiązanie umowy z abonentem + możliwość rejestracji na rzecz wygrywającego spór</a:t>
            </a:r>
            <a:endParaRPr lang="en-GB" sz="1700" dirty="0"/>
          </a:p>
        </p:txBody>
      </p:sp>
    </p:spTree>
    <p:extLst>
      <p:ext uri="{BB962C8B-B14F-4D97-AF65-F5344CB8AC3E}">
        <p14:creationId xmlns:p14="http://schemas.microsoft.com/office/powerpoint/2010/main" val="2364669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BF825F7-9B68-497F-AEFB-00CBFAF27E0D}"/>
              </a:ext>
            </a:extLst>
          </p:cNvPr>
          <p:cNvSpPr>
            <a:spLocks noGrp="1"/>
          </p:cNvSpPr>
          <p:nvPr>
            <p:ph type="ctrTitle"/>
          </p:nvPr>
        </p:nvSpPr>
        <p:spPr>
          <a:xfrm>
            <a:off x="147519" y="2770295"/>
            <a:ext cx="5997788" cy="1159800"/>
          </a:xfrm>
        </p:spPr>
        <p:txBody>
          <a:bodyPr/>
          <a:lstStyle/>
          <a:p>
            <a:r>
              <a:rPr lang="pl-PL" altLang="pl-PL" sz="2400" dirty="0"/>
              <a:t>Rozwiązywanie sporów o domeny przed PIIT</a:t>
            </a:r>
            <a:br>
              <a:rPr lang="pl-PL" altLang="pl-PL" sz="2400" dirty="0"/>
            </a:br>
            <a:endParaRPr lang="en-GB" sz="2400" dirty="0"/>
          </a:p>
        </p:txBody>
      </p:sp>
      <p:sp>
        <p:nvSpPr>
          <p:cNvPr id="3" name="Podtytuł 2">
            <a:extLst>
              <a:ext uri="{FF2B5EF4-FFF2-40B4-BE49-F238E27FC236}">
                <a16:creationId xmlns:a16="http://schemas.microsoft.com/office/drawing/2014/main" xmlns="" id="{ACA5F929-4A2D-43BC-88F6-2897BCF64096}"/>
              </a:ext>
            </a:extLst>
          </p:cNvPr>
          <p:cNvSpPr>
            <a:spLocks noGrp="1"/>
          </p:cNvSpPr>
          <p:nvPr>
            <p:ph type="subTitle" idx="1"/>
          </p:nvPr>
        </p:nvSpPr>
        <p:spPr>
          <a:xfrm>
            <a:off x="147519" y="4170432"/>
            <a:ext cx="4094400" cy="784800"/>
          </a:xfrm>
        </p:spPr>
        <p:txBody>
          <a:bodyPr/>
          <a:lstStyle/>
          <a:p>
            <a:r>
              <a:rPr lang="pl-PL" b="1" dirty="0"/>
              <a:t>Kognicja, zakres i charakter roszczeń</a:t>
            </a:r>
            <a:endParaRPr lang="en-GB" b="1" dirty="0"/>
          </a:p>
        </p:txBody>
      </p:sp>
    </p:spTree>
    <p:extLst>
      <p:ext uri="{BB962C8B-B14F-4D97-AF65-F5344CB8AC3E}">
        <p14:creationId xmlns:p14="http://schemas.microsoft.com/office/powerpoint/2010/main" val="3145316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CD8ED4A-FA41-49DA-B62B-FADFD3CFF664}"/>
              </a:ext>
            </a:extLst>
          </p:cNvPr>
          <p:cNvSpPr>
            <a:spLocks noGrp="1"/>
          </p:cNvSpPr>
          <p:nvPr>
            <p:ph type="title"/>
          </p:nvPr>
        </p:nvSpPr>
        <p:spPr/>
        <p:txBody>
          <a:bodyPr/>
          <a:lstStyle/>
          <a:p>
            <a:r>
              <a:rPr lang="pl-PL" dirty="0"/>
              <a:t>ZAKRES SPORÓW OBJĘTYCH KOGNICJĄ SP PIIT</a:t>
            </a:r>
            <a:endParaRPr lang="en-GB" dirty="0"/>
          </a:p>
        </p:txBody>
      </p:sp>
      <p:sp>
        <p:nvSpPr>
          <p:cNvPr id="3" name="Symbol zastępczy tekstu 2">
            <a:extLst>
              <a:ext uri="{FF2B5EF4-FFF2-40B4-BE49-F238E27FC236}">
                <a16:creationId xmlns:a16="http://schemas.microsoft.com/office/drawing/2014/main" xmlns="" id="{9AB8CC15-77D3-41E8-8F92-3EB159D8A9D4}"/>
              </a:ext>
            </a:extLst>
          </p:cNvPr>
          <p:cNvSpPr>
            <a:spLocks noGrp="1"/>
          </p:cNvSpPr>
          <p:nvPr>
            <p:ph type="body" idx="1"/>
          </p:nvPr>
        </p:nvSpPr>
        <p:spPr>
          <a:xfrm>
            <a:off x="-194981" y="1971206"/>
            <a:ext cx="4410635" cy="1974657"/>
          </a:xfrm>
        </p:spPr>
        <p:txBody>
          <a:bodyPr/>
          <a:lstStyle/>
          <a:p>
            <a:pPr lvl="1"/>
            <a:endParaRPr lang="pl-PL" altLang="pl-PL" sz="1500" dirty="0"/>
          </a:p>
          <a:p>
            <a:pPr marL="533400" lvl="1" indent="0">
              <a:buNone/>
            </a:pPr>
            <a:endParaRPr lang="pl-PL" altLang="pl-PL" sz="1500" dirty="0"/>
          </a:p>
          <a:p>
            <a:pPr lvl="1"/>
            <a:r>
              <a:rPr lang="pl-PL" altLang="pl-PL" sz="1500" dirty="0"/>
              <a:t>kognicja - spory o naruszenie:</a:t>
            </a:r>
          </a:p>
          <a:p>
            <a:pPr lvl="2"/>
            <a:r>
              <a:rPr lang="pl-PL" altLang="pl-PL" sz="1500" dirty="0"/>
              <a:t>praw do oznaczeń odróżniających i indywidualizujących z którymi koliduje domena, do których doszło </a:t>
            </a:r>
            <a:r>
              <a:rPr lang="pl-PL" altLang="pl-PL" sz="1500" b="1" dirty="0"/>
              <a:t>w związku z posługiwaniem się domeną dla określonej strony internetowej </a:t>
            </a:r>
          </a:p>
          <a:p>
            <a:endParaRPr lang="en-GB" dirty="0"/>
          </a:p>
        </p:txBody>
      </p:sp>
      <p:sp>
        <p:nvSpPr>
          <p:cNvPr id="4" name="Symbol zastępczy tekstu 2">
            <a:extLst>
              <a:ext uri="{FF2B5EF4-FFF2-40B4-BE49-F238E27FC236}">
                <a16:creationId xmlns:a16="http://schemas.microsoft.com/office/drawing/2014/main" xmlns="" id="{0D148775-27FB-4511-A379-E87F9977FC3E}"/>
              </a:ext>
            </a:extLst>
          </p:cNvPr>
          <p:cNvSpPr txBox="1">
            <a:spLocks/>
          </p:cNvSpPr>
          <p:nvPr/>
        </p:nvSpPr>
        <p:spPr>
          <a:xfrm>
            <a:off x="3523128" y="1996526"/>
            <a:ext cx="5224183" cy="316024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lvl="1"/>
            <a:endParaRPr lang="pl-PL" altLang="pl-PL" sz="1500" dirty="0"/>
          </a:p>
          <a:p>
            <a:pPr lvl="1"/>
            <a:r>
              <a:rPr lang="pl-PL" altLang="pl-PL" sz="1500" dirty="0"/>
              <a:t>brak kognicji – spory o naruszenie:</a:t>
            </a:r>
          </a:p>
          <a:p>
            <a:pPr lvl="2"/>
            <a:r>
              <a:rPr lang="pl-PL" altLang="pl-PL" sz="1500" dirty="0"/>
              <a:t>praw autorskich do utworów prezentowanych na stronie pod sporną domeną</a:t>
            </a:r>
          </a:p>
          <a:p>
            <a:pPr lvl="2"/>
            <a:r>
              <a:rPr lang="pl-PL" altLang="pl-PL" sz="1500" dirty="0"/>
              <a:t>praw do wzorów przemysłowych utożsamionych w produktach sprzedawanych za pośrednictwem strony</a:t>
            </a:r>
          </a:p>
          <a:p>
            <a:pPr lvl="2"/>
            <a:r>
              <a:rPr lang="pl-PL" altLang="pl-PL" sz="1500" dirty="0"/>
              <a:t>nieuczciwej reklamy prowadzonej poza stroną internetową z wykorzystaniem domeny internetowej </a:t>
            </a:r>
          </a:p>
          <a:p>
            <a:endParaRPr lang="en-GB" dirty="0"/>
          </a:p>
        </p:txBody>
      </p:sp>
      <p:sp>
        <p:nvSpPr>
          <p:cNvPr id="5" name="Symbol zastępczy tekstu 2">
            <a:extLst>
              <a:ext uri="{FF2B5EF4-FFF2-40B4-BE49-F238E27FC236}">
                <a16:creationId xmlns:a16="http://schemas.microsoft.com/office/drawing/2014/main" xmlns="" id="{21C52BC5-6164-4081-9E19-38A0C669585C}"/>
              </a:ext>
            </a:extLst>
          </p:cNvPr>
          <p:cNvSpPr txBox="1">
            <a:spLocks/>
          </p:cNvSpPr>
          <p:nvPr/>
        </p:nvSpPr>
        <p:spPr>
          <a:xfrm>
            <a:off x="105335" y="1580031"/>
            <a:ext cx="7895664" cy="60493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lvl="1"/>
            <a:endParaRPr lang="pl-PL" altLang="pl-PL" sz="1500" dirty="0"/>
          </a:p>
          <a:p>
            <a:pPr marL="533400" lvl="1" indent="0">
              <a:buFont typeface="Roboto Condensed Light"/>
              <a:buNone/>
            </a:pPr>
            <a:r>
              <a:rPr lang="pl-PL" altLang="pl-PL" sz="1500" dirty="0"/>
              <a:t>art. 2 ust. 2 Regulaminu -  Sąd jest uprawniony do rozpatrywania sporów </a:t>
            </a:r>
            <a:r>
              <a:rPr lang="pl-PL" altLang="pl-PL" sz="1500" b="1" dirty="0"/>
              <a:t>o naruszenie praw w wyniku zawarcia umowy o utrzymywanie nazwy domeny internetowej</a:t>
            </a:r>
          </a:p>
          <a:p>
            <a:pPr marL="533400" lvl="1" indent="0">
              <a:buFont typeface="Roboto Condensed Light"/>
              <a:buNone/>
            </a:pPr>
            <a:endParaRPr lang="pl-PL" altLang="pl-PL" sz="1500" dirty="0"/>
          </a:p>
          <a:p>
            <a:endParaRPr lang="en-GB" dirty="0"/>
          </a:p>
        </p:txBody>
      </p:sp>
    </p:spTree>
    <p:extLst>
      <p:ext uri="{BB962C8B-B14F-4D97-AF65-F5344CB8AC3E}">
        <p14:creationId xmlns:p14="http://schemas.microsoft.com/office/powerpoint/2010/main" val="3869575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056356C-8CC7-4B81-9BD5-4358E4EF4D35}"/>
              </a:ext>
            </a:extLst>
          </p:cNvPr>
          <p:cNvSpPr>
            <a:spLocks noGrp="1"/>
          </p:cNvSpPr>
          <p:nvPr>
            <p:ph type="title"/>
          </p:nvPr>
        </p:nvSpPr>
        <p:spPr/>
        <p:txBody>
          <a:bodyPr/>
          <a:lstStyle/>
          <a:p>
            <a:r>
              <a:rPr lang="pl-PL" dirty="0"/>
              <a:t>ZAKRES ROSZCZEŃ OBJĘTYCH KOGNICJĄ SP PIIT</a:t>
            </a:r>
            <a:endParaRPr lang="en-GB" dirty="0"/>
          </a:p>
        </p:txBody>
      </p:sp>
      <p:sp>
        <p:nvSpPr>
          <p:cNvPr id="4" name="Symbol zastępczy zawartości 2">
            <a:extLst>
              <a:ext uri="{FF2B5EF4-FFF2-40B4-BE49-F238E27FC236}">
                <a16:creationId xmlns:a16="http://schemas.microsoft.com/office/drawing/2014/main" xmlns="" id="{7B203A5E-E451-4F31-A8DB-9026D08F3E8C}"/>
              </a:ext>
            </a:extLst>
          </p:cNvPr>
          <p:cNvSpPr>
            <a:spLocks noGrp="1"/>
          </p:cNvSpPr>
          <p:nvPr>
            <p:ph type="body" idx="1"/>
          </p:nvPr>
        </p:nvSpPr>
        <p:spPr>
          <a:xfrm>
            <a:off x="198162" y="2266122"/>
            <a:ext cx="8250099" cy="1829766"/>
          </a:xfrm>
        </p:spPr>
        <p:txBody>
          <a:bodyPr/>
          <a:lstStyle/>
          <a:p>
            <a:pPr>
              <a:defRPr/>
            </a:pPr>
            <a:r>
              <a:rPr lang="pl-PL" sz="1500" b="1" dirty="0"/>
              <a:t>specyfika postępowania </a:t>
            </a:r>
            <a:r>
              <a:rPr lang="pl-PL" sz="1500" dirty="0"/>
              <a:t>– powództwo o ustalenie, że w wyniku zawarcia umowy o rejestrację domeny doszło do naruszenia cudzych praw </a:t>
            </a:r>
          </a:p>
          <a:p>
            <a:pPr marL="0" indent="0">
              <a:buNone/>
              <a:defRPr/>
            </a:pPr>
            <a:endParaRPr lang="pl-PL" sz="1500" dirty="0"/>
          </a:p>
          <a:p>
            <a:pPr lvl="1">
              <a:buFontTx/>
              <a:buChar char="-"/>
              <a:defRPr/>
            </a:pPr>
            <a:r>
              <a:rPr lang="pl-PL" sz="1500" dirty="0"/>
              <a:t>zamknięty katalog roszczeń przewidziany w regulacjach szczególnych (</a:t>
            </a:r>
            <a:r>
              <a:rPr lang="pl-PL" sz="1500" dirty="0" err="1"/>
              <a:t>p.w.p</a:t>
            </a:r>
            <a:r>
              <a:rPr lang="pl-PL" sz="1500" dirty="0"/>
              <a:t>., </a:t>
            </a:r>
            <a:r>
              <a:rPr lang="pl-PL" sz="1500" dirty="0" err="1"/>
              <a:t>u.z.n.k</a:t>
            </a:r>
            <a:r>
              <a:rPr lang="pl-PL" sz="1500" dirty="0"/>
              <a:t>.) nie wyłącza możliwości ustalenia naruszenia prawa w trybie art. 189 k.p.c. (zob. wyrok SA w Warszawie z </a:t>
            </a:r>
            <a:r>
              <a:rPr lang="pl-PL" sz="1500" dirty="0" smtClean="0"/>
              <a:t>7.05.2015 </a:t>
            </a:r>
            <a:r>
              <a:rPr lang="pl-PL" sz="1500" dirty="0"/>
              <a:t>r., I </a:t>
            </a:r>
            <a:r>
              <a:rPr lang="pl-PL" sz="1500" dirty="0" err="1"/>
              <a:t>ACa</a:t>
            </a:r>
            <a:r>
              <a:rPr lang="pl-PL" sz="1500" dirty="0"/>
              <a:t> 1557/14). </a:t>
            </a:r>
          </a:p>
          <a:p>
            <a:pPr lvl="1">
              <a:buFontTx/>
              <a:buChar char="-"/>
              <a:defRPr/>
            </a:pPr>
            <a:endParaRPr lang="pl-PL" sz="1500" dirty="0"/>
          </a:p>
          <a:p>
            <a:pPr lvl="1">
              <a:buFontTx/>
              <a:buChar char="-"/>
              <a:defRPr/>
            </a:pPr>
            <a:r>
              <a:rPr lang="pl-PL" sz="1500" dirty="0"/>
              <a:t>regulacje szczególne stanowią podstawę ustalenia, czy Powód ma interes prawny w występowaniu z powództwem (czy w świetle przepisów tych regulacji roszczenia Powoda są dopuszczalne tj. nie uległy przedawnieniu</a:t>
            </a:r>
          </a:p>
          <a:p>
            <a:pPr marL="457200" lvl="1" indent="0">
              <a:buNone/>
              <a:defRPr/>
            </a:pPr>
            <a:endParaRPr lang="pl-PL" sz="1500" dirty="0"/>
          </a:p>
          <a:p>
            <a:pPr>
              <a:defRPr/>
            </a:pPr>
            <a:r>
              <a:rPr lang="pl-PL" sz="1500" b="1" dirty="0"/>
              <a:t>sama rejestracja domeny nie stanowi początku biegu terminów przedawnienia </a:t>
            </a:r>
            <a:r>
              <a:rPr lang="pl-PL" sz="1500" dirty="0"/>
              <a:t>(por. wyrok Sądu Polubownego ds. Domen Internetowych z </a:t>
            </a:r>
            <a:r>
              <a:rPr lang="pl-PL" sz="1500" dirty="0" smtClean="0"/>
              <a:t>27.12.2010 </a:t>
            </a:r>
            <a:r>
              <a:rPr lang="pl-PL" sz="1500" dirty="0"/>
              <a:t>r., </a:t>
            </a:r>
            <a:r>
              <a:rPr lang="pl-PL" sz="1500" dirty="0" smtClean="0"/>
              <a:t>38/10/PA</a:t>
            </a:r>
            <a:r>
              <a:rPr lang="pl-PL" sz="1500" dirty="0"/>
              <a:t>). </a:t>
            </a:r>
          </a:p>
        </p:txBody>
      </p:sp>
    </p:spTree>
    <p:extLst>
      <p:ext uri="{BB962C8B-B14F-4D97-AF65-F5344CB8AC3E}">
        <p14:creationId xmlns:p14="http://schemas.microsoft.com/office/powerpoint/2010/main" val="3220999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PL" dirty="0"/>
              <a:t>Zasady rejestracji domen</a:t>
            </a:r>
            <a:endParaRPr dirty="0"/>
          </a:p>
        </p:txBody>
      </p:sp>
      <p:sp>
        <p:nvSpPr>
          <p:cNvPr id="222" name="Google Shape;222;p14"/>
          <p:cNvSpPr txBox="1">
            <a:spLocks noGrp="1"/>
          </p:cNvSpPr>
          <p:nvPr>
            <p:ph type="subTitle" idx="1"/>
          </p:nvPr>
        </p:nvSpPr>
        <p:spPr>
          <a:xfrm>
            <a:off x="330301" y="4159143"/>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pl-PL" dirty="0"/>
              <a:t>Rodzaje domen, kolizja z cudzymi oznaczeniami</a:t>
            </a: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C31B3E3-A386-4368-BCB9-23B26ACB518F}"/>
              </a:ext>
            </a:extLst>
          </p:cNvPr>
          <p:cNvSpPr>
            <a:spLocks noGrp="1"/>
          </p:cNvSpPr>
          <p:nvPr>
            <p:ph type="title"/>
          </p:nvPr>
        </p:nvSpPr>
        <p:spPr/>
        <p:txBody>
          <a:bodyPr/>
          <a:lstStyle/>
          <a:p>
            <a:r>
              <a:rPr lang="pl-PL" dirty="0"/>
              <a:t>Właściwość SP PIIT w sprawach o </a:t>
            </a:r>
            <a:r>
              <a:rPr lang="pl-PL" dirty="0" err="1"/>
              <a:t>naruszneie</a:t>
            </a:r>
            <a:r>
              <a:rPr lang="pl-PL" dirty="0"/>
              <a:t> unijnych znaków towarowych </a:t>
            </a:r>
            <a:endParaRPr lang="en-GB" dirty="0"/>
          </a:p>
        </p:txBody>
      </p:sp>
      <p:sp>
        <p:nvSpPr>
          <p:cNvPr id="3" name="Symbol zastępczy tekstu 2">
            <a:extLst>
              <a:ext uri="{FF2B5EF4-FFF2-40B4-BE49-F238E27FC236}">
                <a16:creationId xmlns:a16="http://schemas.microsoft.com/office/drawing/2014/main" xmlns="" id="{C86E3E9B-00D6-4D07-9B5A-79A3B95EB71B}"/>
              </a:ext>
            </a:extLst>
          </p:cNvPr>
          <p:cNvSpPr>
            <a:spLocks noGrp="1"/>
          </p:cNvSpPr>
          <p:nvPr>
            <p:ph type="body" idx="1"/>
          </p:nvPr>
        </p:nvSpPr>
        <p:spPr>
          <a:xfrm>
            <a:off x="376953" y="1458475"/>
            <a:ext cx="4065838" cy="2724300"/>
          </a:xfrm>
        </p:spPr>
        <p:txBody>
          <a:bodyPr/>
          <a:lstStyle/>
          <a:p>
            <a:pPr marL="257175" indent="-257175">
              <a:buFont typeface="Wingdings" panose="05000000000000000000" pitchFamily="2" charset="2"/>
              <a:buChar char="q"/>
            </a:pPr>
            <a:r>
              <a:rPr lang="pl-PL" altLang="pl-PL" sz="1500" dirty="0"/>
              <a:t>Wyłączna właściwość sądów w sprawach unijnych znaków (art</a:t>
            </a:r>
            <a:r>
              <a:rPr lang="pl-PL" altLang="pl-PL" sz="1500" dirty="0" smtClean="0"/>
              <a:t>. </a:t>
            </a:r>
            <a:r>
              <a:rPr lang="pl-PL" altLang="pl-PL" sz="1500" dirty="0"/>
              <a:t>124 rozporządzenia 2017/1001 w sprawie znaku towarowych UE)</a:t>
            </a:r>
          </a:p>
          <a:p>
            <a:pPr marL="257175" indent="-257175">
              <a:buFont typeface="Wingdings" panose="05000000000000000000" pitchFamily="2" charset="2"/>
              <a:buChar char="q"/>
            </a:pPr>
            <a:r>
              <a:rPr lang="pl-PL" altLang="pl-PL" sz="1500" dirty="0"/>
              <a:t>ograniczenie do wyboru między sądami ds. unijnych znaków</a:t>
            </a:r>
          </a:p>
          <a:p>
            <a:pPr marL="257175" indent="-257175">
              <a:buFont typeface="Wingdings" panose="05000000000000000000" pitchFamily="2" charset="2"/>
              <a:buChar char="q"/>
            </a:pPr>
            <a:endParaRPr lang="pl-PL" altLang="pl-PL" sz="1500" dirty="0"/>
          </a:p>
          <a:p>
            <a:pPr marL="497681" lvl="1" indent="-257175">
              <a:buFont typeface="Wingdings" panose="05000000000000000000" pitchFamily="2" charset="2"/>
              <a:buChar char="q"/>
            </a:pPr>
            <a:r>
              <a:rPr lang="pl-PL" altLang="pl-PL" sz="1500" dirty="0"/>
              <a:t>wyrok SN PIIT z </a:t>
            </a:r>
            <a:r>
              <a:rPr lang="pl-PL" altLang="pl-PL" sz="1500" dirty="0" smtClean="0"/>
              <a:t>29.12.2006 </a:t>
            </a:r>
            <a:r>
              <a:rPr lang="pl-PL" altLang="pl-PL" sz="1500" dirty="0"/>
              <a:t>r., </a:t>
            </a:r>
            <a:r>
              <a:rPr lang="pl-PL" altLang="pl-PL" sz="1500" dirty="0" smtClean="0"/>
              <a:t>67/06/PA</a:t>
            </a:r>
            <a:endParaRPr lang="pl-PL" altLang="pl-PL" sz="1500" dirty="0"/>
          </a:p>
          <a:p>
            <a:pPr marL="497681" lvl="1" indent="-257175">
              <a:buFont typeface="Wingdings" panose="05000000000000000000" pitchFamily="2" charset="2"/>
              <a:buChar char="q"/>
            </a:pPr>
            <a:r>
              <a:rPr lang="pl-PL" altLang="pl-PL" sz="1500" dirty="0"/>
              <a:t>wyrok z </a:t>
            </a:r>
            <a:r>
              <a:rPr lang="pl-PL" altLang="pl-PL" sz="1500" dirty="0" smtClean="0"/>
              <a:t>2.12. 2008 </a:t>
            </a:r>
            <a:r>
              <a:rPr lang="pl-PL" altLang="pl-PL" sz="1500" dirty="0"/>
              <a:t>r., </a:t>
            </a:r>
            <a:r>
              <a:rPr lang="pl-PL" altLang="pl-PL" sz="1500" dirty="0" smtClean="0"/>
              <a:t>02/08/PA</a:t>
            </a:r>
            <a:endParaRPr lang="pl-PL" altLang="pl-PL" sz="1500" dirty="0"/>
          </a:p>
          <a:p>
            <a:endParaRPr lang="en-GB" dirty="0"/>
          </a:p>
        </p:txBody>
      </p:sp>
      <p:sp>
        <p:nvSpPr>
          <p:cNvPr id="4" name="Symbol zastępczy tekstu 3">
            <a:extLst>
              <a:ext uri="{FF2B5EF4-FFF2-40B4-BE49-F238E27FC236}">
                <a16:creationId xmlns:a16="http://schemas.microsoft.com/office/drawing/2014/main" xmlns="" id="{B7F4A78B-996D-466F-91B1-4C6B56CEEEB4}"/>
              </a:ext>
            </a:extLst>
          </p:cNvPr>
          <p:cNvSpPr>
            <a:spLocks noGrp="1"/>
          </p:cNvSpPr>
          <p:nvPr>
            <p:ph type="body" idx="2"/>
          </p:nvPr>
        </p:nvSpPr>
        <p:spPr>
          <a:xfrm>
            <a:off x="4306671" y="1349144"/>
            <a:ext cx="4618668" cy="2724300"/>
          </a:xfrm>
        </p:spPr>
        <p:txBody>
          <a:bodyPr/>
          <a:lstStyle/>
          <a:p>
            <a:pPr eaLnBrk="1" hangingPunct="1"/>
            <a:r>
              <a:rPr lang="pl-PL" altLang="pl-PL" sz="1500" dirty="0"/>
              <a:t>art. 1157 k.p.c. przewiduje możliwość rozstrzygnięcia przez sąd polubowny sporów o prawa o charakterze majątkowym</a:t>
            </a:r>
          </a:p>
          <a:p>
            <a:pPr eaLnBrk="1" hangingPunct="1"/>
            <a:endParaRPr lang="pl-PL" altLang="pl-PL" sz="1500" dirty="0"/>
          </a:p>
          <a:p>
            <a:pPr lvl="1" eaLnBrk="1" hangingPunct="1"/>
            <a:r>
              <a:rPr lang="pl-PL" altLang="pl-PL" sz="1500" dirty="0"/>
              <a:t>wyrok SP PIIT z </a:t>
            </a:r>
            <a:r>
              <a:rPr lang="pl-PL" altLang="pl-PL" sz="1500" dirty="0" smtClean="0"/>
              <a:t>25.06.2010 </a:t>
            </a:r>
            <a:r>
              <a:rPr lang="pl-PL" altLang="pl-PL" sz="1500" dirty="0"/>
              <a:t>r. </a:t>
            </a:r>
            <a:r>
              <a:rPr lang="pl-PL" altLang="pl-PL" sz="1500" dirty="0" smtClean="0"/>
              <a:t>62/09/PA</a:t>
            </a:r>
            <a:endParaRPr lang="pl-PL" altLang="pl-PL" sz="1500" dirty="0"/>
          </a:p>
          <a:p>
            <a:pPr lvl="1" eaLnBrk="1" hangingPunct="1"/>
            <a:endParaRPr lang="pl-PL" altLang="pl-PL" sz="1500" dirty="0"/>
          </a:p>
          <a:p>
            <a:pPr lvl="1" eaLnBrk="1" hangingPunct="1"/>
            <a:r>
              <a:rPr lang="pl-PL" altLang="pl-PL" sz="1500" dirty="0"/>
              <a:t>wyrok Sądu Okręgowego w Warszawie z dnia 30 lipca 2010 r. (sygn. akt XXII </a:t>
            </a:r>
            <a:r>
              <a:rPr lang="pl-PL" altLang="pl-PL" sz="1500" dirty="0" err="1"/>
              <a:t>GWzt</a:t>
            </a:r>
            <a:r>
              <a:rPr lang="pl-PL" altLang="pl-PL" sz="1500" dirty="0"/>
              <a:t> 15/10) w sprawie skargi o uchylenie wyroku SP PIIT z </a:t>
            </a:r>
            <a:r>
              <a:rPr lang="pl-PL" altLang="pl-PL" sz="1500" dirty="0" smtClean="0"/>
              <a:t>29.04. 2010 </a:t>
            </a:r>
            <a:r>
              <a:rPr lang="pl-PL" altLang="pl-PL" sz="1500" dirty="0"/>
              <a:t>r., </a:t>
            </a:r>
            <a:r>
              <a:rPr lang="pl-PL" altLang="pl-PL" sz="1500" dirty="0" smtClean="0"/>
              <a:t>80/09/PA</a:t>
            </a:r>
            <a:endParaRPr lang="pl-PL" altLang="pl-PL" sz="1500" dirty="0"/>
          </a:p>
          <a:p>
            <a:endParaRPr lang="en-GB" dirty="0"/>
          </a:p>
        </p:txBody>
      </p:sp>
    </p:spTree>
    <p:extLst>
      <p:ext uri="{BB962C8B-B14F-4D97-AF65-F5344CB8AC3E}">
        <p14:creationId xmlns:p14="http://schemas.microsoft.com/office/powerpoint/2010/main" val="3477086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9FFE633-291E-4F79-96D8-54DC38DE4DE1}"/>
              </a:ext>
            </a:extLst>
          </p:cNvPr>
          <p:cNvSpPr>
            <a:spLocks noGrp="1"/>
          </p:cNvSpPr>
          <p:nvPr>
            <p:ph type="title"/>
          </p:nvPr>
        </p:nvSpPr>
        <p:spPr/>
        <p:txBody>
          <a:bodyPr/>
          <a:lstStyle/>
          <a:p>
            <a:r>
              <a:rPr lang="pl-PL" dirty="0"/>
              <a:t>Problem legitymacji do podnoszenia roszczeń  sporze przed PIIT</a:t>
            </a:r>
            <a:endParaRPr lang="en-GB" dirty="0"/>
          </a:p>
        </p:txBody>
      </p:sp>
      <p:sp>
        <p:nvSpPr>
          <p:cNvPr id="4" name="Symbol zastępczy zawartości 2">
            <a:extLst>
              <a:ext uri="{FF2B5EF4-FFF2-40B4-BE49-F238E27FC236}">
                <a16:creationId xmlns:a16="http://schemas.microsoft.com/office/drawing/2014/main" xmlns="" id="{BCE5C58A-47E8-4C08-A36D-D1AB60FA566A}"/>
              </a:ext>
            </a:extLst>
          </p:cNvPr>
          <p:cNvSpPr>
            <a:spLocks noGrp="1"/>
          </p:cNvSpPr>
          <p:nvPr>
            <p:ph type="body" idx="1"/>
          </p:nvPr>
        </p:nvSpPr>
        <p:spPr>
          <a:xfrm>
            <a:off x="494218" y="1704837"/>
            <a:ext cx="8013677" cy="3146425"/>
          </a:xfrm>
        </p:spPr>
        <p:txBody>
          <a:bodyPr/>
          <a:lstStyle/>
          <a:p>
            <a:pPr>
              <a:defRPr/>
            </a:pPr>
            <a:r>
              <a:rPr lang="pl-PL" altLang="pl-PL" sz="1800" dirty="0"/>
              <a:t>Problem legitymacji podmiotów zagranicznych do występowania o ochronę swoich interesów na terytorium Polski</a:t>
            </a:r>
          </a:p>
          <a:p>
            <a:pPr marL="76200" indent="0">
              <a:buNone/>
              <a:defRPr/>
            </a:pPr>
            <a:endParaRPr lang="pl-PL" altLang="pl-PL" sz="1800" dirty="0"/>
          </a:p>
          <a:p>
            <a:r>
              <a:rPr lang="pl-PL" altLang="pl-PL" sz="1800" dirty="0"/>
              <a:t>Problem z dochodzeniem roszczeń </a:t>
            </a:r>
            <a:r>
              <a:rPr lang="pl-PL" altLang="pl-PL" sz="1800" b="1" dirty="0"/>
              <a:t>w oparciu o </a:t>
            </a:r>
            <a:r>
              <a:rPr lang="pl-PL" altLang="pl-PL" sz="1800" b="1" dirty="0" err="1"/>
              <a:t>u.z.n.k</a:t>
            </a:r>
            <a:r>
              <a:rPr lang="pl-PL" altLang="pl-PL" sz="1800" b="1" dirty="0"/>
              <a:t>. w stosunku do abonenta domeny będącego osobą fizyczną</a:t>
            </a:r>
          </a:p>
          <a:p>
            <a:pPr>
              <a:buFont typeface="Wingdings" panose="05000000000000000000" pitchFamily="2" charset="2"/>
              <a:buNone/>
            </a:pPr>
            <a:endParaRPr lang="pl-PL" altLang="pl-PL" sz="1800" b="1" dirty="0"/>
          </a:p>
          <a:p>
            <a:endParaRPr lang="pl-PL" altLang="pl-PL" sz="1800" dirty="0"/>
          </a:p>
          <a:p>
            <a:pPr lvl="1"/>
            <a:r>
              <a:rPr lang="pl-PL" altLang="pl-PL" sz="1800" dirty="0"/>
              <a:t>wyrok SP PIIT </a:t>
            </a:r>
            <a:r>
              <a:rPr lang="pl-PL" altLang="zh-CN" sz="1800" dirty="0">
                <a:cs typeface="华文仿宋" panose="02010600040101010101" pitchFamily="2" charset="-122"/>
              </a:rPr>
              <a:t>z </a:t>
            </a:r>
            <a:r>
              <a:rPr lang="pl-PL" altLang="zh-CN" sz="1800" dirty="0" smtClean="0">
                <a:cs typeface="华文仿宋" panose="02010600040101010101" pitchFamily="2" charset="-122"/>
              </a:rPr>
              <a:t>17.03.2006 </a:t>
            </a:r>
            <a:r>
              <a:rPr lang="pl-PL" altLang="zh-CN" sz="1800" dirty="0">
                <a:cs typeface="华文仿宋" panose="02010600040101010101" pitchFamily="2" charset="-122"/>
              </a:rPr>
              <a:t>r. </a:t>
            </a:r>
            <a:r>
              <a:rPr lang="pl-PL" altLang="zh-CN" sz="1800" dirty="0" smtClean="0">
                <a:cs typeface="华文仿宋" panose="02010600040101010101" pitchFamily="2" charset="-122"/>
              </a:rPr>
              <a:t>61/05/PA </a:t>
            </a:r>
            <a:r>
              <a:rPr lang="pl-PL" altLang="zh-CN" sz="1800" dirty="0">
                <a:cs typeface="华文仿宋" panose="02010600040101010101" pitchFamily="2" charset="-122"/>
              </a:rPr>
              <a:t>w sprawie domeny "sitagroup.pl”</a:t>
            </a:r>
          </a:p>
          <a:p>
            <a:pPr lvl="1"/>
            <a:r>
              <a:rPr lang="pl-PL" altLang="pl-PL" sz="1800" dirty="0"/>
              <a:t>wyrok SP PIIT z </a:t>
            </a:r>
            <a:r>
              <a:rPr lang="pl-PL" altLang="pl-PL" sz="1800" dirty="0" smtClean="0"/>
              <a:t>23.04.2012 </a:t>
            </a:r>
            <a:r>
              <a:rPr lang="pl-PL" altLang="pl-PL" sz="1800" dirty="0"/>
              <a:t>r., </a:t>
            </a:r>
            <a:r>
              <a:rPr lang="pl-PL" altLang="pl-PL" sz="1800" dirty="0" smtClean="0"/>
              <a:t>59/10/PA </a:t>
            </a:r>
            <a:r>
              <a:rPr lang="pl-PL" altLang="pl-PL" sz="1800" dirty="0"/>
              <a:t>w sprawie domeny „ochikara.pl”</a:t>
            </a:r>
          </a:p>
          <a:p>
            <a:pPr>
              <a:defRPr/>
            </a:pPr>
            <a:endParaRPr lang="pl-PL" altLang="pl-PL" sz="1500" dirty="0"/>
          </a:p>
        </p:txBody>
      </p:sp>
    </p:spTree>
    <p:extLst>
      <p:ext uri="{BB962C8B-B14F-4D97-AF65-F5344CB8AC3E}">
        <p14:creationId xmlns:p14="http://schemas.microsoft.com/office/powerpoint/2010/main" val="3081618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D2D3C55-B66C-410F-AE10-F02592635390}"/>
              </a:ext>
            </a:extLst>
          </p:cNvPr>
          <p:cNvSpPr>
            <a:spLocks noGrp="1"/>
          </p:cNvSpPr>
          <p:nvPr>
            <p:ph type="title"/>
          </p:nvPr>
        </p:nvSpPr>
        <p:spPr/>
        <p:txBody>
          <a:bodyPr/>
          <a:lstStyle/>
          <a:p>
            <a:r>
              <a:rPr lang="pl-PL" dirty="0"/>
              <a:t>Problem ujawnienia sporu przed SP PIIT</a:t>
            </a:r>
            <a:endParaRPr lang="en-GB" dirty="0"/>
          </a:p>
        </p:txBody>
      </p:sp>
      <p:sp>
        <p:nvSpPr>
          <p:cNvPr id="4" name="Symbol zastępczy zawartości 2">
            <a:extLst>
              <a:ext uri="{FF2B5EF4-FFF2-40B4-BE49-F238E27FC236}">
                <a16:creationId xmlns:a16="http://schemas.microsoft.com/office/drawing/2014/main" xmlns="" id="{D5050C9D-320F-4AC7-8AF5-CEA6ACB79612}"/>
              </a:ext>
            </a:extLst>
          </p:cNvPr>
          <p:cNvSpPr>
            <a:spLocks noGrp="1"/>
          </p:cNvSpPr>
          <p:nvPr>
            <p:ph type="body" idx="1"/>
          </p:nvPr>
        </p:nvSpPr>
        <p:spPr>
          <a:xfrm>
            <a:off x="347249" y="1475291"/>
            <a:ext cx="8210342" cy="3146425"/>
          </a:xfrm>
        </p:spPr>
        <p:txBody>
          <a:bodyPr/>
          <a:lstStyle/>
          <a:p>
            <a:r>
              <a:rPr lang="pl-PL" altLang="pl-PL" sz="1650" dirty="0"/>
              <a:t>art. 36 Regulaminu Sądu przy PIIT – możliwość zastrzeżenia przez strony niektórych informacji jako poufnych</a:t>
            </a:r>
          </a:p>
          <a:p>
            <a:endParaRPr lang="pl-PL" altLang="pl-PL" sz="1650" dirty="0"/>
          </a:p>
          <a:p>
            <a:r>
              <a:rPr lang="pl-PL" altLang="pl-PL" sz="1650" dirty="0"/>
              <a:t>art. 37 Regulaminu Sądu przy PIIT – zakaz informowania o sporze w tym o wszczęciu postępowania arbitrażowego</a:t>
            </a:r>
          </a:p>
          <a:p>
            <a:endParaRPr lang="pl-PL" altLang="pl-PL" sz="1650" dirty="0"/>
          </a:p>
          <a:p>
            <a:pPr lvl="1"/>
            <a:r>
              <a:rPr lang="pl-PL" altLang="pl-PL" sz="1800" dirty="0"/>
              <a:t>brak sankcji za złamanie regulaminu</a:t>
            </a:r>
          </a:p>
          <a:p>
            <a:pPr lvl="1"/>
            <a:endParaRPr lang="pl-PL" altLang="pl-PL" sz="1800" dirty="0"/>
          </a:p>
          <a:p>
            <a:pPr lvl="1"/>
            <a:r>
              <a:rPr lang="pl-PL" altLang="pl-PL" sz="1800" dirty="0"/>
              <a:t>możliwość oceny faktu upublicznienia tylko w związku ze stroną internetową identyfikowaną przez sporną domenę</a:t>
            </a:r>
          </a:p>
        </p:txBody>
      </p:sp>
    </p:spTree>
    <p:extLst>
      <p:ext uri="{BB962C8B-B14F-4D97-AF65-F5344CB8AC3E}">
        <p14:creationId xmlns:p14="http://schemas.microsoft.com/office/powerpoint/2010/main" val="2405600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209189" y="2999343"/>
            <a:ext cx="5210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PL" dirty="0"/>
              <a:t>Arbitraż SP PIIT o domeny</a:t>
            </a:r>
            <a:endParaRPr dirty="0"/>
          </a:p>
        </p:txBody>
      </p:sp>
      <p:sp>
        <p:nvSpPr>
          <p:cNvPr id="222" name="Google Shape;222;p14"/>
          <p:cNvSpPr txBox="1">
            <a:spLocks noGrp="1"/>
          </p:cNvSpPr>
          <p:nvPr>
            <p:ph type="subTitle" idx="1"/>
          </p:nvPr>
        </p:nvSpPr>
        <p:spPr>
          <a:xfrm>
            <a:off x="330301" y="4159143"/>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pl-PL" i="1" dirty="0"/>
              <a:t>Orzecznictwo, Case </a:t>
            </a:r>
            <a:r>
              <a:rPr lang="pl-PL" i="1" dirty="0" err="1"/>
              <a:t>studies</a:t>
            </a:r>
            <a:endParaRPr i="1"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pl-PL" sz="12000" b="1" dirty="0">
                <a:solidFill>
                  <a:srgbClr val="3F5378"/>
                </a:solidFill>
                <a:latin typeface="Roboto Condensed"/>
                <a:ea typeface="Roboto Condensed"/>
                <a:cs typeface="Roboto Condensed"/>
                <a:sym typeface="Roboto Condensed"/>
              </a:rPr>
              <a:t>4</a:t>
            </a:r>
            <a:endParaRPr lang="pl-PL"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317574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F91BF78-82FA-4C78-AE20-8C68E4C94A25}"/>
              </a:ext>
            </a:extLst>
          </p:cNvPr>
          <p:cNvSpPr>
            <a:spLocks noGrp="1"/>
          </p:cNvSpPr>
          <p:nvPr>
            <p:ph type="title"/>
          </p:nvPr>
        </p:nvSpPr>
        <p:spPr>
          <a:xfrm>
            <a:off x="530641" y="422209"/>
            <a:ext cx="5492400" cy="766200"/>
          </a:xfrm>
        </p:spPr>
        <p:txBody>
          <a:bodyPr/>
          <a:lstStyle/>
          <a:p>
            <a:r>
              <a:rPr lang="pl-PL" dirty="0"/>
              <a:t>NARUSZENIE PRAWA OCHRONNEGO NA ZNAK TOWAROWY</a:t>
            </a:r>
            <a:endParaRPr lang="en-GB" dirty="0"/>
          </a:p>
        </p:txBody>
      </p:sp>
      <p:sp>
        <p:nvSpPr>
          <p:cNvPr id="5" name="Symbol zastępczy zawartości 2">
            <a:extLst>
              <a:ext uri="{FF2B5EF4-FFF2-40B4-BE49-F238E27FC236}">
                <a16:creationId xmlns:a16="http://schemas.microsoft.com/office/drawing/2014/main" xmlns="" id="{A4F98097-7AB7-4698-B992-75341BCB22D4}"/>
              </a:ext>
            </a:extLst>
          </p:cNvPr>
          <p:cNvSpPr>
            <a:spLocks noGrp="1"/>
          </p:cNvSpPr>
          <p:nvPr>
            <p:ph type="body" idx="1"/>
          </p:nvPr>
        </p:nvSpPr>
        <p:spPr>
          <a:xfrm>
            <a:off x="318640" y="1532465"/>
            <a:ext cx="8723760" cy="2616201"/>
          </a:xfrm>
        </p:spPr>
        <p:txBody>
          <a:bodyPr/>
          <a:lstStyle/>
          <a:p>
            <a:pPr marL="368046" indent="-285750">
              <a:buClr>
                <a:schemeClr val="accent1"/>
              </a:buClr>
              <a:buFont typeface="Wingdings" panose="05000000000000000000" pitchFamily="2" charset="2"/>
              <a:buChar char="§"/>
              <a:defRPr/>
            </a:pPr>
            <a:r>
              <a:rPr lang="pl-PL" sz="1600" dirty="0"/>
              <a:t>użycie domeny </a:t>
            </a:r>
            <a:r>
              <a:rPr lang="pl-PL" sz="1600" b="1" dirty="0"/>
              <a:t>w obrocie gospodarczym </a:t>
            </a:r>
            <a:r>
              <a:rPr lang="pl-PL" sz="1600" dirty="0"/>
              <a:t>na terytorium RP </a:t>
            </a:r>
            <a:r>
              <a:rPr lang="pl-PL" sz="1600" b="1" dirty="0"/>
              <a:t>w charakterze znaku towarowego</a:t>
            </a:r>
          </a:p>
          <a:p>
            <a:pPr marL="368046" indent="-285750">
              <a:spcBef>
                <a:spcPct val="40000"/>
              </a:spcBef>
              <a:buClr>
                <a:schemeClr val="accent1"/>
              </a:buClr>
              <a:buFont typeface="Wingdings" panose="05000000000000000000" pitchFamily="2" charset="2"/>
              <a:buChar char="§"/>
              <a:defRPr/>
            </a:pPr>
            <a:r>
              <a:rPr lang="pl-PL" sz="1600" b="1" dirty="0"/>
              <a:t>bezprawność użycia </a:t>
            </a:r>
            <a:r>
              <a:rPr lang="pl-PL" sz="1600" dirty="0"/>
              <a:t>znaku w domenie </a:t>
            </a:r>
            <a:r>
              <a:rPr lang="pl-PL" sz="1600" b="1" dirty="0"/>
              <a:t>identyczność lub podobieństwo znaku towarowego i domeny</a:t>
            </a:r>
          </a:p>
          <a:p>
            <a:pPr marL="368046" indent="-285750">
              <a:spcBef>
                <a:spcPct val="40000"/>
              </a:spcBef>
              <a:buClr>
                <a:schemeClr val="accent1"/>
              </a:buClr>
              <a:buFont typeface="Wingdings" panose="05000000000000000000" pitchFamily="2" charset="2"/>
              <a:buChar char="§"/>
              <a:defRPr/>
            </a:pPr>
            <a:r>
              <a:rPr lang="pl-PL" sz="1600" b="1" dirty="0"/>
              <a:t>identyczność lub podobieństwo towarów lub usług </a:t>
            </a:r>
          </a:p>
          <a:p>
            <a:pPr marL="368046" indent="-285750">
              <a:spcBef>
                <a:spcPct val="40000"/>
              </a:spcBef>
              <a:buClr>
                <a:schemeClr val="accent1"/>
              </a:buClr>
              <a:buFont typeface="Wingdings" panose="05000000000000000000" pitchFamily="2" charset="2"/>
              <a:buChar char="§"/>
              <a:defRPr/>
            </a:pPr>
            <a:r>
              <a:rPr lang="pl-PL" sz="1600" b="1" dirty="0"/>
              <a:t>ryzyko wprowadzenia odbiorców w błąd </a:t>
            </a:r>
            <a:r>
              <a:rPr lang="pl-PL" sz="1600" dirty="0"/>
              <a:t>polegające w szczególności na skojarzeniu między znakami</a:t>
            </a:r>
          </a:p>
          <a:p>
            <a:pPr marL="368046" indent="-285750">
              <a:spcBef>
                <a:spcPct val="40000"/>
              </a:spcBef>
              <a:buClr>
                <a:schemeClr val="accent1"/>
              </a:buClr>
              <a:buFont typeface="Wingdings" panose="05000000000000000000" pitchFamily="2" charset="2"/>
              <a:buChar char="§"/>
              <a:defRPr/>
            </a:pPr>
            <a:r>
              <a:rPr lang="pl-PL" sz="1600" dirty="0"/>
              <a:t>uzyskiwanie nieuzasadnionych korzyści lub zagrożenie dla renomy bądź odróżniającego charakteru znaku renomowanego</a:t>
            </a:r>
          </a:p>
          <a:p>
            <a:pPr marL="82296" indent="0">
              <a:spcBef>
                <a:spcPct val="40000"/>
              </a:spcBef>
              <a:buClr>
                <a:schemeClr val="accent1"/>
              </a:buClr>
              <a:buNone/>
              <a:defRPr/>
            </a:pPr>
            <a:endParaRPr lang="pl-PL" altLang="pl-PL" sz="1600" dirty="0"/>
          </a:p>
          <a:p>
            <a:pPr marL="82296" indent="0">
              <a:spcBef>
                <a:spcPct val="40000"/>
              </a:spcBef>
              <a:buClr>
                <a:schemeClr val="accent1"/>
              </a:buClr>
              <a:buNone/>
              <a:defRPr/>
            </a:pPr>
            <a:r>
              <a:rPr lang="pl-PL" altLang="pl-PL" sz="1600" b="1" dirty="0"/>
              <a:t>Brak korzystania ze znaku w złej wierze jako przesłanki naruszenia prawa ochronnego!</a:t>
            </a:r>
          </a:p>
        </p:txBody>
      </p:sp>
    </p:spTree>
    <p:extLst>
      <p:ext uri="{BB962C8B-B14F-4D97-AF65-F5344CB8AC3E}">
        <p14:creationId xmlns:p14="http://schemas.microsoft.com/office/powerpoint/2010/main" val="609954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Użycie domeny w charakterze znaku towarowego</a:t>
            </a:r>
          </a:p>
        </p:txBody>
      </p:sp>
      <p:sp>
        <p:nvSpPr>
          <p:cNvPr id="3" name="Symbol zastępczy tekstu 2"/>
          <p:cNvSpPr>
            <a:spLocks noGrp="1"/>
          </p:cNvSpPr>
          <p:nvPr>
            <p:ph type="body" idx="1"/>
          </p:nvPr>
        </p:nvSpPr>
        <p:spPr>
          <a:xfrm>
            <a:off x="-60556" y="1537988"/>
            <a:ext cx="4681001" cy="2724300"/>
          </a:xfrm>
        </p:spPr>
        <p:txBody>
          <a:bodyPr/>
          <a:lstStyle/>
          <a:p>
            <a:pPr lvl="1" eaLnBrk="1" hangingPunct="1">
              <a:lnSpc>
                <a:spcPct val="70000"/>
              </a:lnSpc>
            </a:pPr>
            <a:r>
              <a:rPr lang="pl-PL" altLang="pl-PL" sz="1800" dirty="0"/>
              <a:t>wymóg jest spełniony, gdy sporna domena jest używana dla identyfikacji strony www  za pośrednictwem której są oferowane, promowane, reklamowane</a:t>
            </a:r>
            <a:r>
              <a:rPr lang="pl-PL" altLang="pl-PL" sz="1800" b="1" dirty="0"/>
              <a:t> </a:t>
            </a:r>
            <a:r>
              <a:rPr lang="pl-PL" altLang="pl-PL" sz="1800" dirty="0"/>
              <a:t>towary lub usługi </a:t>
            </a:r>
          </a:p>
          <a:p>
            <a:pPr lvl="1" eaLnBrk="1" hangingPunct="1">
              <a:lnSpc>
                <a:spcPct val="70000"/>
              </a:lnSpc>
            </a:pPr>
            <a:endParaRPr lang="pl-PL" altLang="pl-PL" sz="1800" dirty="0"/>
          </a:p>
          <a:p>
            <a:pPr lvl="1" eaLnBrk="1" hangingPunct="1">
              <a:lnSpc>
                <a:spcPct val="70000"/>
              </a:lnSpc>
            </a:pPr>
            <a:r>
              <a:rPr lang="pl-PL" altLang="pl-PL" sz="1800" b="1" dirty="0"/>
              <a:t>wyrok SA w Poznaniu z </a:t>
            </a:r>
            <a:r>
              <a:rPr lang="pl-PL" altLang="pl-PL" sz="1800" b="1" dirty="0" smtClean="0"/>
              <a:t>24.04. </a:t>
            </a:r>
            <a:r>
              <a:rPr lang="pl-PL" altLang="pl-PL" sz="1800" b="1" dirty="0"/>
              <a:t>2006 r., </a:t>
            </a:r>
            <a:r>
              <a:rPr lang="en-US" altLang="pl-PL" sz="1800" b="1" dirty="0" err="1"/>
              <a:t>ACa</a:t>
            </a:r>
            <a:r>
              <a:rPr lang="en-US" altLang="pl-PL" sz="1800" b="1" dirty="0"/>
              <a:t> 1228/05</a:t>
            </a:r>
            <a:r>
              <a:rPr lang="pl-PL" altLang="pl-PL" sz="1800" b="1" dirty="0"/>
              <a:t>,</a:t>
            </a:r>
            <a:r>
              <a:rPr lang="en-US" altLang="pl-PL" sz="1800" b="1" dirty="0"/>
              <a:t> LEX OMEGA </a:t>
            </a:r>
            <a:r>
              <a:rPr lang="en-US" altLang="pl-PL" sz="1800" b="1" dirty="0" err="1"/>
              <a:t>nr</a:t>
            </a:r>
            <a:r>
              <a:rPr lang="en-US" altLang="pl-PL" sz="1800" b="1" dirty="0"/>
              <a:t> 214296</a:t>
            </a:r>
            <a:endParaRPr lang="pl-PL" altLang="pl-PL" sz="1800" b="1" dirty="0"/>
          </a:p>
          <a:p>
            <a:pPr lvl="1" eaLnBrk="1" hangingPunct="1">
              <a:lnSpc>
                <a:spcPct val="70000"/>
              </a:lnSpc>
            </a:pPr>
            <a:endParaRPr lang="pl-PL" altLang="pl-PL" sz="1350" b="1" dirty="0"/>
          </a:p>
          <a:p>
            <a:endParaRPr lang="pl-PL" dirty="0"/>
          </a:p>
        </p:txBody>
      </p:sp>
      <p:sp>
        <p:nvSpPr>
          <p:cNvPr id="4" name="Symbol zastępczy tekstu 3"/>
          <p:cNvSpPr>
            <a:spLocks noGrp="1"/>
          </p:cNvSpPr>
          <p:nvPr>
            <p:ph type="body" idx="2"/>
          </p:nvPr>
        </p:nvSpPr>
        <p:spPr>
          <a:xfrm>
            <a:off x="4729183" y="1537988"/>
            <a:ext cx="4186217" cy="2724300"/>
          </a:xfrm>
        </p:spPr>
        <p:txBody>
          <a:bodyPr/>
          <a:lstStyle/>
          <a:p>
            <a:pPr lvl="1" eaLnBrk="1" hangingPunct="1">
              <a:lnSpc>
                <a:spcPct val="70000"/>
              </a:lnSpc>
            </a:pPr>
            <a:r>
              <a:rPr lang="pl-PL" altLang="pl-PL" sz="1800" dirty="0"/>
              <a:t>wymóg jest spełniony nawet w przypadku braku aktywnej strony pod sporną domeną tj. gdy brak faktycznego używania domeny </a:t>
            </a:r>
          </a:p>
          <a:p>
            <a:pPr lvl="1" eaLnBrk="1" hangingPunct="1">
              <a:lnSpc>
                <a:spcPct val="70000"/>
              </a:lnSpc>
            </a:pPr>
            <a:endParaRPr lang="pl-PL" altLang="pl-PL" sz="1800" dirty="0"/>
          </a:p>
          <a:p>
            <a:pPr lvl="1" eaLnBrk="1" hangingPunct="1">
              <a:lnSpc>
                <a:spcPct val="70000"/>
              </a:lnSpc>
            </a:pPr>
            <a:r>
              <a:rPr lang="pl-PL" altLang="pl-PL" sz="1800" b="1" dirty="0"/>
              <a:t>wyrok SP PIIT z </a:t>
            </a:r>
            <a:r>
              <a:rPr lang="pl-PL" altLang="pl-PL" sz="1800" b="1" dirty="0" smtClean="0"/>
              <a:t>18.11.2005 </a:t>
            </a:r>
            <a:r>
              <a:rPr lang="pl-PL" altLang="pl-PL" sz="1800" b="1" dirty="0"/>
              <a:t>r., </a:t>
            </a:r>
            <a:r>
              <a:rPr lang="en-US" altLang="pl-PL" sz="1800" b="1" dirty="0"/>
              <a:t>19/04/PA, </a:t>
            </a:r>
            <a:r>
              <a:rPr lang="pl-PL" altLang="pl-PL" sz="1800" b="1" dirty="0"/>
              <a:t>w sprawie domeny „</a:t>
            </a:r>
            <a:r>
              <a:rPr lang="en-US" altLang="pl-PL" sz="1800" b="1" dirty="0"/>
              <a:t>manpower.pl</a:t>
            </a:r>
            <a:r>
              <a:rPr lang="pl-PL" altLang="pl-PL" sz="1350" b="1" dirty="0"/>
              <a:t>”</a:t>
            </a:r>
            <a:endParaRPr lang="pl-PL" altLang="pl-PL" sz="1500" b="1" dirty="0"/>
          </a:p>
        </p:txBody>
      </p:sp>
    </p:spTree>
    <p:extLst>
      <p:ext uri="{BB962C8B-B14F-4D97-AF65-F5344CB8AC3E}">
        <p14:creationId xmlns:p14="http://schemas.microsoft.com/office/powerpoint/2010/main" val="1864363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NARUSZENIE PRAWA OCHRONNEGO NA ZNAK TOWAROWY</a:t>
            </a:r>
          </a:p>
        </p:txBody>
      </p:sp>
      <p:sp>
        <p:nvSpPr>
          <p:cNvPr id="3" name="Symbol zastępczy tekstu 2"/>
          <p:cNvSpPr>
            <a:spLocks noGrp="1"/>
          </p:cNvSpPr>
          <p:nvPr>
            <p:ph type="body" idx="1"/>
          </p:nvPr>
        </p:nvSpPr>
        <p:spPr>
          <a:xfrm>
            <a:off x="285107" y="1729517"/>
            <a:ext cx="7999525" cy="3145500"/>
          </a:xfrm>
        </p:spPr>
        <p:txBody>
          <a:bodyPr/>
          <a:lstStyle/>
          <a:p>
            <a:r>
              <a:rPr lang="pl-PL" altLang="pl-PL" sz="1600" dirty="0"/>
              <a:t>Użycia w obrocie gospodarczym nie może determinować:</a:t>
            </a:r>
          </a:p>
          <a:p>
            <a:pPr lvl="1"/>
            <a:r>
              <a:rPr lang="pl-PL" altLang="pl-PL" sz="1600" dirty="0"/>
              <a:t>sama rejestracja domeny internetowej, nawet jeśli potwierdzona jest chęć korzystania z niej przez abonenta w celach komercyjnych (np. </a:t>
            </a:r>
            <a:r>
              <a:rPr lang="pl-PL" altLang="pl-PL" sz="1600" b="1" dirty="0"/>
              <a:t>wyrok SP PIIT z 31.10.2016 r., 29/16/PA, </a:t>
            </a:r>
            <a:r>
              <a:rPr lang="pl-PL" altLang="pl-PL" sz="1600" b="1" dirty="0" err="1"/>
              <a:t>niepubl</a:t>
            </a:r>
            <a:r>
              <a:rPr lang="pl-PL" altLang="pl-PL" sz="1600" b="1" dirty="0"/>
              <a:t>.)</a:t>
            </a:r>
          </a:p>
          <a:p>
            <a:pPr marL="76200" indent="0">
              <a:buNone/>
              <a:defRPr/>
            </a:pPr>
            <a:endParaRPr lang="pl-PL" altLang="pl-PL" sz="1600" dirty="0"/>
          </a:p>
          <a:p>
            <a:pPr marL="285750" indent="-285750">
              <a:defRPr/>
            </a:pPr>
            <a:r>
              <a:rPr lang="pl-PL" sz="1600" b="1" dirty="0"/>
              <a:t>  Bezprawności nie uchyla:</a:t>
            </a:r>
          </a:p>
          <a:p>
            <a:pPr lvl="1">
              <a:defRPr/>
            </a:pPr>
            <a:r>
              <a:rPr lang="pl-PL" sz="1600" dirty="0"/>
              <a:t>używanie domeny w sposób zgody z umocowaniem we wcześniejszych umowach z uprawnionym, </a:t>
            </a:r>
          </a:p>
          <a:p>
            <a:pPr lvl="1">
              <a:defRPr/>
            </a:pPr>
            <a:r>
              <a:rPr lang="pl-PL" altLang="pl-PL" sz="1600" dirty="0"/>
              <a:t>przeciwstawiane przez abonenta domeny własne prawo ochronne na znak towarowy korespondujący z domeną (np. </a:t>
            </a:r>
            <a:r>
              <a:rPr lang="pl-PL" sz="1600" b="1" dirty="0"/>
              <a:t>wyrok SP PIIT z 21.12.2007 r., 04/07/PA sprawie domen kenwood.pl, kenwood.com.pl</a:t>
            </a:r>
            <a:r>
              <a:rPr lang="pl-PL" sz="1600" dirty="0"/>
              <a:t>)</a:t>
            </a:r>
            <a:endParaRPr lang="en-GB" altLang="pl-PL" sz="1600" dirty="0"/>
          </a:p>
          <a:p>
            <a:endParaRPr lang="pl-PL" dirty="0"/>
          </a:p>
        </p:txBody>
      </p:sp>
    </p:spTree>
    <p:extLst>
      <p:ext uri="{BB962C8B-B14F-4D97-AF65-F5344CB8AC3E}">
        <p14:creationId xmlns:p14="http://schemas.microsoft.com/office/powerpoint/2010/main" val="2324066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PODOBIEŃSTWO ZNAKU I DOMENY</a:t>
            </a:r>
          </a:p>
        </p:txBody>
      </p:sp>
      <p:sp>
        <p:nvSpPr>
          <p:cNvPr id="3" name="Symbol zastępczy tekstu 2"/>
          <p:cNvSpPr>
            <a:spLocks noGrp="1"/>
          </p:cNvSpPr>
          <p:nvPr>
            <p:ph type="body" idx="1"/>
          </p:nvPr>
        </p:nvSpPr>
        <p:spPr>
          <a:xfrm>
            <a:off x="129931" y="1654503"/>
            <a:ext cx="8814233" cy="3145500"/>
          </a:xfrm>
        </p:spPr>
        <p:txBody>
          <a:bodyPr/>
          <a:lstStyle/>
          <a:p>
            <a:pPr lvl="2" eaLnBrk="1" hangingPunct="1">
              <a:defRPr/>
            </a:pPr>
            <a:endParaRPr lang="pl-PL" altLang="pl-PL" sz="1800" dirty="0">
              <a:cs typeface="Arial" panose="020B0604020202020204" pitchFamily="34" charset="0"/>
            </a:endParaRPr>
          </a:p>
          <a:p>
            <a:pPr lvl="2" eaLnBrk="1" hangingPunct="1">
              <a:spcBef>
                <a:spcPct val="50000"/>
              </a:spcBef>
              <a:buFont typeface="Wingdings" panose="05000000000000000000" pitchFamily="2" charset="2"/>
              <a:buChar char="§"/>
            </a:pPr>
            <a:r>
              <a:rPr lang="pl-PL" altLang="pl-PL" sz="1800" dirty="0">
                <a:cs typeface="Arial" panose="020B0604020202020204" pitchFamily="34" charset="0"/>
              </a:rPr>
              <a:t>Micr0soft.pl</a:t>
            </a:r>
          </a:p>
          <a:p>
            <a:pPr lvl="2" eaLnBrk="1" hangingPunct="1">
              <a:buFont typeface="Wingdings" panose="05000000000000000000" pitchFamily="2" charset="2"/>
              <a:buChar char="§"/>
            </a:pPr>
            <a:r>
              <a:rPr lang="pl-PL" altLang="pl-PL" sz="1800" dirty="0">
                <a:cs typeface="Arial" panose="020B0604020202020204" pitchFamily="34" charset="0"/>
              </a:rPr>
              <a:t>oprogramowanie-microsoft.pl</a:t>
            </a:r>
          </a:p>
          <a:p>
            <a:pPr lvl="2" eaLnBrk="1" hangingPunct="1">
              <a:buFont typeface="Wingdings" panose="05000000000000000000" pitchFamily="2" charset="2"/>
              <a:buChar char="§"/>
            </a:pPr>
            <a:r>
              <a:rPr lang="pl-PL" altLang="pl-PL" sz="1800" dirty="0">
                <a:cs typeface="Arial" panose="020B0604020202020204" pitchFamily="34" charset="0"/>
              </a:rPr>
              <a:t>e-microsoft.pl</a:t>
            </a:r>
          </a:p>
          <a:p>
            <a:pPr lvl="2" eaLnBrk="1" hangingPunct="1">
              <a:buFont typeface="Wingdings" panose="05000000000000000000" pitchFamily="2" charset="2"/>
              <a:buChar char="§"/>
            </a:pPr>
            <a:r>
              <a:rPr lang="pl-PL" altLang="pl-PL" sz="1800" dirty="0">
                <a:cs typeface="Arial" panose="020B0604020202020204" pitchFamily="34" charset="0"/>
              </a:rPr>
              <a:t>Micro-soft.pl</a:t>
            </a:r>
          </a:p>
          <a:p>
            <a:pPr lvl="2" eaLnBrk="1" hangingPunct="1">
              <a:buFont typeface="Wingdings" panose="05000000000000000000" pitchFamily="2" charset="2"/>
              <a:buChar char="§"/>
            </a:pPr>
            <a:r>
              <a:rPr lang="pl-PL" altLang="pl-PL" sz="1800" dirty="0">
                <a:cs typeface="Arial" panose="020B0604020202020204" pitchFamily="34" charset="0"/>
              </a:rPr>
              <a:t>Microsoftsuks.pl</a:t>
            </a:r>
          </a:p>
          <a:p>
            <a:pPr lvl="2" eaLnBrk="1" hangingPunct="1">
              <a:defRPr/>
            </a:pPr>
            <a:r>
              <a:rPr lang="pl-PL" altLang="pl-PL" sz="1800" dirty="0">
                <a:cs typeface="Arial" panose="020B0604020202020204" pitchFamily="34" charset="0"/>
              </a:rPr>
              <a:t>praktyka „</a:t>
            </a:r>
            <a:r>
              <a:rPr lang="pl-PL" altLang="pl-PL" sz="1800" dirty="0" err="1">
                <a:cs typeface="Arial" panose="020B0604020202020204" pitchFamily="34" charset="0"/>
              </a:rPr>
              <a:t>domain</a:t>
            </a:r>
            <a:r>
              <a:rPr lang="pl-PL" altLang="pl-PL" sz="1800" dirty="0">
                <a:cs typeface="Arial" panose="020B0604020202020204" pitchFamily="34" charset="0"/>
              </a:rPr>
              <a:t> </a:t>
            </a:r>
            <a:r>
              <a:rPr lang="pl-PL" altLang="pl-PL" sz="1800" dirty="0" err="1">
                <a:cs typeface="Arial" panose="020B0604020202020204" pitchFamily="34" charset="0"/>
              </a:rPr>
              <a:t>hacks</a:t>
            </a:r>
            <a:r>
              <a:rPr lang="pl-PL" altLang="pl-PL" sz="1800" dirty="0">
                <a:cs typeface="Arial" panose="020B0604020202020204" pitchFamily="34" charset="0"/>
              </a:rPr>
              <a:t>”</a:t>
            </a:r>
          </a:p>
          <a:p>
            <a:pPr lvl="3" eaLnBrk="1" hangingPunct="1">
              <a:buFont typeface="Wingdings" panose="05000000000000000000" pitchFamily="2" charset="2"/>
              <a:buChar char="§"/>
              <a:defRPr/>
            </a:pPr>
            <a:r>
              <a:rPr lang="pl-PL" altLang="pl-PL" sz="1800" dirty="0">
                <a:cs typeface="Arial" panose="020B0604020202020204" pitchFamily="34" charset="0"/>
              </a:rPr>
              <a:t>rmf.fm</a:t>
            </a:r>
          </a:p>
          <a:p>
            <a:pPr lvl="3" eaLnBrk="1" hangingPunct="1">
              <a:buFont typeface="Wingdings" panose="05000000000000000000" pitchFamily="2" charset="2"/>
              <a:buChar char="§"/>
              <a:defRPr/>
            </a:pPr>
            <a:r>
              <a:rPr lang="pl-PL" sz="1800" dirty="0"/>
              <a:t>b.mw (WIPO, DMW2015-001)</a:t>
            </a:r>
          </a:p>
          <a:p>
            <a:pPr lvl="3" eaLnBrk="1" hangingPunct="1">
              <a:buFont typeface="Wingdings" panose="05000000000000000000" pitchFamily="2" charset="2"/>
              <a:buChar char="§"/>
              <a:defRPr/>
            </a:pPr>
            <a:r>
              <a:rPr lang="pl-PL" sz="1800" b="1" dirty="0"/>
              <a:t>ap.pl </a:t>
            </a:r>
          </a:p>
          <a:p>
            <a:endParaRPr lang="pl-PL" dirty="0"/>
          </a:p>
        </p:txBody>
      </p:sp>
    </p:spTree>
    <p:extLst>
      <p:ext uri="{BB962C8B-B14F-4D97-AF65-F5344CB8AC3E}">
        <p14:creationId xmlns:p14="http://schemas.microsoft.com/office/powerpoint/2010/main" val="2039076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EF66E3E-8159-4815-882F-6E81127AAB0C}"/>
              </a:ext>
            </a:extLst>
          </p:cNvPr>
          <p:cNvSpPr>
            <a:spLocks noGrp="1"/>
          </p:cNvSpPr>
          <p:nvPr>
            <p:ph type="title"/>
          </p:nvPr>
        </p:nvSpPr>
        <p:spPr/>
        <p:txBody>
          <a:bodyPr/>
          <a:lstStyle/>
          <a:p>
            <a:r>
              <a:rPr lang="pl-PL" dirty="0"/>
              <a:t>Ryzyko wprowadzenia w błąd</a:t>
            </a:r>
            <a:endParaRPr lang="en-GB" dirty="0"/>
          </a:p>
        </p:txBody>
      </p:sp>
      <p:sp>
        <p:nvSpPr>
          <p:cNvPr id="3" name="Symbol zastępczy tekstu 2">
            <a:extLst>
              <a:ext uri="{FF2B5EF4-FFF2-40B4-BE49-F238E27FC236}">
                <a16:creationId xmlns:a16="http://schemas.microsoft.com/office/drawing/2014/main" xmlns="" id="{5053142C-90CA-4DF9-8BB5-7624218B10A2}"/>
              </a:ext>
            </a:extLst>
          </p:cNvPr>
          <p:cNvSpPr>
            <a:spLocks noGrp="1"/>
          </p:cNvSpPr>
          <p:nvPr>
            <p:ph type="body" idx="1"/>
          </p:nvPr>
        </p:nvSpPr>
        <p:spPr>
          <a:xfrm>
            <a:off x="414662" y="1754733"/>
            <a:ext cx="8142929" cy="3145500"/>
          </a:xfrm>
        </p:spPr>
        <p:txBody>
          <a:bodyPr/>
          <a:lstStyle/>
          <a:p>
            <a:r>
              <a:rPr lang="pl-PL" sz="1800" dirty="0"/>
              <a:t>ocena z punktu widzenia przeciętnego, właściwie poinformowanego, dostatecznie uważnego i rozsądnego konsumenta towarów lub usług, dla których znak został zarejestrowany</a:t>
            </a:r>
          </a:p>
          <a:p>
            <a:endParaRPr lang="pl-PL" sz="1800" dirty="0"/>
          </a:p>
          <a:p>
            <a:r>
              <a:rPr lang="pl-PL" sz="1800" dirty="0"/>
              <a:t>wystarczająca potencjalna, ale realna i przewidywalna możliwość wprowadzenia w błąd, wynikająca  z wszechstronnej i rozsądnej oceny okoliczności danego przypadku, uwzględniająca zawartość strony identyfikowanej przez domenę (np. </a:t>
            </a:r>
            <a:r>
              <a:rPr lang="pl-PL" sz="1800" b="1" dirty="0"/>
              <a:t>wyrok SN z 11 .12..2013 r., IV CSK 191/13, </a:t>
            </a:r>
            <a:r>
              <a:rPr lang="pl-PL" sz="1800" b="1" dirty="0" err="1"/>
              <a:t>Legalis</a:t>
            </a:r>
            <a:r>
              <a:rPr lang="pl-PL" sz="1800" b="1" dirty="0"/>
              <a:t>; wyrok SP PIIT z 25.7.2015, 27/14/PA w sprawie domeny oknoplus.pl</a:t>
            </a:r>
            <a:r>
              <a:rPr lang="pl-PL" sz="1800" dirty="0"/>
              <a:t>); </a:t>
            </a:r>
          </a:p>
          <a:p>
            <a:endParaRPr lang="en-GB" dirty="0"/>
          </a:p>
        </p:txBody>
      </p:sp>
    </p:spTree>
    <p:extLst>
      <p:ext uri="{BB962C8B-B14F-4D97-AF65-F5344CB8AC3E}">
        <p14:creationId xmlns:p14="http://schemas.microsoft.com/office/powerpoint/2010/main" val="3882922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EF66E3E-8159-4815-882F-6E81127AAB0C}"/>
              </a:ext>
            </a:extLst>
          </p:cNvPr>
          <p:cNvSpPr>
            <a:spLocks noGrp="1"/>
          </p:cNvSpPr>
          <p:nvPr>
            <p:ph type="title"/>
          </p:nvPr>
        </p:nvSpPr>
        <p:spPr/>
        <p:txBody>
          <a:bodyPr/>
          <a:lstStyle/>
          <a:p>
            <a:r>
              <a:rPr lang="pl-PL" dirty="0"/>
              <a:t>Ryzyko wprowadzenia w błąd</a:t>
            </a:r>
            <a:endParaRPr lang="en-GB" dirty="0"/>
          </a:p>
        </p:txBody>
      </p:sp>
      <p:sp>
        <p:nvSpPr>
          <p:cNvPr id="3" name="Symbol zastępczy tekstu 2">
            <a:extLst>
              <a:ext uri="{FF2B5EF4-FFF2-40B4-BE49-F238E27FC236}">
                <a16:creationId xmlns:a16="http://schemas.microsoft.com/office/drawing/2014/main" xmlns="" id="{5053142C-90CA-4DF9-8BB5-7624218B10A2}"/>
              </a:ext>
            </a:extLst>
          </p:cNvPr>
          <p:cNvSpPr>
            <a:spLocks noGrp="1"/>
          </p:cNvSpPr>
          <p:nvPr>
            <p:ph type="body" idx="1"/>
          </p:nvPr>
        </p:nvSpPr>
        <p:spPr>
          <a:xfrm>
            <a:off x="335149" y="1605425"/>
            <a:ext cx="8142929" cy="3145500"/>
          </a:xfrm>
        </p:spPr>
        <p:txBody>
          <a:bodyPr/>
          <a:lstStyle/>
          <a:p>
            <a:pPr marL="0" indent="0">
              <a:buFont typeface="Wingdings" panose="05000000000000000000" pitchFamily="2" charset="2"/>
              <a:buNone/>
            </a:pPr>
            <a:r>
              <a:rPr lang="pl-PL" altLang="pl-PL" sz="1600" i="1" dirty="0"/>
              <a:t>Czy o ryzyku konfuzji może przesądzać już samo istnienie domeny korespondującej z cudzym znakiem towarowym, która może być traktowana przez potencjalnych jako „intuicyjna” domena podmiotu uprawnionego do tego znaku?</a:t>
            </a:r>
          </a:p>
          <a:p>
            <a:pPr marL="0" indent="0">
              <a:buFont typeface="Wingdings" panose="05000000000000000000" pitchFamily="2" charset="2"/>
              <a:buNone/>
            </a:pPr>
            <a:endParaRPr lang="pl-PL" altLang="pl-PL" sz="1600" i="1" dirty="0"/>
          </a:p>
          <a:p>
            <a:pPr marL="0" indent="0">
              <a:buFont typeface="Wingdings" panose="05000000000000000000" pitchFamily="2" charset="2"/>
              <a:buNone/>
            </a:pPr>
            <a:r>
              <a:rPr lang="pl-PL" altLang="pl-PL" sz="1600" b="1" dirty="0"/>
              <a:t>Wyrok  SP PIIT z 22.7.2005 r., 12/05/PA w sprawie domen: euroagd.pl, euroagd.com.pl</a:t>
            </a:r>
            <a:r>
              <a:rPr lang="pl-PL" altLang="pl-PL" sz="1600" dirty="0"/>
              <a:t>.</a:t>
            </a:r>
            <a:endParaRPr lang="pl-PL" altLang="pl-PL" sz="1600" i="1" dirty="0"/>
          </a:p>
          <a:p>
            <a:pPr marL="0" indent="0">
              <a:buFont typeface="Wingdings" panose="05000000000000000000" pitchFamily="2" charset="2"/>
              <a:buNone/>
            </a:pPr>
            <a:endParaRPr lang="pl-PL" altLang="pl-PL" sz="1600" i="1" dirty="0"/>
          </a:p>
          <a:p>
            <a:pPr marL="0" indent="0">
              <a:buFont typeface="Wingdings" panose="05000000000000000000" pitchFamily="2" charset="2"/>
              <a:buNone/>
            </a:pPr>
            <a:r>
              <a:rPr lang="pl-PL" altLang="pl-PL" sz="1600" i="1" dirty="0"/>
              <a:t>Jakie znaczenie dla oceny na umieszczenie na stronie pod domeną korespondującą z cudzym oznaczeniem zastrzeżenia (</a:t>
            </a:r>
            <a:r>
              <a:rPr lang="pl-PL" altLang="pl-PL" sz="1600" i="1" dirty="0" err="1"/>
              <a:t>disclaimera</a:t>
            </a:r>
            <a:r>
              <a:rPr lang="pl-PL" altLang="pl-PL" sz="1600" i="1" dirty="0"/>
              <a:t>) informującego o braku powiązań z uprawnionym do znaku?</a:t>
            </a:r>
          </a:p>
          <a:p>
            <a:pPr marL="0" indent="0">
              <a:buFont typeface="Wingdings" panose="05000000000000000000" pitchFamily="2" charset="2"/>
              <a:buNone/>
            </a:pPr>
            <a:endParaRPr lang="pl-PL" altLang="pl-PL" sz="1600" i="1" dirty="0"/>
          </a:p>
          <a:p>
            <a:pPr marL="0" indent="0">
              <a:buFont typeface="Wingdings" panose="05000000000000000000" pitchFamily="2" charset="2"/>
              <a:buNone/>
            </a:pPr>
            <a:r>
              <a:rPr lang="pl-PL" altLang="pl-PL" sz="1600" b="1" dirty="0"/>
              <a:t>Wyrok SP PIIT z 7.7.2006 r., 17/06/PA w sprawie domeny asus.pl</a:t>
            </a:r>
            <a:endParaRPr lang="pl-PL" altLang="pl-PL" sz="1600" b="1" i="1" dirty="0"/>
          </a:p>
          <a:p>
            <a:endParaRPr lang="en-GB" dirty="0"/>
          </a:p>
        </p:txBody>
      </p:sp>
    </p:spTree>
    <p:extLst>
      <p:ext uri="{BB962C8B-B14F-4D97-AF65-F5344CB8AC3E}">
        <p14:creationId xmlns:p14="http://schemas.microsoft.com/office/powerpoint/2010/main" val="393971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l-PL" dirty="0"/>
              <a:t>AUTONOMICZNOŚĆ SYSTEMU REJETSRACJI DOMEN OGÓLNYCH I KRAJOWYCH</a:t>
            </a:r>
            <a:endParaRPr dirty="0"/>
          </a:p>
        </p:txBody>
      </p:sp>
      <p:pic>
        <p:nvPicPr>
          <p:cNvPr id="302" name="Google Shape;302;p20"/>
          <p:cNvPicPr preferRelativeResize="0"/>
          <p:nvPr/>
        </p:nvPicPr>
        <p:blipFill>
          <a:blip r:embed="rId3"/>
          <a:stretch>
            <a:fillRect/>
          </a:stretch>
        </p:blipFill>
        <p:spPr>
          <a:xfrm>
            <a:off x="4302270" y="1024305"/>
            <a:ext cx="4575797" cy="3877149"/>
          </a:xfrm>
          <a:prstGeom prst="diamond">
            <a:avLst/>
          </a:prstGeom>
          <a:noFill/>
          <a:ln>
            <a:noFill/>
          </a:ln>
        </p:spPr>
      </p:pic>
      <p:grpSp>
        <p:nvGrpSpPr>
          <p:cNvPr id="12" name="Google Shape;194;p12">
            <a:extLst>
              <a:ext uri="{FF2B5EF4-FFF2-40B4-BE49-F238E27FC236}">
                <a16:creationId xmlns:a16="http://schemas.microsoft.com/office/drawing/2014/main" xmlns="" id="{7E48DDA8-ECC6-4369-BBC8-8317B8F39243}"/>
              </a:ext>
            </a:extLst>
          </p:cNvPr>
          <p:cNvGrpSpPr/>
          <p:nvPr/>
        </p:nvGrpSpPr>
        <p:grpSpPr>
          <a:xfrm>
            <a:off x="293683" y="574116"/>
            <a:ext cx="309041" cy="403123"/>
            <a:chOff x="590250" y="244200"/>
            <a:chExt cx="407975" cy="532175"/>
          </a:xfrm>
        </p:grpSpPr>
        <p:sp>
          <p:nvSpPr>
            <p:cNvPr id="13" name="Google Shape;195;p12">
              <a:extLst>
                <a:ext uri="{FF2B5EF4-FFF2-40B4-BE49-F238E27FC236}">
                  <a16:creationId xmlns:a16="http://schemas.microsoft.com/office/drawing/2014/main" xmlns="" id="{0E9AE29A-14AD-4961-8C19-6DA2E23D8C99}"/>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a:extLst>
                <a:ext uri="{FF2B5EF4-FFF2-40B4-BE49-F238E27FC236}">
                  <a16:creationId xmlns:a16="http://schemas.microsoft.com/office/drawing/2014/main" xmlns="" id="{84B157D9-BCE5-4797-8F6E-8AB5AA8F958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a:extLst>
                <a:ext uri="{FF2B5EF4-FFF2-40B4-BE49-F238E27FC236}">
                  <a16:creationId xmlns:a16="http://schemas.microsoft.com/office/drawing/2014/main" xmlns="" id="{D615DE7A-4EC3-43C2-898E-363B83E5A6DB}"/>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a:extLst>
                <a:ext uri="{FF2B5EF4-FFF2-40B4-BE49-F238E27FC236}">
                  <a16:creationId xmlns:a16="http://schemas.microsoft.com/office/drawing/2014/main" xmlns="" id="{03F1DBFE-C6E9-42FF-A9FA-67F00E2E1536}"/>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a:extLst>
                <a:ext uri="{FF2B5EF4-FFF2-40B4-BE49-F238E27FC236}">
                  <a16:creationId xmlns:a16="http://schemas.microsoft.com/office/drawing/2014/main" xmlns="" id="{86FF85C5-45C6-47B8-80E0-B5F4D118F22E}"/>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a:extLst>
                <a:ext uri="{FF2B5EF4-FFF2-40B4-BE49-F238E27FC236}">
                  <a16:creationId xmlns:a16="http://schemas.microsoft.com/office/drawing/2014/main" xmlns="" id="{3984CB0A-3801-41B3-B18E-80F733378EDD}"/>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a:extLst>
                <a:ext uri="{FF2B5EF4-FFF2-40B4-BE49-F238E27FC236}">
                  <a16:creationId xmlns:a16="http://schemas.microsoft.com/office/drawing/2014/main" xmlns="" id="{69944456-3B90-47E4-BF7D-53A93A2532E1}"/>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a:extLst>
                <a:ext uri="{FF2B5EF4-FFF2-40B4-BE49-F238E27FC236}">
                  <a16:creationId xmlns:a16="http://schemas.microsoft.com/office/drawing/2014/main" xmlns="" id="{0586575E-0C13-46F4-AF58-96CACECCDF8D}"/>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a:extLst>
                <a:ext uri="{FF2B5EF4-FFF2-40B4-BE49-F238E27FC236}">
                  <a16:creationId xmlns:a16="http://schemas.microsoft.com/office/drawing/2014/main" xmlns="" id="{B4D33586-22E4-441E-8567-EFD609A0F7F9}"/>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a:extLst>
                <a:ext uri="{FF2B5EF4-FFF2-40B4-BE49-F238E27FC236}">
                  <a16:creationId xmlns:a16="http://schemas.microsoft.com/office/drawing/2014/main" xmlns="" id="{105EBCEE-5C53-42A5-BCFC-517B719BC4DB}"/>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a:extLst>
                <a:ext uri="{FF2B5EF4-FFF2-40B4-BE49-F238E27FC236}">
                  <a16:creationId xmlns:a16="http://schemas.microsoft.com/office/drawing/2014/main" xmlns="" id="{79D28609-5655-408E-AFDB-2630D68D742F}"/>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a:extLst>
                <a:ext uri="{FF2B5EF4-FFF2-40B4-BE49-F238E27FC236}">
                  <a16:creationId xmlns:a16="http://schemas.microsoft.com/office/drawing/2014/main" xmlns="" id="{13717289-19F5-4F92-A3E0-89B2AD45C4A0}"/>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a:extLst>
                <a:ext uri="{FF2B5EF4-FFF2-40B4-BE49-F238E27FC236}">
                  <a16:creationId xmlns:a16="http://schemas.microsoft.com/office/drawing/2014/main" xmlns="" id="{3CDC4BCE-00E8-4E93-BFCD-62F3CE555280}"/>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a:extLst>
                <a:ext uri="{FF2B5EF4-FFF2-40B4-BE49-F238E27FC236}">
                  <a16:creationId xmlns:a16="http://schemas.microsoft.com/office/drawing/2014/main" xmlns="" id="{DD7F9E2E-57AB-4348-BCE2-774290E4142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497;p33">
            <a:extLst>
              <a:ext uri="{FF2B5EF4-FFF2-40B4-BE49-F238E27FC236}">
                <a16:creationId xmlns:a16="http://schemas.microsoft.com/office/drawing/2014/main" xmlns="" id="{B2C90AF4-39CE-4630-8D6C-9AD79BBCEABA}"/>
              </a:ext>
            </a:extLst>
          </p:cNvPr>
          <p:cNvSpPr txBox="1">
            <a:spLocks/>
          </p:cNvSpPr>
          <p:nvPr/>
        </p:nvSpPr>
        <p:spPr>
          <a:xfrm>
            <a:off x="435752" y="1509376"/>
            <a:ext cx="4136248" cy="2700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342900" indent="-342900"/>
            <a:endParaRPr lang="pl-PL" sz="1800" dirty="0"/>
          </a:p>
          <a:p>
            <a:pPr marL="342900" indent="-342900"/>
            <a:r>
              <a:rPr lang="pl-PL" sz="1800" dirty="0"/>
              <a:t>Zasada „kto pierwszy, ten lepszy”</a:t>
            </a:r>
          </a:p>
          <a:p>
            <a:pPr marL="342900" indent="-342900"/>
            <a:endParaRPr lang="pl-PL" sz="1800" dirty="0"/>
          </a:p>
          <a:p>
            <a:pPr marL="342900" indent="-342900"/>
            <a:r>
              <a:rPr lang="pl-PL" sz="1800" dirty="0"/>
              <a:t>Autonomiczność zasad rejestratorów poszczególnych domen krajowych i ogólnych </a:t>
            </a:r>
          </a:p>
          <a:p>
            <a:pPr marL="342900" indent="-342900"/>
            <a:endParaRPr lang="pl-PL" sz="1800" dirty="0"/>
          </a:p>
          <a:p>
            <a:pPr marL="342900" indent="-342900"/>
            <a:r>
              <a:rPr lang="pl-PL" sz="1800" dirty="0"/>
              <a:t>Zasady rozstrzygania domen jako element umowy o rejestracje domeny</a:t>
            </a:r>
          </a:p>
          <a:p>
            <a:pPr marL="0" indent="0">
              <a:buFont typeface="Roboto Condensed Light"/>
              <a:buNone/>
            </a:pPr>
            <a:endParaRPr lang="pl-PL"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Naruszenie prawa ochronnego na znak towarowy</a:t>
            </a:r>
          </a:p>
        </p:txBody>
      </p:sp>
      <p:sp>
        <p:nvSpPr>
          <p:cNvPr id="3" name="Symbol zastępczy tekstu 2"/>
          <p:cNvSpPr>
            <a:spLocks noGrp="1"/>
          </p:cNvSpPr>
          <p:nvPr>
            <p:ph type="body" idx="1"/>
          </p:nvPr>
        </p:nvSpPr>
        <p:spPr>
          <a:xfrm>
            <a:off x="505438" y="1593798"/>
            <a:ext cx="7911886" cy="3145500"/>
          </a:xfrm>
        </p:spPr>
        <p:txBody>
          <a:bodyPr/>
          <a:lstStyle/>
          <a:p>
            <a:pPr eaLnBrk="1" hangingPunct="1">
              <a:lnSpc>
                <a:spcPct val="80000"/>
              </a:lnSpc>
              <a:spcBef>
                <a:spcPct val="60000"/>
              </a:spcBef>
              <a:buFont typeface="Wingdings" panose="05000000000000000000" pitchFamily="2" charset="2"/>
              <a:buChar char="§"/>
              <a:defRPr/>
            </a:pPr>
            <a:r>
              <a:rPr lang="pl-PL" altLang="pl-PL" sz="1500" dirty="0"/>
              <a:t>domena korespondująca ze znakiem jest używana w celu uatrakcyjnienia swojej strony WWW i „przyciągnięcia” na nią jak największej liczby użytkowników Internetu </a:t>
            </a:r>
          </a:p>
          <a:p>
            <a:pPr marL="857250" lvl="2">
              <a:lnSpc>
                <a:spcPct val="80000"/>
              </a:lnSpc>
              <a:spcBef>
                <a:spcPct val="60000"/>
              </a:spcBef>
              <a:buFont typeface="Wingdings" panose="05000000000000000000" pitchFamily="2" charset="2"/>
              <a:buChar char="§"/>
              <a:defRPr/>
            </a:pPr>
            <a:r>
              <a:rPr lang="pl-PL" altLang="pl-PL" sz="1500" b="1" dirty="0"/>
              <a:t>wyrok SP PIIT z 3.07.2009 r. 06/09/PA w sprawie domeny „tvpsport.pl”.</a:t>
            </a:r>
          </a:p>
          <a:p>
            <a:pPr eaLnBrk="1" hangingPunct="1">
              <a:lnSpc>
                <a:spcPct val="80000"/>
              </a:lnSpc>
              <a:spcBef>
                <a:spcPct val="70000"/>
              </a:spcBef>
              <a:buFont typeface="Wingdings" panose="05000000000000000000" pitchFamily="2" charset="2"/>
              <a:buChar char="§"/>
              <a:defRPr/>
            </a:pPr>
            <a:r>
              <a:rPr lang="pl-PL" altLang="pl-PL" sz="1500" dirty="0"/>
              <a:t>domena jest używana dla identyfikacji strony WWW której treść ma zdyskredytować właściciela znaku, deprecjonować renomę znaku)</a:t>
            </a:r>
          </a:p>
          <a:p>
            <a:pPr eaLnBrk="1" hangingPunct="1">
              <a:lnSpc>
                <a:spcPct val="80000"/>
              </a:lnSpc>
              <a:spcBef>
                <a:spcPct val="70000"/>
              </a:spcBef>
              <a:buFont typeface="Wingdings" panose="05000000000000000000" pitchFamily="2" charset="2"/>
              <a:buChar char="§"/>
              <a:defRPr/>
            </a:pPr>
            <a:r>
              <a:rPr lang="pl-PL" altLang="ja-JP" sz="1500" dirty="0"/>
              <a:t>rejestracja domeny korespondującej z renomowanym znakiem może osłabić atrakcyjność i moc odróżniająca renomowanego znaku </a:t>
            </a:r>
          </a:p>
          <a:p>
            <a:pPr lvl="1" eaLnBrk="1" hangingPunct="1">
              <a:lnSpc>
                <a:spcPct val="80000"/>
              </a:lnSpc>
              <a:spcBef>
                <a:spcPct val="70000"/>
              </a:spcBef>
              <a:buFont typeface="Wingdings" panose="05000000000000000000" pitchFamily="2" charset="2"/>
              <a:buChar char="§"/>
              <a:defRPr/>
            </a:pPr>
            <a:r>
              <a:rPr lang="pl-PL" altLang="ja-JP" sz="1500" b="1" dirty="0"/>
              <a:t>wyrok SP PIIT z 18.5.2011 r, sygn. akt. </a:t>
            </a:r>
            <a:r>
              <a:rPr lang="en-US" altLang="ja-JP" sz="1500" b="1" dirty="0">
                <a:ea typeface="MS PGothic" panose="020B0600070205080204" pitchFamily="34" charset="-128"/>
              </a:rPr>
              <a:t>73/10/PA “twojstyl.pl”; </a:t>
            </a:r>
            <a:r>
              <a:rPr lang="pl-PL" altLang="ja-JP" sz="1500" b="1" dirty="0">
                <a:ea typeface="MS PGothic" panose="020B0600070205080204" pitchFamily="34" charset="-128"/>
              </a:rPr>
              <a:t>w</a:t>
            </a:r>
            <a:r>
              <a:rPr lang="pl-PL" altLang="ja-JP" sz="1500" b="1" dirty="0"/>
              <a:t>yrok SP przy PIIT z 29.12.2006 r., </a:t>
            </a:r>
            <a:r>
              <a:rPr lang="en-US" altLang="ja-JP" sz="1500" b="1" dirty="0">
                <a:ea typeface="MS PGothic" panose="020B0600070205080204" pitchFamily="34" charset="-128"/>
              </a:rPr>
              <a:t>67/06/PA</a:t>
            </a:r>
            <a:r>
              <a:rPr lang="pl-PL" altLang="ja-JP" sz="1500" b="1" dirty="0">
                <a:ea typeface="MS PGothic" panose="020B0600070205080204" pitchFamily="34" charset="-128"/>
              </a:rPr>
              <a:t> „orange.pl”</a:t>
            </a:r>
          </a:p>
          <a:p>
            <a:pPr eaLnBrk="1" hangingPunct="1">
              <a:lnSpc>
                <a:spcPct val="80000"/>
              </a:lnSpc>
              <a:spcBef>
                <a:spcPct val="70000"/>
              </a:spcBef>
              <a:buFont typeface="Wingdings" panose="05000000000000000000" pitchFamily="2" charset="2"/>
              <a:buChar char="§"/>
              <a:defRPr/>
            </a:pPr>
            <a:r>
              <a:rPr lang="pl-PL" altLang="pl-PL" sz="1500" dirty="0"/>
              <a:t>rejestracja domeny korespondującej z renomowanym znakiem towarowym ma miejsce wyłącznie w celach spekulacyjnych?</a:t>
            </a:r>
          </a:p>
          <a:p>
            <a:endParaRPr lang="pl-PL" dirty="0"/>
          </a:p>
        </p:txBody>
      </p:sp>
    </p:spTree>
    <p:extLst>
      <p:ext uri="{BB962C8B-B14F-4D97-AF65-F5344CB8AC3E}">
        <p14:creationId xmlns:p14="http://schemas.microsoft.com/office/powerpoint/2010/main" val="2343641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Zarzut  informacyjnego użycia znaku</a:t>
            </a:r>
          </a:p>
        </p:txBody>
      </p:sp>
      <p:sp>
        <p:nvSpPr>
          <p:cNvPr id="3" name="Symbol zastępczy tekstu 2"/>
          <p:cNvSpPr>
            <a:spLocks noGrp="1"/>
          </p:cNvSpPr>
          <p:nvPr>
            <p:ph type="body" idx="1"/>
          </p:nvPr>
        </p:nvSpPr>
        <p:spPr>
          <a:xfrm>
            <a:off x="287435" y="1781522"/>
            <a:ext cx="7990610" cy="3145500"/>
          </a:xfrm>
        </p:spPr>
        <p:txBody>
          <a:bodyPr/>
          <a:lstStyle/>
          <a:p>
            <a:pPr marL="0" indent="0">
              <a:buNone/>
              <a:defRPr/>
            </a:pPr>
            <a:r>
              <a:rPr lang="pl-PL" sz="1800" b="1" dirty="0"/>
              <a:t>Informacyjne korzystanie ze znaku, gdy:</a:t>
            </a:r>
          </a:p>
          <a:p>
            <a:pPr marL="0" indent="0">
              <a:buNone/>
              <a:defRPr/>
            </a:pPr>
            <a:endParaRPr lang="pl-PL" sz="1800" b="1" dirty="0"/>
          </a:p>
          <a:p>
            <a:pPr>
              <a:defRPr/>
            </a:pPr>
            <a:r>
              <a:rPr lang="pl-PL" sz="1800" dirty="0"/>
              <a:t>jest to niezbędne do wskazania przeznaczenia towaru oraz </a:t>
            </a:r>
          </a:p>
          <a:p>
            <a:pPr>
              <a:defRPr/>
            </a:pPr>
            <a:r>
              <a:rPr lang="pl-PL" sz="1800" dirty="0"/>
              <a:t>jest zgodne z uczciwymi praktykami w handlu i przemyśle</a:t>
            </a:r>
          </a:p>
          <a:p>
            <a:pPr>
              <a:defRPr/>
            </a:pPr>
            <a:endParaRPr lang="pl-PL" sz="1800" b="1" dirty="0"/>
          </a:p>
          <a:p>
            <a:pPr>
              <a:defRPr/>
            </a:pPr>
            <a:r>
              <a:rPr lang="pl-PL" sz="1800" b="1" dirty="0"/>
              <a:t>możliwość powołania się na informacyjne korzystanie ze znaku tylko wówczas, gdy za pośrednictwem strony używanej w powiązaniu z cudzym znakiem towarowym są oferowane produkty oznaczone tylko tym znakiem, a nie towary do nich konkurencyjne</a:t>
            </a:r>
            <a:r>
              <a:rPr lang="pl-PL" sz="1800" dirty="0"/>
              <a:t> (tak: wyrok Sądu Polubownego ds. Domen Internetowych z 17.09.2013 r., 12/13/PA; decyzja panelu WIPO D2001-903).</a:t>
            </a:r>
          </a:p>
          <a:p>
            <a:endParaRPr lang="pl-PL" dirty="0"/>
          </a:p>
        </p:txBody>
      </p:sp>
    </p:spTree>
    <p:extLst>
      <p:ext uri="{BB962C8B-B14F-4D97-AF65-F5344CB8AC3E}">
        <p14:creationId xmlns:p14="http://schemas.microsoft.com/office/powerpoint/2010/main" val="3194880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Ochrona znaków towarowych przed rejestracją w złej wierze</a:t>
            </a:r>
          </a:p>
        </p:txBody>
      </p:sp>
      <p:sp>
        <p:nvSpPr>
          <p:cNvPr id="3" name="Symbol zastępczy tekstu 2"/>
          <p:cNvSpPr>
            <a:spLocks noGrp="1"/>
          </p:cNvSpPr>
          <p:nvPr>
            <p:ph type="body" idx="1"/>
          </p:nvPr>
        </p:nvSpPr>
        <p:spPr>
          <a:xfrm>
            <a:off x="814274" y="1327350"/>
            <a:ext cx="8002721" cy="3145500"/>
          </a:xfrm>
        </p:spPr>
        <p:txBody>
          <a:bodyPr/>
          <a:lstStyle/>
          <a:p>
            <a:pPr>
              <a:buFont typeface="Wingdings" panose="05000000000000000000" pitchFamily="2" charset="2"/>
              <a:buNone/>
            </a:pPr>
            <a:r>
              <a:rPr lang="pl-PL" altLang="pl-PL" sz="1800" b="1" dirty="0"/>
              <a:t>Czy każda próba sprzedaży domeny odpowiadającej cudzemu znakowi powinna być uznana za tzw. </a:t>
            </a:r>
            <a:r>
              <a:rPr lang="pl-PL" altLang="pl-PL" sz="1800" b="1" i="1" dirty="0" err="1"/>
              <a:t>cybersquatting</a:t>
            </a:r>
            <a:r>
              <a:rPr lang="pl-PL" altLang="pl-PL" sz="1800" b="1" dirty="0"/>
              <a:t>? </a:t>
            </a:r>
          </a:p>
          <a:p>
            <a:pPr>
              <a:buFont typeface="Wingdings" panose="05000000000000000000" pitchFamily="2" charset="2"/>
              <a:buNone/>
            </a:pPr>
            <a:endParaRPr lang="pl-PL" altLang="pl-PL" sz="1800" b="1" dirty="0"/>
          </a:p>
          <a:p>
            <a:pPr lvl="1"/>
            <a:r>
              <a:rPr lang="pl-PL" altLang="pl-PL" sz="1575" b="1" dirty="0"/>
              <a:t>wyrok SP PIIT z 23.04.2012 r., 59/10/PA w sprawie domeny „ochikara.pl”</a:t>
            </a:r>
          </a:p>
          <a:p>
            <a:pPr lvl="1"/>
            <a:endParaRPr lang="pl-PL" altLang="pl-PL" sz="1575" b="1" dirty="0"/>
          </a:p>
          <a:p>
            <a:pPr lvl="1"/>
            <a:r>
              <a:rPr lang="pl-PL" altLang="pl-PL" sz="1575" b="1" dirty="0"/>
              <a:t>wyrok SP PIIT z 25.02.2007 r., </a:t>
            </a:r>
            <a:r>
              <a:rPr lang="en-US" altLang="pl-PL" sz="1575" b="1" dirty="0"/>
              <a:t>56/06/PA</a:t>
            </a:r>
            <a:r>
              <a:rPr lang="pl-PL" altLang="pl-PL" sz="1575" b="1" dirty="0"/>
              <a:t> w sprawie domeny „gtv.pl”  (</a:t>
            </a:r>
            <a:r>
              <a:rPr lang="pl-PL" altLang="pl-PL" sz="1575" b="1" dirty="0" err="1"/>
              <a:t>niepubl</a:t>
            </a:r>
            <a:r>
              <a:rPr lang="pl-PL" altLang="pl-PL" sz="1575" b="1" dirty="0"/>
              <a:t>.)</a:t>
            </a:r>
          </a:p>
          <a:p>
            <a:pPr marL="76200" indent="0">
              <a:buNone/>
            </a:pPr>
            <a:endParaRPr lang="pl-PL" dirty="0"/>
          </a:p>
        </p:txBody>
      </p:sp>
    </p:spTree>
    <p:extLst>
      <p:ext uri="{BB962C8B-B14F-4D97-AF65-F5344CB8AC3E}">
        <p14:creationId xmlns:p14="http://schemas.microsoft.com/office/powerpoint/2010/main" val="2790580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B052CE9-5FFF-4A8D-A8C5-811F91CFD509}"/>
              </a:ext>
            </a:extLst>
          </p:cNvPr>
          <p:cNvSpPr>
            <a:spLocks noGrp="1"/>
          </p:cNvSpPr>
          <p:nvPr>
            <p:ph type="title"/>
          </p:nvPr>
        </p:nvSpPr>
        <p:spPr/>
        <p:txBody>
          <a:bodyPr/>
          <a:lstStyle/>
          <a:p>
            <a:r>
              <a:rPr lang="pl-PL" dirty="0"/>
              <a:t>Ochrona znaku na podstawie przepisów </a:t>
            </a:r>
            <a:r>
              <a:rPr lang="pl-PL" dirty="0" err="1"/>
              <a:t>u.z.n.k</a:t>
            </a:r>
            <a:r>
              <a:rPr lang="pl-PL" dirty="0"/>
              <a:t>.</a:t>
            </a:r>
            <a:endParaRPr lang="en-GB" dirty="0"/>
          </a:p>
        </p:txBody>
      </p:sp>
      <p:sp>
        <p:nvSpPr>
          <p:cNvPr id="4" name="Symbol zastępczy zawartości 2">
            <a:extLst>
              <a:ext uri="{FF2B5EF4-FFF2-40B4-BE49-F238E27FC236}">
                <a16:creationId xmlns:a16="http://schemas.microsoft.com/office/drawing/2014/main" xmlns="" id="{E7AB98BE-E4DB-4DF9-B560-1707980E1852}"/>
              </a:ext>
            </a:extLst>
          </p:cNvPr>
          <p:cNvSpPr txBox="1">
            <a:spLocks/>
          </p:cNvSpPr>
          <p:nvPr/>
        </p:nvSpPr>
        <p:spPr>
          <a:xfrm>
            <a:off x="314040" y="1590321"/>
            <a:ext cx="4009679" cy="3644503"/>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r>
              <a:rPr lang="pl-PL" altLang="pl-PL" sz="1800" dirty="0"/>
              <a:t>Nacechowane złą wolą wyzyskanie nieuwagi uprawnionego w terminowej opłacie abonamentu może być uznane za przypadek krępowania mu dostępu do rynku</a:t>
            </a:r>
          </a:p>
          <a:p>
            <a:endParaRPr lang="pl-PL" altLang="pl-PL" sz="1800" dirty="0"/>
          </a:p>
          <a:p>
            <a:pPr lvl="1"/>
            <a:r>
              <a:rPr lang="pl-PL" altLang="pl-PL" sz="1800" b="1" dirty="0"/>
              <a:t>wyrok SP PIIT z 18.05.2011 r., 73/10/PA w sprawie domeny „twojstyl.pl</a:t>
            </a:r>
            <a:r>
              <a:rPr lang="pl-PL" altLang="pl-PL" sz="1800" b="1" dirty="0" smtClean="0"/>
              <a:t>”</a:t>
            </a:r>
            <a:endParaRPr lang="pl-PL" altLang="pl-PL" sz="1800" b="1" dirty="0"/>
          </a:p>
          <a:p>
            <a:endParaRPr lang="pl-PL" altLang="pl-PL" dirty="0"/>
          </a:p>
          <a:p>
            <a:endParaRPr lang="pl-PL" altLang="pl-PL" dirty="0"/>
          </a:p>
        </p:txBody>
      </p:sp>
      <p:sp>
        <p:nvSpPr>
          <p:cNvPr id="5" name="Symbol zastępczy zawartości 3">
            <a:extLst>
              <a:ext uri="{FF2B5EF4-FFF2-40B4-BE49-F238E27FC236}">
                <a16:creationId xmlns:a16="http://schemas.microsoft.com/office/drawing/2014/main" xmlns="" id="{6FC49614-DDA3-4D02-BB70-EB804911EFB0}"/>
              </a:ext>
            </a:extLst>
          </p:cNvPr>
          <p:cNvSpPr txBox="1">
            <a:spLocks/>
          </p:cNvSpPr>
          <p:nvPr/>
        </p:nvSpPr>
        <p:spPr>
          <a:xfrm>
            <a:off x="4591090" y="1590321"/>
            <a:ext cx="4225906" cy="329088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l-PL" altLang="zh-CN" sz="1800" dirty="0">
                <a:latin typeface="Roboto Condensed" panose="020B0604020202020204" charset="0"/>
                <a:ea typeface="Roboto Condensed" panose="020B0604020202020204" charset="0"/>
                <a:cs typeface="华文仿宋" panose="02010600040101010101" pitchFamily="2" charset="-122"/>
              </a:rPr>
              <a:t>Rejestracja domeny zawierającej słowa opisowe, która odpowiada cudzej nazwie nie stanowi blokowania do rynku</a:t>
            </a:r>
          </a:p>
          <a:p>
            <a:endParaRPr lang="pl-PL" altLang="zh-CN" sz="1800" dirty="0">
              <a:latin typeface="Roboto Condensed" panose="020B0604020202020204" charset="0"/>
              <a:ea typeface="Roboto Condensed" panose="020B0604020202020204" charset="0"/>
              <a:cs typeface="华文仿宋" panose="02010600040101010101" pitchFamily="2" charset="-122"/>
            </a:endParaRPr>
          </a:p>
          <a:p>
            <a:pPr lvl="1"/>
            <a:endParaRPr lang="pl-PL" altLang="zh-CN" sz="1800" dirty="0">
              <a:latin typeface="Roboto Condensed" panose="020B0604020202020204" charset="0"/>
              <a:ea typeface="Roboto Condensed" panose="020B0604020202020204" charset="0"/>
              <a:cs typeface="华文仿宋" panose="02010600040101010101" pitchFamily="2" charset="-122"/>
            </a:endParaRPr>
          </a:p>
          <a:p>
            <a:pPr lvl="1"/>
            <a:r>
              <a:rPr lang="pl-PL" altLang="zh-CN" sz="1800" b="1" dirty="0">
                <a:latin typeface="Roboto Condensed" panose="020B0604020202020204" charset="0"/>
                <a:ea typeface="Roboto Condensed" panose="020B0604020202020204" charset="0"/>
                <a:cs typeface="华文仿宋" panose="02010600040101010101" pitchFamily="2" charset="-122"/>
              </a:rPr>
              <a:t>wyrok SP PIIT z 9.06.2005 r., 28/5/PA w sprawie domen: „przegladsportowy.pl”, "przegladsportowy.com.pl”</a:t>
            </a:r>
            <a:endParaRPr lang="pl-PL" altLang="pl-PL" sz="1800" b="1" dirty="0">
              <a:latin typeface="Roboto Condensed" panose="020B0604020202020204" charset="0"/>
              <a:ea typeface="Roboto Condensed" panose="020B0604020202020204" charset="0"/>
            </a:endParaRPr>
          </a:p>
          <a:p>
            <a:endParaRPr lang="pl-PL" altLang="pl-PL" dirty="0"/>
          </a:p>
        </p:txBody>
      </p:sp>
    </p:spTree>
    <p:extLst>
      <p:ext uri="{BB962C8B-B14F-4D97-AF65-F5344CB8AC3E}">
        <p14:creationId xmlns:p14="http://schemas.microsoft.com/office/powerpoint/2010/main" val="161326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B052CE9-5FFF-4A8D-A8C5-811F91CFD509}"/>
              </a:ext>
            </a:extLst>
          </p:cNvPr>
          <p:cNvSpPr>
            <a:spLocks noGrp="1"/>
          </p:cNvSpPr>
          <p:nvPr>
            <p:ph type="title"/>
          </p:nvPr>
        </p:nvSpPr>
        <p:spPr/>
        <p:txBody>
          <a:bodyPr/>
          <a:lstStyle/>
          <a:p>
            <a:r>
              <a:rPr lang="pl-PL" dirty="0"/>
              <a:t>Ochrona znaku na podstawie </a:t>
            </a:r>
            <a:r>
              <a:rPr lang="pl-PL" dirty="0" err="1"/>
              <a:t>u.z.n.k</a:t>
            </a:r>
            <a:r>
              <a:rPr lang="pl-PL" dirty="0"/>
              <a:t>. </a:t>
            </a:r>
            <a:endParaRPr lang="en-GB" dirty="0"/>
          </a:p>
        </p:txBody>
      </p:sp>
      <p:sp>
        <p:nvSpPr>
          <p:cNvPr id="4" name="Symbol zastępczy zawartości 2">
            <a:extLst>
              <a:ext uri="{FF2B5EF4-FFF2-40B4-BE49-F238E27FC236}">
                <a16:creationId xmlns:a16="http://schemas.microsoft.com/office/drawing/2014/main" xmlns="" id="{1713F6CE-E948-4A51-B392-2DE0FFCDE977}"/>
              </a:ext>
            </a:extLst>
          </p:cNvPr>
          <p:cNvSpPr txBox="1">
            <a:spLocks/>
          </p:cNvSpPr>
          <p:nvPr/>
        </p:nvSpPr>
        <p:spPr bwMode="auto">
          <a:xfrm>
            <a:off x="0" y="1557543"/>
            <a:ext cx="5056450" cy="338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18"/>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18"/>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18"/>
              </a:defRPr>
            </a:lvl3pPr>
            <a:lvl4pPr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18"/>
              </a:defRPr>
            </a:lvl4pPr>
            <a:lvl5pPr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18"/>
              </a:defRPr>
            </a:lvl5pPr>
            <a:lvl6pPr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18"/>
              </a:defRPr>
            </a:lvl6pPr>
            <a:lvl7pPr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18"/>
              </a:defRPr>
            </a:lvl7pPr>
            <a:lvl8pPr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18"/>
              </a:defRPr>
            </a:lvl8pPr>
            <a:lvl9pPr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18"/>
              </a:defRPr>
            </a:lvl9pPr>
          </a:lstStyle>
          <a:p>
            <a:pPr eaLnBrk="1" hangingPunct="1"/>
            <a:r>
              <a:rPr lang="pl-PL" altLang="pl-PL" sz="1800" dirty="0">
                <a:latin typeface="Roboto Condensed" panose="020B0604020202020204" charset="0"/>
                <a:ea typeface="Roboto Condensed" panose="020B0604020202020204" charset="0"/>
              </a:rPr>
              <a:t>używanie cudzego oznaczenia odróżniającego w swojej domenie „jako takie” nie jest wypowiedzią reklamową i nie stanowi reklamy wprowadzającej w błąd z art. 16 ust. 2 </a:t>
            </a:r>
            <a:r>
              <a:rPr lang="pl-PL" altLang="pl-PL" sz="1800" dirty="0" err="1">
                <a:latin typeface="Roboto Condensed" panose="020B0604020202020204" charset="0"/>
                <a:ea typeface="Roboto Condensed" panose="020B0604020202020204" charset="0"/>
              </a:rPr>
              <a:t>u.z.n.k</a:t>
            </a:r>
            <a:endParaRPr lang="pl-PL" altLang="pl-PL" sz="1800" dirty="0">
              <a:latin typeface="Roboto Condensed" panose="020B0604020202020204" charset="0"/>
              <a:ea typeface="Roboto Condensed" panose="020B0604020202020204" charset="0"/>
            </a:endParaRPr>
          </a:p>
          <a:p>
            <a:pPr eaLnBrk="1" hangingPunct="1"/>
            <a:endParaRPr lang="pl-PL" altLang="pl-PL" sz="1800" dirty="0">
              <a:latin typeface="Roboto Condensed" panose="020B0604020202020204" charset="0"/>
              <a:ea typeface="Roboto Condensed" panose="020B0604020202020204" charset="0"/>
            </a:endParaRPr>
          </a:p>
          <a:p>
            <a:pPr lvl="1" eaLnBrk="1" hangingPunct="1"/>
            <a:r>
              <a:rPr lang="pl-PL" altLang="pl-PL" sz="1800" b="1" dirty="0">
                <a:latin typeface="Roboto Condensed" panose="020B0604020202020204" charset="0"/>
                <a:ea typeface="Roboto Condensed" panose="020B0604020202020204" charset="0"/>
              </a:rPr>
              <a:t>wyrok SP z 21.12.2009 r. 50/09/PA w sprawie domeny „hormannkrakow.pl, </a:t>
            </a:r>
          </a:p>
          <a:p>
            <a:pPr lvl="1" eaLnBrk="1" hangingPunct="1">
              <a:buFont typeface="Wingdings" panose="05000000000000000000" pitchFamily="2" charset="2"/>
              <a:buNone/>
            </a:pPr>
            <a:endParaRPr lang="pl-PL" altLang="pl-PL" sz="1800" b="1" dirty="0">
              <a:latin typeface="Roboto Condensed" panose="020B0604020202020204" charset="0"/>
              <a:ea typeface="Roboto Condensed" panose="020B0604020202020204" charset="0"/>
            </a:endParaRPr>
          </a:p>
          <a:p>
            <a:pPr lvl="1" eaLnBrk="1" hangingPunct="1"/>
            <a:r>
              <a:rPr lang="pl-PL" altLang="pl-PL" sz="1800" b="1" dirty="0">
                <a:latin typeface="Roboto Condensed" panose="020B0604020202020204" charset="0"/>
                <a:ea typeface="Roboto Condensed" panose="020B0604020202020204" charset="0"/>
              </a:rPr>
              <a:t>wyrok SP PIIT z 27.02.2006 r. 53/05/PA w sprawie kardiomed.pl</a:t>
            </a:r>
          </a:p>
          <a:p>
            <a:pPr eaLnBrk="1" hangingPunct="1"/>
            <a:endParaRPr lang="pl-PL" altLang="pl-PL" sz="1200" b="1" dirty="0"/>
          </a:p>
          <a:p>
            <a:pPr eaLnBrk="1" hangingPunct="1"/>
            <a:endParaRPr lang="pl-PL" altLang="pl-PL" sz="1575" dirty="0"/>
          </a:p>
        </p:txBody>
      </p:sp>
      <p:sp>
        <p:nvSpPr>
          <p:cNvPr id="5" name="Symbol zastępczy zawartości 2">
            <a:extLst>
              <a:ext uri="{FF2B5EF4-FFF2-40B4-BE49-F238E27FC236}">
                <a16:creationId xmlns:a16="http://schemas.microsoft.com/office/drawing/2014/main" xmlns="" id="{71BF9E6B-663D-4898-AAD2-1E8E5A99F4B4}"/>
              </a:ext>
            </a:extLst>
          </p:cNvPr>
          <p:cNvSpPr>
            <a:spLocks/>
          </p:cNvSpPr>
          <p:nvPr/>
        </p:nvSpPr>
        <p:spPr bwMode="auto">
          <a:xfrm>
            <a:off x="4783946" y="1557543"/>
            <a:ext cx="4360053" cy="3655219"/>
          </a:xfrm>
          <a:prstGeom prst="rect">
            <a:avLst/>
          </a:prstGeom>
          <a:noFill/>
          <a:ln>
            <a:noFill/>
          </a:ln>
        </p:spPr>
        <p:txBody>
          <a:bodyPr/>
          <a:lstStyle>
            <a:lvl1pPr marL="365125" indent="-255588">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defRPr/>
            </a:pPr>
            <a:r>
              <a:rPr lang="pl-PL" altLang="pl-PL" sz="1800" dirty="0">
                <a:latin typeface="Roboto Condensed" panose="020B0604020202020204" charset="0"/>
                <a:ea typeface="Roboto Condensed" panose="020B0604020202020204" charset="0"/>
              </a:rPr>
              <a:t>sama rejestracja domeny odpowiadającej cudzemu znakowi nie stanowi reklamy, pojęcie reklamy z dyrektywy 84/450/ EWG w sprawie reklamy wprowadzającej w błąd i reklamy porównawczej  obejmuje natomiast używanie domeny</a:t>
            </a:r>
          </a:p>
          <a:p>
            <a:pPr eaLnBrk="1" hangingPunct="1">
              <a:defRPr/>
            </a:pPr>
            <a:endParaRPr lang="pl-PL" altLang="pl-PL" sz="1800" dirty="0">
              <a:latin typeface="Roboto Condensed" panose="020B0604020202020204" charset="0"/>
              <a:ea typeface="Roboto Condensed" panose="020B0604020202020204" charset="0"/>
            </a:endParaRPr>
          </a:p>
          <a:p>
            <a:pPr lvl="1" eaLnBrk="1" hangingPunct="1">
              <a:defRPr/>
            </a:pPr>
            <a:r>
              <a:rPr lang="pl-PL" altLang="pl-PL" sz="1800" b="1" dirty="0">
                <a:latin typeface="Roboto Condensed" panose="020B0604020202020204" charset="0"/>
                <a:ea typeface="Roboto Condensed" panose="020B0604020202020204" charset="0"/>
              </a:rPr>
              <a:t>wyrok TS UE z dnia 11.07.2013 r. w sprawie C-657/11</a:t>
            </a:r>
          </a:p>
          <a:p>
            <a:pPr eaLnBrk="1" hangingPunct="1">
              <a:defRPr/>
            </a:pPr>
            <a:endParaRPr lang="pl-PL" altLang="pl-PL" sz="1575" b="1" dirty="0"/>
          </a:p>
        </p:txBody>
      </p:sp>
    </p:spTree>
    <p:extLst>
      <p:ext uri="{BB962C8B-B14F-4D97-AF65-F5344CB8AC3E}">
        <p14:creationId xmlns:p14="http://schemas.microsoft.com/office/powerpoint/2010/main" val="1685326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F91BF78-82FA-4C78-AE20-8C68E4C94A25}"/>
              </a:ext>
            </a:extLst>
          </p:cNvPr>
          <p:cNvSpPr>
            <a:spLocks noGrp="1"/>
          </p:cNvSpPr>
          <p:nvPr>
            <p:ph type="title"/>
          </p:nvPr>
        </p:nvSpPr>
        <p:spPr/>
        <p:txBody>
          <a:bodyPr/>
          <a:lstStyle/>
          <a:p>
            <a:r>
              <a:rPr lang="pl-PL" dirty="0"/>
              <a:t>OCHRONA WOLNOŚCI KONSTYTUCYJNYCH</a:t>
            </a:r>
            <a:endParaRPr lang="en-GB" dirty="0"/>
          </a:p>
        </p:txBody>
      </p:sp>
      <p:sp>
        <p:nvSpPr>
          <p:cNvPr id="5" name="Symbol zastępczy zawartości 2">
            <a:extLst>
              <a:ext uri="{FF2B5EF4-FFF2-40B4-BE49-F238E27FC236}">
                <a16:creationId xmlns:a16="http://schemas.microsoft.com/office/drawing/2014/main" xmlns="" id="{A4F98097-7AB7-4698-B992-75341BCB22D4}"/>
              </a:ext>
            </a:extLst>
          </p:cNvPr>
          <p:cNvSpPr>
            <a:spLocks noGrp="1"/>
          </p:cNvSpPr>
          <p:nvPr>
            <p:ph type="body" idx="1"/>
          </p:nvPr>
        </p:nvSpPr>
        <p:spPr>
          <a:xfrm>
            <a:off x="208574" y="1448291"/>
            <a:ext cx="8290157" cy="3037182"/>
          </a:xfrm>
        </p:spPr>
        <p:txBody>
          <a:bodyPr/>
          <a:lstStyle/>
          <a:p>
            <a:r>
              <a:rPr lang="pl-PL" altLang="pl-PL" sz="1800" dirty="0"/>
              <a:t>wolność pozyskiwania i rozpowszechniania informacji może być realizowana przez uruchomienie forum dyskusyjnego na temat określonego podmiotu pod domeną wykorzystującą oznaczenie tego podmiotu (wymiana poglądów na temat określonego podmiotu nie może odbywać się bez odwołania do oznaczeń odróżniających podmiotu, którego dotyczy wymiana informacji)</a:t>
            </a:r>
          </a:p>
          <a:p>
            <a:endParaRPr lang="pl-PL" altLang="pl-PL" sz="1800" dirty="0"/>
          </a:p>
          <a:p>
            <a:pPr lvl="1"/>
            <a:r>
              <a:rPr lang="pl-PL" altLang="pl-PL" sz="1800" b="1" dirty="0"/>
              <a:t>wyrok SP PIIT z 5.09.2012 r. , 13/12/Pa w sprawie domen: naszabiedronka.pl, nasza-biedronka.pl</a:t>
            </a:r>
            <a:endParaRPr lang="en-GB" altLang="pl-PL" sz="1800" b="1" dirty="0"/>
          </a:p>
          <a:p>
            <a:endParaRPr lang="pl-PL" altLang="pl-PL" sz="2000" dirty="0"/>
          </a:p>
        </p:txBody>
      </p:sp>
    </p:spTree>
    <p:extLst>
      <p:ext uri="{BB962C8B-B14F-4D97-AF65-F5344CB8AC3E}">
        <p14:creationId xmlns:p14="http://schemas.microsoft.com/office/powerpoint/2010/main" val="338309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3" name="Google Shape;503;p34"/>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l-PL" sz="1800" dirty="0">
                <a:solidFill>
                  <a:srgbClr val="FF9800"/>
                </a:solidFill>
              </a:rPr>
              <a:t>Dziękuje za uwagę</a:t>
            </a:r>
            <a:r>
              <a:rPr lang="en" sz="1800" dirty="0">
                <a:solidFill>
                  <a:srgbClr val="FF9800"/>
                </a:solidFill>
              </a:rPr>
              <a:t>!</a:t>
            </a:r>
            <a:endParaRPr sz="1800" dirty="0">
              <a:solidFill>
                <a:srgbClr val="FF9800"/>
              </a:solidFill>
            </a:endParaRPr>
          </a:p>
        </p:txBody>
      </p:sp>
      <p:sp>
        <p:nvSpPr>
          <p:cNvPr id="504" name="Google Shape;504;p34"/>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l-PL" sz="2000" b="1" dirty="0"/>
              <a:t>Pytania</a:t>
            </a:r>
            <a:r>
              <a:rPr lang="en" sz="2000" b="1" dirty="0"/>
              <a:t>?</a:t>
            </a:r>
            <a:endParaRPr lang="pl-PL" sz="2000" b="1" dirty="0"/>
          </a:p>
          <a:p>
            <a:pPr marL="0" lvl="0" indent="0" algn="ctr" rtl="0">
              <a:spcBef>
                <a:spcPts val="0"/>
              </a:spcBef>
              <a:spcAft>
                <a:spcPts val="0"/>
              </a:spcAft>
              <a:buNone/>
            </a:pPr>
            <a:endParaRPr lang="pl-PL" sz="2000" b="1" dirty="0"/>
          </a:p>
          <a:p>
            <a:pPr marL="0" lvl="0" indent="0" algn="ctr" rtl="0">
              <a:spcBef>
                <a:spcPts val="0"/>
              </a:spcBef>
              <a:spcAft>
                <a:spcPts val="0"/>
              </a:spcAft>
              <a:buNone/>
            </a:pPr>
            <a:r>
              <a:rPr lang="pl-PL" sz="2000" b="1" dirty="0"/>
              <a:t>ozeg@wp.pl</a:t>
            </a:r>
            <a:endParaRPr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3"/>
          <p:cNvSpPr/>
          <p:nvPr/>
        </p:nvSpPr>
        <p:spPr>
          <a:xfrm>
            <a:off x="3860350" y="860949"/>
            <a:ext cx="4269672" cy="3323988"/>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C7D3E6"/>
          </a:solidFill>
          <a:ln w="9525" cap="flat" cmpd="sng">
            <a:solidFill>
              <a:srgbClr val="92A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latin typeface="Roboto Condensed"/>
              <a:ea typeface="Roboto Condensed"/>
              <a:cs typeface="Roboto Condensed"/>
              <a:sym typeface="Roboto Condensed"/>
            </a:endParaRPr>
          </a:p>
        </p:txBody>
      </p:sp>
      <p:sp>
        <p:nvSpPr>
          <p:cNvPr id="495" name="Google Shape;495;p33"/>
          <p:cNvSpPr/>
          <p:nvPr/>
        </p:nvSpPr>
        <p:spPr>
          <a:xfrm>
            <a:off x="4039025" y="1037471"/>
            <a:ext cx="3912300" cy="249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3F5378"/>
                </a:solidFill>
                <a:latin typeface="Roboto Condensed"/>
                <a:ea typeface="Roboto Condensed"/>
                <a:cs typeface="Roboto Condensed"/>
                <a:sym typeface="Roboto Condensed"/>
              </a:rPr>
              <a:t>Place your screenshot here</a:t>
            </a:r>
            <a:endParaRPr sz="1000" dirty="0">
              <a:solidFill>
                <a:srgbClr val="3F5378"/>
              </a:solidFill>
              <a:latin typeface="Roboto Condensed"/>
              <a:ea typeface="Roboto Condensed"/>
              <a:cs typeface="Roboto Condensed"/>
              <a:sym typeface="Roboto Condensed"/>
            </a:endParaRPr>
          </a:p>
        </p:txBody>
      </p:sp>
      <p:sp>
        <p:nvSpPr>
          <p:cNvPr id="497" name="Google Shape;497;p33"/>
          <p:cNvSpPr txBox="1">
            <a:spLocks noGrp="1"/>
          </p:cNvSpPr>
          <p:nvPr>
            <p:ph type="body" idx="4294967295"/>
          </p:nvPr>
        </p:nvSpPr>
        <p:spPr>
          <a:xfrm>
            <a:off x="296725" y="1037471"/>
            <a:ext cx="3551149" cy="2700300"/>
          </a:xfrm>
          <a:prstGeom prst="rect">
            <a:avLst/>
          </a:prstGeom>
        </p:spPr>
        <p:txBody>
          <a:bodyPr spcFirstLastPara="1" wrap="square" lIns="91425" tIns="91425" rIns="91425" bIns="91425" anchor="ctr" anchorCtr="0">
            <a:noAutofit/>
          </a:bodyPr>
          <a:lstStyle/>
          <a:p>
            <a:pPr marL="342900" indent="-342900"/>
            <a:endParaRPr lang="pl-PL" sz="1800" dirty="0"/>
          </a:p>
          <a:p>
            <a:pPr marL="342900" indent="-342900"/>
            <a:r>
              <a:rPr lang="pl-PL" sz="1800" dirty="0"/>
              <a:t>Umowa z rejestratorem o rejestrację i utrzymywanie domeny</a:t>
            </a:r>
          </a:p>
          <a:p>
            <a:pPr marL="0" indent="0">
              <a:buNone/>
            </a:pPr>
            <a:endParaRPr lang="pl-PL" sz="1800" dirty="0"/>
          </a:p>
          <a:p>
            <a:pPr marL="342900" indent="-342900"/>
            <a:r>
              <a:rPr lang="pl-PL" sz="1800" dirty="0"/>
              <a:t>Brak odpowiedzialności rejestratora z tytułu rejestracji domeny kolidującej z cudzym oznaczeniem </a:t>
            </a:r>
            <a:endParaRPr sz="1800" dirty="0"/>
          </a:p>
        </p:txBody>
      </p:sp>
      <p:pic>
        <p:nvPicPr>
          <p:cNvPr id="6" name="Obraz 5">
            <a:extLst>
              <a:ext uri="{FF2B5EF4-FFF2-40B4-BE49-F238E27FC236}">
                <a16:creationId xmlns:a16="http://schemas.microsoft.com/office/drawing/2014/main" xmlns="" id="{EEDDE565-190D-4C1F-A497-927E115B2953}"/>
              </a:ext>
            </a:extLst>
          </p:cNvPr>
          <p:cNvPicPr>
            <a:picLocks noChangeAspect="1"/>
          </p:cNvPicPr>
          <p:nvPr/>
        </p:nvPicPr>
        <p:blipFill>
          <a:blip r:embed="rId3"/>
          <a:stretch>
            <a:fillRect/>
          </a:stretch>
        </p:blipFill>
        <p:spPr>
          <a:xfrm>
            <a:off x="4039025" y="1037471"/>
            <a:ext cx="3924775" cy="25616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l-PL" dirty="0"/>
              <a:t>PODŁOŻE KOLIZJI </a:t>
            </a:r>
            <a:endParaRPr dirty="0"/>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Symbol zastępczy zawartości 2">
            <a:extLst>
              <a:ext uri="{FF2B5EF4-FFF2-40B4-BE49-F238E27FC236}">
                <a16:creationId xmlns:a16="http://schemas.microsoft.com/office/drawing/2014/main" xmlns="" id="{303FC031-D7D6-47C7-AE97-90249A01F9A3}"/>
              </a:ext>
            </a:extLst>
          </p:cNvPr>
          <p:cNvSpPr>
            <a:spLocks noGrp="1"/>
          </p:cNvSpPr>
          <p:nvPr>
            <p:ph type="body" idx="1"/>
          </p:nvPr>
        </p:nvSpPr>
        <p:spPr>
          <a:xfrm>
            <a:off x="814388" y="1327150"/>
            <a:ext cx="6132512" cy="3146425"/>
          </a:xfrm>
        </p:spPr>
        <p:txBody>
          <a:bodyPr/>
          <a:lstStyle/>
          <a:p>
            <a:pPr>
              <a:defRPr/>
            </a:pPr>
            <a:r>
              <a:rPr lang="pl-PL" sz="1800" dirty="0"/>
              <a:t>autonomiczność systemu rejestracji domen internetowych na zasadzie „kto pierwszy, ten lepszy” i systemu ochrony praw własności intelektualnej do oznaczeń odróżniających i indywidualizujących </a:t>
            </a:r>
          </a:p>
          <a:p>
            <a:pPr>
              <a:defRPr/>
            </a:pPr>
            <a:endParaRPr lang="pl-PL" dirty="0"/>
          </a:p>
          <a:p>
            <a:pPr>
              <a:defRPr/>
            </a:pPr>
            <a:endParaRPr lang="pl-PL" dirty="0"/>
          </a:p>
          <a:p>
            <a:pPr marL="0" indent="0">
              <a:buNone/>
              <a:defRPr/>
            </a:pPr>
            <a:r>
              <a:rPr lang="pl-PL" dirty="0"/>
              <a:t>   </a:t>
            </a:r>
            <a:r>
              <a:rPr lang="pl-PL" dirty="0" err="1"/>
              <a:t>microsoft</a:t>
            </a:r>
            <a:r>
              <a:rPr lang="pl-PL" dirty="0"/>
              <a:t>. </a:t>
            </a:r>
            <a:r>
              <a:rPr lang="pl-PL" dirty="0" err="1"/>
              <a:t>pl</a:t>
            </a:r>
            <a:r>
              <a:rPr lang="pl-PL" dirty="0"/>
              <a:t>      v.    </a:t>
            </a:r>
          </a:p>
        </p:txBody>
      </p:sp>
      <p:pic>
        <p:nvPicPr>
          <p:cNvPr id="11" name="Obraz 3">
            <a:extLst>
              <a:ext uri="{FF2B5EF4-FFF2-40B4-BE49-F238E27FC236}">
                <a16:creationId xmlns:a16="http://schemas.microsoft.com/office/drawing/2014/main" xmlns="" id="{666A95C8-A731-48A4-B99B-48EB557784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5211" y="3598724"/>
            <a:ext cx="250983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az 1">
            <a:extLst>
              <a:ext uri="{FF2B5EF4-FFF2-40B4-BE49-F238E27FC236}">
                <a16:creationId xmlns:a16="http://schemas.microsoft.com/office/drawing/2014/main" xmlns="" id="{676A89FF-0673-4F8E-B03E-84ADA324C1A9}"/>
              </a:ext>
            </a:extLst>
          </p:cNvPr>
          <p:cNvPicPr>
            <a:picLocks noChangeAspect="1"/>
          </p:cNvPicPr>
          <p:nvPr/>
        </p:nvPicPr>
        <p:blipFill>
          <a:blip r:embed="rId4"/>
          <a:stretch>
            <a:fillRect/>
          </a:stretch>
        </p:blipFill>
        <p:spPr>
          <a:xfrm>
            <a:off x="814275" y="4265474"/>
            <a:ext cx="2362200" cy="2952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l-PL" dirty="0"/>
              <a:t>PŁASZCZYNY KOLIZJI </a:t>
            </a:r>
            <a:endParaRPr dirty="0"/>
          </a:p>
        </p:txBody>
      </p:sp>
      <p:sp>
        <p:nvSpPr>
          <p:cNvPr id="522" name="Google Shape;522;p36"/>
          <p:cNvSpPr txBox="1"/>
          <p:nvPr/>
        </p:nvSpPr>
        <p:spPr>
          <a:xfrm>
            <a:off x="814275" y="4171650"/>
            <a:ext cx="6132600" cy="5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i="1" dirty="0">
              <a:solidFill>
                <a:srgbClr val="3F5378"/>
              </a:solidFill>
              <a:latin typeface="Roboto Condensed"/>
              <a:ea typeface="Roboto Condensed"/>
              <a:cs typeface="Roboto Condensed"/>
              <a:sym typeface="Roboto Condensed"/>
            </a:endParaRPr>
          </a:p>
        </p:txBody>
      </p:sp>
      <p:grpSp>
        <p:nvGrpSpPr>
          <p:cNvPr id="524" name="Google Shape;524;p36"/>
          <p:cNvGrpSpPr/>
          <p:nvPr/>
        </p:nvGrpSpPr>
        <p:grpSpPr>
          <a:xfrm>
            <a:off x="283552" y="610550"/>
            <a:ext cx="330270" cy="330251"/>
            <a:chOff x="1923675" y="1633650"/>
            <a:chExt cx="436000" cy="435975"/>
          </a:xfrm>
        </p:grpSpPr>
        <p:sp>
          <p:nvSpPr>
            <p:cNvPr id="525" name="Google Shape;525;p36"/>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6"/>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6"/>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6"/>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Symbol zastępczy zawartości 3">
            <a:extLst>
              <a:ext uri="{FF2B5EF4-FFF2-40B4-BE49-F238E27FC236}">
                <a16:creationId xmlns:a16="http://schemas.microsoft.com/office/drawing/2014/main" xmlns="" id="{D02B6A6D-F544-4991-BE4C-18D05A26034E}"/>
              </a:ext>
            </a:extLst>
          </p:cNvPr>
          <p:cNvSpPr>
            <a:spLocks noGrp="1"/>
          </p:cNvSpPr>
          <p:nvPr>
            <p:ph type="body" idx="1"/>
          </p:nvPr>
        </p:nvSpPr>
        <p:spPr>
          <a:xfrm>
            <a:off x="3362249" y="1997075"/>
            <a:ext cx="4967476" cy="3146425"/>
          </a:xfrm>
        </p:spPr>
        <p:txBody>
          <a:bodyPr/>
          <a:lstStyle/>
          <a:p>
            <a:r>
              <a:rPr lang="pl-PL" altLang="pl-PL" sz="1400" b="1" dirty="0"/>
              <a:t>Znak towarowy</a:t>
            </a:r>
          </a:p>
          <a:p>
            <a:pPr lvl="1"/>
            <a:r>
              <a:rPr lang="pl-PL" altLang="pl-PL" sz="1400" dirty="0"/>
              <a:t>zarejestrowany</a:t>
            </a:r>
          </a:p>
          <a:p>
            <a:pPr lvl="1"/>
            <a:r>
              <a:rPr lang="pl-PL" altLang="pl-PL" sz="1400" dirty="0"/>
              <a:t>niezarejestrowany</a:t>
            </a:r>
          </a:p>
          <a:p>
            <a:pPr lvl="1"/>
            <a:r>
              <a:rPr lang="pl-PL" altLang="pl-PL" sz="1400" dirty="0"/>
              <a:t>unijny</a:t>
            </a:r>
          </a:p>
          <a:p>
            <a:pPr>
              <a:lnSpc>
                <a:spcPct val="150000"/>
              </a:lnSpc>
            </a:pPr>
            <a:r>
              <a:rPr lang="pl-PL" altLang="pl-PL" sz="1400" b="1" dirty="0"/>
              <a:t>Oznaczenie przedsiębiorstwa</a:t>
            </a:r>
          </a:p>
          <a:p>
            <a:pPr lvl="1"/>
            <a:r>
              <a:rPr lang="pl-PL" altLang="pl-PL" sz="1400" dirty="0"/>
              <a:t>nazwa</a:t>
            </a:r>
          </a:p>
          <a:p>
            <a:pPr lvl="1"/>
            <a:r>
              <a:rPr lang="pl-PL" altLang="pl-PL" sz="1400" dirty="0"/>
              <a:t>firma</a:t>
            </a:r>
          </a:p>
          <a:p>
            <a:pPr lvl="1"/>
            <a:r>
              <a:rPr lang="pl-PL" altLang="pl-PL" sz="1400" dirty="0"/>
              <a:t>skrót literowy</a:t>
            </a:r>
          </a:p>
          <a:p>
            <a:pPr>
              <a:lnSpc>
                <a:spcPct val="150000"/>
              </a:lnSpc>
            </a:pPr>
            <a:r>
              <a:rPr lang="pl-PL" altLang="pl-PL" sz="1400" b="1" dirty="0"/>
              <a:t>Nazwisko/nazwa</a:t>
            </a:r>
          </a:p>
          <a:p>
            <a:pPr>
              <a:lnSpc>
                <a:spcPct val="150000"/>
              </a:lnSpc>
            </a:pPr>
            <a:r>
              <a:rPr lang="pl-PL" altLang="pl-PL" sz="1400" b="1" dirty="0"/>
              <a:t>Tytuł prasowy, Renoma/dobre imię </a:t>
            </a:r>
          </a:p>
          <a:p>
            <a:pPr lvl="1">
              <a:buFont typeface="Wingdings 2" panose="05020102010507070707" pitchFamily="18" charset="2"/>
              <a:buNone/>
            </a:pPr>
            <a:endParaRPr lang="pl-PL" altLang="pl-PL" sz="1400" dirty="0"/>
          </a:p>
          <a:p>
            <a:endParaRPr lang="pl-PL" altLang="pl-PL" sz="2700" dirty="0"/>
          </a:p>
        </p:txBody>
      </p:sp>
      <p:sp>
        <p:nvSpPr>
          <p:cNvPr id="3" name="Prostokąt 2">
            <a:extLst>
              <a:ext uri="{FF2B5EF4-FFF2-40B4-BE49-F238E27FC236}">
                <a16:creationId xmlns:a16="http://schemas.microsoft.com/office/drawing/2014/main" xmlns="" id="{64E14946-7C1E-4207-8A48-26C8F6EDD6BE}"/>
              </a:ext>
            </a:extLst>
          </p:cNvPr>
          <p:cNvSpPr/>
          <p:nvPr/>
        </p:nvSpPr>
        <p:spPr>
          <a:xfrm>
            <a:off x="499876" y="2571750"/>
            <a:ext cx="4617306" cy="523220"/>
          </a:xfrm>
          <a:prstGeom prst="rect">
            <a:avLst/>
          </a:prstGeom>
        </p:spPr>
        <p:txBody>
          <a:bodyPr wrap="square">
            <a:spAutoFit/>
          </a:bodyPr>
          <a:lstStyle/>
          <a:p>
            <a:pPr marL="0" indent="0">
              <a:buFont typeface="Wingdings" panose="05000000000000000000" pitchFamily="2" charset="2"/>
              <a:buNone/>
              <a:defRPr/>
            </a:pPr>
            <a:r>
              <a:rPr lang="pl-PL" altLang="pl-PL" sz="2800" b="1" dirty="0"/>
              <a:t>Domena 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174412" y="2938383"/>
            <a:ext cx="6098641"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PL" dirty="0"/>
              <a:t>Systemy arbitrażowe rozwiązywania sporów o domeny</a:t>
            </a:r>
            <a:endParaRPr dirty="0"/>
          </a:p>
        </p:txBody>
      </p:sp>
      <p:sp>
        <p:nvSpPr>
          <p:cNvPr id="222" name="Google Shape;222;p14"/>
          <p:cNvSpPr txBox="1">
            <a:spLocks noGrp="1"/>
          </p:cNvSpPr>
          <p:nvPr>
            <p:ph type="subTitle" idx="1"/>
          </p:nvPr>
        </p:nvSpPr>
        <p:spPr>
          <a:xfrm>
            <a:off x="330301" y="4159143"/>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pl-PL" dirty="0"/>
              <a:t>Regulamin UDRP, krajowy arbitraż</a:t>
            </a:r>
            <a:endParaRPr dirty="0"/>
          </a:p>
        </p:txBody>
      </p:sp>
      <p:sp>
        <p:nvSpPr>
          <p:cNvPr id="224" name="Google Shape;224;p14"/>
          <p:cNvSpPr txBox="1"/>
          <p:nvPr/>
        </p:nvSpPr>
        <p:spPr>
          <a:xfrm>
            <a:off x="330301" y="53788"/>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pl-PL"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432415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PRZYCZYNY ROZWOJU ALTERNATYWNYCH METOD ROZWIĄZYWANIA SPORÓW O DOMENY</a:t>
            </a:r>
          </a:p>
        </p:txBody>
      </p:sp>
      <p:sp>
        <p:nvSpPr>
          <p:cNvPr id="3" name="Symbol zastępczy tekstu 2"/>
          <p:cNvSpPr>
            <a:spLocks noGrp="1"/>
          </p:cNvSpPr>
          <p:nvPr>
            <p:ph type="body" idx="1"/>
          </p:nvPr>
        </p:nvSpPr>
        <p:spPr>
          <a:xfrm>
            <a:off x="522044" y="1718562"/>
            <a:ext cx="7787684" cy="3145500"/>
          </a:xfrm>
        </p:spPr>
        <p:txBody>
          <a:bodyPr/>
          <a:lstStyle/>
          <a:p>
            <a:pPr>
              <a:buFont typeface="Wingdings" panose="05000000000000000000" pitchFamily="2" charset="2"/>
              <a:buChar char="Ø"/>
            </a:pPr>
            <a:r>
              <a:rPr lang="pl-PL" sz="2000" dirty="0"/>
              <a:t>brak możliwości sankcjonowania nowych form wykorzystywania oznaczeń odróżniających w oparciu o istniejące przepisy</a:t>
            </a:r>
          </a:p>
          <a:p>
            <a:pPr>
              <a:buFont typeface="Wingdings" panose="05000000000000000000" pitchFamily="2" charset="2"/>
              <a:buChar char="Ø"/>
            </a:pPr>
            <a:r>
              <a:rPr lang="pl-PL" sz="2000" dirty="0"/>
              <a:t>brak doświadczenia sędziów zawodowych w nowej problematyce internetowej</a:t>
            </a:r>
          </a:p>
          <a:p>
            <a:pPr>
              <a:buFont typeface="Wingdings" panose="05000000000000000000" pitchFamily="2" charset="2"/>
              <a:buChar char="Ø"/>
            </a:pPr>
            <a:r>
              <a:rPr lang="pl-PL" sz="2000" dirty="0"/>
              <a:t>problem skali naruszeń i potrzeba szybkiego rozstrzygnięcia sporu</a:t>
            </a:r>
          </a:p>
          <a:p>
            <a:pPr>
              <a:buFont typeface="Wingdings" panose="05000000000000000000" pitchFamily="2" charset="2"/>
              <a:buChar char="Ø"/>
            </a:pPr>
            <a:r>
              <a:rPr lang="pl-PL" sz="2000" dirty="0"/>
              <a:t>problem jurysdykcji i prawa właściwego w sporach o charakterze międzynarodowym</a:t>
            </a:r>
          </a:p>
          <a:p>
            <a:pPr>
              <a:buFont typeface="Wingdings" panose="05000000000000000000" pitchFamily="2" charset="2"/>
              <a:buChar char="Ø"/>
            </a:pPr>
            <a:endParaRPr lang="pl-PL" sz="2000" dirty="0"/>
          </a:p>
          <a:p>
            <a:endParaRPr lang="pl-PL" dirty="0"/>
          </a:p>
        </p:txBody>
      </p:sp>
    </p:spTree>
    <p:extLst>
      <p:ext uri="{BB962C8B-B14F-4D97-AF65-F5344CB8AC3E}">
        <p14:creationId xmlns:p14="http://schemas.microsoft.com/office/powerpoint/2010/main" val="354139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1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l-PL" dirty="0"/>
              <a:t>ARBITRAŻ W SPORACH DOMENOWYCH</a:t>
            </a:r>
            <a:endParaRPr dirty="0"/>
          </a:p>
        </p:txBody>
      </p:sp>
      <p:grpSp>
        <p:nvGrpSpPr>
          <p:cNvPr id="271" name="Google Shape;271;p18"/>
          <p:cNvGrpSpPr/>
          <p:nvPr/>
        </p:nvGrpSpPr>
        <p:grpSpPr>
          <a:xfrm>
            <a:off x="312466" y="587260"/>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Symbol zastępczy zawartości 2">
            <a:extLst>
              <a:ext uri="{FF2B5EF4-FFF2-40B4-BE49-F238E27FC236}">
                <a16:creationId xmlns:a16="http://schemas.microsoft.com/office/drawing/2014/main" xmlns="" id="{3E067E68-F7ED-42E5-9465-9A840B707134}"/>
              </a:ext>
            </a:extLst>
          </p:cNvPr>
          <p:cNvSpPr>
            <a:spLocks noGrp="1"/>
          </p:cNvSpPr>
          <p:nvPr>
            <p:ph type="body" idx="1"/>
          </p:nvPr>
        </p:nvSpPr>
        <p:spPr>
          <a:xfrm>
            <a:off x="335513" y="1350563"/>
            <a:ext cx="7366768" cy="2724150"/>
          </a:xfrm>
        </p:spPr>
        <p:txBody>
          <a:bodyPr/>
          <a:lstStyle/>
          <a:p>
            <a:r>
              <a:rPr lang="pl-PL" altLang="pl-PL" sz="1800" dirty="0"/>
              <a:t>systemy ADR (arbitraż, mediacja) jako dominujący tryb rozstrzygania sporów wynikłych z naruszenia praw osób trzecich w wyniku rejestracji i używania domeny internetowej</a:t>
            </a:r>
          </a:p>
          <a:p>
            <a:endParaRPr lang="pl-PL" altLang="pl-PL" sz="1800" dirty="0"/>
          </a:p>
          <a:p>
            <a:pPr lvl="1"/>
            <a:r>
              <a:rPr lang="pl-PL" altLang="pl-PL" sz="1800" dirty="0"/>
              <a:t>obowiązek abonenta domeny poddania sporowi inkorporowany do regulaminów rejestracji domen przez rejestratorów</a:t>
            </a:r>
          </a:p>
          <a:p>
            <a:pPr lvl="1"/>
            <a:endParaRPr lang="pl-PL" altLang="pl-PL" sz="1800" dirty="0"/>
          </a:p>
          <a:p>
            <a:pPr lvl="1"/>
            <a:r>
              <a:rPr lang="pl-PL" altLang="pl-PL" sz="1800" dirty="0"/>
              <a:t>zasady rozstrzygania sporów </a:t>
            </a:r>
            <a:r>
              <a:rPr lang="pl-PL" altLang="pl-PL" sz="1800" b="1" dirty="0"/>
              <a:t>określone indywidualnie przez rejestratorów poszczególnych domen ogólnych i krajowych</a:t>
            </a:r>
            <a:r>
              <a:rPr lang="pl-PL" altLang="pl-PL" sz="1800" dirty="0"/>
              <a:t> (np. .com, .</a:t>
            </a:r>
            <a:r>
              <a:rPr lang="pl-PL" altLang="pl-PL" sz="1800" dirty="0" err="1"/>
              <a:t>eu</a:t>
            </a:r>
            <a:r>
              <a:rPr lang="pl-PL" altLang="pl-PL" sz="1800" dirty="0"/>
              <a:t>, .</a:t>
            </a:r>
            <a:r>
              <a:rPr lang="pl-PL" altLang="pl-PL" sz="1800" dirty="0" err="1"/>
              <a:t>pl</a:t>
            </a:r>
            <a:r>
              <a:rPr lang="pl-PL" altLang="pl-PL" sz="1800" dirty="0"/>
              <a:t>, .de, itp.)</a:t>
            </a:r>
          </a:p>
        </p:txBody>
      </p:sp>
    </p:spTree>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3658</TotalTime>
  <Words>2030</Words>
  <Application>Microsoft Office PowerPoint</Application>
  <PresentationFormat>Pokaz na ekranie (16:9)</PresentationFormat>
  <Paragraphs>249</Paragraphs>
  <Slides>36</Slides>
  <Notes>14</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36</vt:i4>
      </vt:variant>
    </vt:vector>
  </HeadingPairs>
  <TitlesOfParts>
    <vt:vector size="47" baseType="lpstr">
      <vt:lpstr>Wingdings</vt:lpstr>
      <vt:lpstr>Arvo</vt:lpstr>
      <vt:lpstr>Tw Cen MT</vt:lpstr>
      <vt:lpstr>Arial</vt:lpstr>
      <vt:lpstr>Roboto Condensed Light</vt:lpstr>
      <vt:lpstr>MS PGothic</vt:lpstr>
      <vt:lpstr>Verdana</vt:lpstr>
      <vt:lpstr>Roboto Condensed</vt:lpstr>
      <vt:lpstr>Wingdings 2</vt:lpstr>
      <vt:lpstr>华文仿宋</vt:lpstr>
      <vt:lpstr>Salerio template</vt:lpstr>
      <vt:lpstr>ROZWIĄZYWANIE SPORÓW O DOMENY NA DRODZE ARBITRAŻU</vt:lpstr>
      <vt:lpstr>Zasady rejestracji domen</vt:lpstr>
      <vt:lpstr>AUTONOMICZNOŚĆ SYSTEMU REJETSRACJI DOMEN OGÓLNYCH I KRAJOWYCH</vt:lpstr>
      <vt:lpstr>Prezentacja programu PowerPoint</vt:lpstr>
      <vt:lpstr>PODŁOŻE KOLIZJI </vt:lpstr>
      <vt:lpstr>PŁASZCZYNY KOLIZJI </vt:lpstr>
      <vt:lpstr>Systemy arbitrażowe rozwiązywania sporów o domeny</vt:lpstr>
      <vt:lpstr>PRZYCZYNY ROZWOJU ALTERNATYWNYCH METOD ROZWIĄZYWANIA SPORÓW O DOMENY</vt:lpstr>
      <vt:lpstr>ARBITRAŻ W SPORACH DOMENOWYCH</vt:lpstr>
      <vt:lpstr>ARBITRAŻ W RAMACH UDRP</vt:lpstr>
      <vt:lpstr>Prezentacja programu PowerPoint</vt:lpstr>
      <vt:lpstr>Prezentacja programu PowerPoint</vt:lpstr>
      <vt:lpstr>ARBITRAŻ PRZED SP PIIT</vt:lpstr>
      <vt:lpstr>MOŻLIWE SPOSOBY ROZSTRZYGANIA SPORÓW O DOMENY Z KOŃCÓWKĄ .PL</vt:lpstr>
      <vt:lpstr>PORÓWNANIE SYSTEMÓW ARBITRAŻOWYCH</vt:lpstr>
      <vt:lpstr>PORÓWNANIE SYSTEMÓW ARBITRAŻOWYCH</vt:lpstr>
      <vt:lpstr>Rozwiązywanie sporów o domeny przed PIIT </vt:lpstr>
      <vt:lpstr>ZAKRES SPORÓW OBJĘTYCH KOGNICJĄ SP PIIT</vt:lpstr>
      <vt:lpstr>ZAKRES ROSZCZEŃ OBJĘTYCH KOGNICJĄ SP PIIT</vt:lpstr>
      <vt:lpstr>Właściwość SP PIIT w sprawach o naruszneie unijnych znaków towarowych </vt:lpstr>
      <vt:lpstr>Problem legitymacji do podnoszenia roszczeń  sporze przed PIIT</vt:lpstr>
      <vt:lpstr>Problem ujawnienia sporu przed SP PIIT</vt:lpstr>
      <vt:lpstr>Arbitraż SP PIIT o domeny</vt:lpstr>
      <vt:lpstr>NARUSZENIE PRAWA OCHRONNEGO NA ZNAK TOWAROWY</vt:lpstr>
      <vt:lpstr>Użycie domeny w charakterze znaku towarowego</vt:lpstr>
      <vt:lpstr>NARUSZENIE PRAWA OCHRONNEGO NA ZNAK TOWAROWY</vt:lpstr>
      <vt:lpstr>PODOBIEŃSTWO ZNAKU I DOMENY</vt:lpstr>
      <vt:lpstr>Ryzyko wprowadzenia w błąd</vt:lpstr>
      <vt:lpstr>Ryzyko wprowadzenia w błąd</vt:lpstr>
      <vt:lpstr>Naruszenie prawa ochronnego na znak towarowy</vt:lpstr>
      <vt:lpstr>Zarzut  informacyjnego użycia znaku</vt:lpstr>
      <vt:lpstr>Ochrona znaków towarowych przed rejestracją w złej wierze</vt:lpstr>
      <vt:lpstr>Ochrona znaku na podstawie przepisów u.z.n.k.</vt:lpstr>
      <vt:lpstr>Ochrona znaku na podstawie u.z.n.k. </vt:lpstr>
      <vt:lpstr>OCHRONA WOLNOŚCI KONSTYTUCYJNYCH</vt:lpstr>
      <vt:lpstr>Dziękuje za uwagę!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ARBITRAŻ W SPORACH DOMENOWYCH</dc:title>
  <dc:creator>Justyna Ożegalska-Trybalska</dc:creator>
  <cp:lastModifiedBy>Jan</cp:lastModifiedBy>
  <cp:revision>66</cp:revision>
  <dcterms:modified xsi:type="dcterms:W3CDTF">2019-09-17T10:17:08Z</dcterms:modified>
</cp:coreProperties>
</file>