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344" r:id="rId26"/>
    <p:sldId id="281" r:id="rId27"/>
    <p:sldId id="282" r:id="rId28"/>
    <p:sldId id="283" r:id="rId29"/>
    <p:sldId id="284" r:id="rId30"/>
    <p:sldId id="285" r:id="rId31"/>
    <p:sldId id="286" r:id="rId32"/>
    <p:sldId id="287" r:id="rId33"/>
    <p:sldId id="288" r:id="rId34"/>
    <p:sldId id="289" r:id="rId35"/>
    <p:sldId id="290" r:id="rId36"/>
    <p:sldId id="295" r:id="rId37"/>
    <p:sldId id="292" r:id="rId38"/>
    <p:sldId id="293" r:id="rId39"/>
    <p:sldId id="294" r:id="rId40"/>
    <p:sldId id="296" r:id="rId41"/>
    <p:sldId id="297" r:id="rId42"/>
    <p:sldId id="298" r:id="rId43"/>
    <p:sldId id="299" r:id="rId44"/>
    <p:sldId id="302" r:id="rId45"/>
    <p:sldId id="301" r:id="rId46"/>
    <p:sldId id="300" r:id="rId47"/>
    <p:sldId id="303" r:id="rId48"/>
    <p:sldId id="304" r:id="rId49"/>
    <p:sldId id="305" r:id="rId50"/>
    <p:sldId id="306" r:id="rId51"/>
    <p:sldId id="307" r:id="rId52"/>
    <p:sldId id="308" r:id="rId53"/>
    <p:sldId id="310" r:id="rId54"/>
    <p:sldId id="309" r:id="rId55"/>
    <p:sldId id="328" r:id="rId56"/>
    <p:sldId id="311" r:id="rId57"/>
    <p:sldId id="312" r:id="rId58"/>
    <p:sldId id="313" r:id="rId59"/>
    <p:sldId id="314" r:id="rId60"/>
    <p:sldId id="315" r:id="rId61"/>
    <p:sldId id="316" r:id="rId62"/>
    <p:sldId id="317" r:id="rId63"/>
    <p:sldId id="318" r:id="rId64"/>
    <p:sldId id="319" r:id="rId65"/>
    <p:sldId id="320" r:id="rId66"/>
    <p:sldId id="325" r:id="rId67"/>
    <p:sldId id="323" r:id="rId68"/>
    <p:sldId id="324" r:id="rId69"/>
    <p:sldId id="326" r:id="rId70"/>
    <p:sldId id="327"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280" r:id="rId87"/>
    <p:sldId id="345" r:id="rId88"/>
  </p:sldIdLst>
  <p:sldSz cx="18288000" cy="10287000"/>
  <p:notesSz cx="6858000" cy="9144000"/>
  <p:embeddedFontLst>
    <p:embeddedFont>
      <p:font typeface="Montserrat Classic" charset="-18"/>
      <p:regular r:id="rId89"/>
      <p:bold r:id="rId90"/>
    </p:embeddedFont>
    <p:embeddedFont>
      <p:font typeface="Montserrat Light" charset="-18"/>
      <p:regular r:id="rId91"/>
      <p:bold r:id="rId92"/>
      <p:italic r:id="rId93"/>
      <p:boldItalic r:id="rId94"/>
    </p:embeddedFont>
    <p:embeddedFont>
      <p:font typeface="Arimo" charset="0"/>
      <p:regular r:id="rId95"/>
      <p:bold r:id="rId96"/>
      <p:italic r:id="rId97"/>
      <p:boldItalic r:id="rId98"/>
    </p:embeddedFont>
    <p:embeddedFont>
      <p:font typeface="Cormorant Garamond Bold" charset="-18"/>
      <p:regular r:id="rId99"/>
      <p:italic r:id="rId100"/>
    </p:embeddedFont>
    <p:embeddedFont>
      <p:font typeface="Assistant Regular" charset="-79"/>
      <p:regular r:id="rId101"/>
      <p:bold r:id="rId102"/>
    </p:embeddedFont>
    <p:embeddedFont>
      <p:font typeface="Calibri" pitchFamily="34" charset="0"/>
      <p:regular r:id="rId103"/>
      <p:bold r:id="rId104"/>
      <p:italic r:id="rId105"/>
      <p:boldItalic r:id="rId10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 Niewęgłowski" initials="AN" lastIdx="1" clrIdx="0">
    <p:extLst>
      <p:ext uri="{19B8F6BF-5375-455C-9EA6-DF929625EA0E}">
        <p15:presenceInfo xmlns="" xmlns:p15="http://schemas.microsoft.com/office/powerpoint/2012/main" userId="S-1-5-21-1264834912-3777571891-973333135-1215" providerId="AD"/>
      </p:ext>
    </p:extLst>
  </p:cmAuthor>
  <p:cmAuthor id="2" name="Kancelaria Skubisz" initials="R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D58"/>
    <a:srgbClr val="312C7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varScale="1">
        <p:scale>
          <a:sx n="81" d="100"/>
          <a:sy n="81"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0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4.fntdata"/><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5.fntdata"/><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3.fntdata"/><Relationship Id="rId96" Type="http://schemas.openxmlformats.org/officeDocument/2006/relationships/font" Target="fonts/font8.fntdata"/><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F72CA-FB7E-4AE9-BE63-EEF70BFBF72C}" type="doc">
      <dgm:prSet loTypeId="urn:microsoft.com/office/officeart/2005/8/layout/bProcess3" loCatId="process" qsTypeId="urn:microsoft.com/office/officeart/2005/8/quickstyle/simple2" qsCatId="simple" csTypeId="urn:microsoft.com/office/officeart/2005/8/colors/accent1_2" csCatId="accent1" phldr="1"/>
      <dgm:spPr/>
      <dgm:t>
        <a:bodyPr/>
        <a:lstStyle/>
        <a:p>
          <a:endParaRPr lang="pl-PL"/>
        </a:p>
      </dgm:t>
    </dgm:pt>
    <dgm:pt modelId="{3266D7BF-C604-44F3-A649-DF3F0D2F8172}">
      <dgm:prSet phldrT="[Tekst]"/>
      <dgm:spPr/>
      <dgm:t>
        <a:bodyPr/>
        <a:lstStyle/>
        <a:p>
          <a:r>
            <a:rPr lang="pl-PL"/>
            <a:t>Spółka majątkowa </a:t>
          </a:r>
        </a:p>
        <a:p>
          <a:r>
            <a:rPr lang="pl-PL"/>
            <a:t>(podmiot praw własności intelektualnej) </a:t>
          </a:r>
        </a:p>
      </dgm:t>
    </dgm:pt>
    <dgm:pt modelId="{05BD4DDE-4C71-4EE7-920E-80EB891E0D6B}" type="parTrans" cxnId="{06EA2EA0-9EFC-4B0A-80CB-C64308F9E924}">
      <dgm:prSet/>
      <dgm:spPr/>
      <dgm:t>
        <a:bodyPr/>
        <a:lstStyle/>
        <a:p>
          <a:endParaRPr lang="pl-PL"/>
        </a:p>
      </dgm:t>
    </dgm:pt>
    <dgm:pt modelId="{D836C9C5-72DB-44DA-9FAF-BAF7834117D8}" type="sibTrans" cxnId="{06EA2EA0-9EFC-4B0A-80CB-C64308F9E924}">
      <dgm:prSet/>
      <dgm:spPr/>
      <dgm:t>
        <a:bodyPr/>
        <a:lstStyle/>
        <a:p>
          <a:endParaRPr lang="pl-PL"/>
        </a:p>
      </dgm:t>
    </dgm:pt>
    <dgm:pt modelId="{9C38F4F4-0529-4862-9881-C2453EB4BF51}">
      <dgm:prSet phldrT="[Tekst]"/>
      <dgm:spPr/>
      <dgm:t>
        <a:bodyPr/>
        <a:lstStyle/>
        <a:p>
          <a:r>
            <a:rPr lang="pl-PL" u="none" dirty="0"/>
            <a:t>SPÓŁKA OPERACYJNA A (koproducent) </a:t>
          </a:r>
        </a:p>
        <a:p>
          <a:r>
            <a:rPr lang="pl-PL" u="none" dirty="0"/>
            <a:t>wytwarza towary na licencji spółki majątkowej</a:t>
          </a:r>
        </a:p>
      </dgm:t>
    </dgm:pt>
    <dgm:pt modelId="{16BE91FF-A9B2-4AED-A96E-10F383E9BA48}" type="parTrans" cxnId="{98137D1E-DE52-40D8-A324-FCEED2013AD0}">
      <dgm:prSet/>
      <dgm:spPr/>
      <dgm:t>
        <a:bodyPr/>
        <a:lstStyle/>
        <a:p>
          <a:endParaRPr lang="pl-PL"/>
        </a:p>
      </dgm:t>
    </dgm:pt>
    <dgm:pt modelId="{C3BC937E-6DCE-4EA9-BD97-B3094400B363}" type="sibTrans" cxnId="{98137D1E-DE52-40D8-A324-FCEED2013AD0}">
      <dgm:prSet/>
      <dgm:spPr/>
      <dgm:t>
        <a:bodyPr/>
        <a:lstStyle/>
        <a:p>
          <a:endParaRPr lang="pl-PL"/>
        </a:p>
      </dgm:t>
    </dgm:pt>
    <dgm:pt modelId="{87371B08-E00C-4BCC-BBF1-E3C50DE70B64}">
      <dgm:prSet phldrT="[Tekst]"/>
      <dgm:spPr/>
      <dgm:t>
        <a:bodyPr/>
        <a:lstStyle/>
        <a:p>
          <a:r>
            <a:rPr lang="pl-PL" dirty="0"/>
            <a:t>SPÓŁKA OPERACYJNA B (koproducent)</a:t>
          </a:r>
        </a:p>
        <a:p>
          <a:r>
            <a:rPr lang="pl-PL" dirty="0"/>
            <a:t>nakłada oznaczenia na towary wytworzone przez spółkę A</a:t>
          </a:r>
        </a:p>
      </dgm:t>
    </dgm:pt>
    <dgm:pt modelId="{30F0FCD7-808E-4AB0-AB5A-D129C0624A0E}" type="parTrans" cxnId="{BD7B1506-51D1-4979-AF57-77D0741BE753}">
      <dgm:prSet/>
      <dgm:spPr/>
      <dgm:t>
        <a:bodyPr/>
        <a:lstStyle/>
        <a:p>
          <a:endParaRPr lang="pl-PL"/>
        </a:p>
      </dgm:t>
    </dgm:pt>
    <dgm:pt modelId="{768267ED-A88A-4044-A158-353058B72EFE}" type="sibTrans" cxnId="{BD7B1506-51D1-4979-AF57-77D0741BE753}">
      <dgm:prSet/>
      <dgm:spPr/>
      <dgm:t>
        <a:bodyPr/>
        <a:lstStyle/>
        <a:p>
          <a:endParaRPr lang="pl-PL"/>
        </a:p>
      </dgm:t>
    </dgm:pt>
    <dgm:pt modelId="{13C63C22-315C-4E8E-85AF-46BA47FBF55E}">
      <dgm:prSet/>
      <dgm:spPr/>
      <dgm:t>
        <a:bodyPr/>
        <a:lstStyle/>
        <a:p>
          <a:r>
            <a:rPr lang="pl-PL"/>
            <a:t>Wydanie wyrobu finalnego do wspólnej dystrybucji  </a:t>
          </a:r>
        </a:p>
      </dgm:t>
    </dgm:pt>
    <dgm:pt modelId="{C5DD2E93-E654-44CE-A66A-86909379CDDB}" type="parTrans" cxnId="{E833E32F-97EE-4003-8E8D-099A23B7F738}">
      <dgm:prSet/>
      <dgm:spPr/>
      <dgm:t>
        <a:bodyPr/>
        <a:lstStyle/>
        <a:p>
          <a:endParaRPr lang="pl-PL"/>
        </a:p>
      </dgm:t>
    </dgm:pt>
    <dgm:pt modelId="{E346E536-7D83-4054-8DEC-A43A96641867}" type="sibTrans" cxnId="{E833E32F-97EE-4003-8E8D-099A23B7F738}">
      <dgm:prSet/>
      <dgm:spPr/>
      <dgm:t>
        <a:bodyPr/>
        <a:lstStyle/>
        <a:p>
          <a:endParaRPr lang="pl-PL"/>
        </a:p>
      </dgm:t>
    </dgm:pt>
    <dgm:pt modelId="{C58E1C6A-A312-4AE6-B0D9-B1E83A11EED5}" type="pres">
      <dgm:prSet presAssocID="{5BBF72CA-FB7E-4AE9-BE63-EEF70BFBF72C}" presName="Name0" presStyleCnt="0">
        <dgm:presLayoutVars>
          <dgm:dir/>
          <dgm:resizeHandles val="exact"/>
        </dgm:presLayoutVars>
      </dgm:prSet>
      <dgm:spPr/>
      <dgm:t>
        <a:bodyPr/>
        <a:lstStyle/>
        <a:p>
          <a:endParaRPr lang="pl-PL"/>
        </a:p>
      </dgm:t>
    </dgm:pt>
    <dgm:pt modelId="{717E73FB-815B-42E8-A39C-7534B1A6E059}" type="pres">
      <dgm:prSet presAssocID="{3266D7BF-C604-44F3-A649-DF3F0D2F8172}" presName="node" presStyleLbl="node1" presStyleIdx="0" presStyleCnt="4">
        <dgm:presLayoutVars>
          <dgm:bulletEnabled val="1"/>
        </dgm:presLayoutVars>
      </dgm:prSet>
      <dgm:spPr/>
      <dgm:t>
        <a:bodyPr/>
        <a:lstStyle/>
        <a:p>
          <a:endParaRPr lang="pl-PL"/>
        </a:p>
      </dgm:t>
    </dgm:pt>
    <dgm:pt modelId="{33CEC23B-12E8-4DF9-AF66-75AD21C0A4C3}" type="pres">
      <dgm:prSet presAssocID="{D836C9C5-72DB-44DA-9FAF-BAF7834117D8}" presName="sibTrans" presStyleLbl="sibTrans1D1" presStyleIdx="0" presStyleCnt="3"/>
      <dgm:spPr/>
      <dgm:t>
        <a:bodyPr/>
        <a:lstStyle/>
        <a:p>
          <a:endParaRPr lang="pl-PL"/>
        </a:p>
      </dgm:t>
    </dgm:pt>
    <dgm:pt modelId="{58B1868D-8643-4F4D-AA02-F6F2BE8C560E}" type="pres">
      <dgm:prSet presAssocID="{D836C9C5-72DB-44DA-9FAF-BAF7834117D8}" presName="connectorText" presStyleLbl="sibTrans1D1" presStyleIdx="0" presStyleCnt="3"/>
      <dgm:spPr/>
      <dgm:t>
        <a:bodyPr/>
        <a:lstStyle/>
        <a:p>
          <a:endParaRPr lang="pl-PL"/>
        </a:p>
      </dgm:t>
    </dgm:pt>
    <dgm:pt modelId="{F602EA39-869A-4843-B7AB-AD448DF52D8C}" type="pres">
      <dgm:prSet presAssocID="{9C38F4F4-0529-4862-9881-C2453EB4BF51}" presName="node" presStyleLbl="node1" presStyleIdx="1" presStyleCnt="4">
        <dgm:presLayoutVars>
          <dgm:bulletEnabled val="1"/>
        </dgm:presLayoutVars>
      </dgm:prSet>
      <dgm:spPr/>
      <dgm:t>
        <a:bodyPr/>
        <a:lstStyle/>
        <a:p>
          <a:endParaRPr lang="pl-PL"/>
        </a:p>
      </dgm:t>
    </dgm:pt>
    <dgm:pt modelId="{9AD15933-43A6-4EA0-9FD3-369BC68B17D7}" type="pres">
      <dgm:prSet presAssocID="{C3BC937E-6DCE-4EA9-BD97-B3094400B363}" presName="sibTrans" presStyleLbl="sibTrans1D1" presStyleIdx="1" presStyleCnt="3"/>
      <dgm:spPr/>
      <dgm:t>
        <a:bodyPr/>
        <a:lstStyle/>
        <a:p>
          <a:endParaRPr lang="pl-PL"/>
        </a:p>
      </dgm:t>
    </dgm:pt>
    <dgm:pt modelId="{ED233EF7-7305-4AC8-A695-4738947C0CEC}" type="pres">
      <dgm:prSet presAssocID="{C3BC937E-6DCE-4EA9-BD97-B3094400B363}" presName="connectorText" presStyleLbl="sibTrans1D1" presStyleIdx="1" presStyleCnt="3"/>
      <dgm:spPr/>
      <dgm:t>
        <a:bodyPr/>
        <a:lstStyle/>
        <a:p>
          <a:endParaRPr lang="pl-PL"/>
        </a:p>
      </dgm:t>
    </dgm:pt>
    <dgm:pt modelId="{D00C2262-503F-44B3-B94E-9BBC23C29791}" type="pres">
      <dgm:prSet presAssocID="{87371B08-E00C-4BCC-BBF1-E3C50DE70B64}" presName="node" presStyleLbl="node1" presStyleIdx="2" presStyleCnt="4">
        <dgm:presLayoutVars>
          <dgm:bulletEnabled val="1"/>
        </dgm:presLayoutVars>
      </dgm:prSet>
      <dgm:spPr/>
      <dgm:t>
        <a:bodyPr/>
        <a:lstStyle/>
        <a:p>
          <a:endParaRPr lang="pl-PL"/>
        </a:p>
      </dgm:t>
    </dgm:pt>
    <dgm:pt modelId="{42A27434-61AF-4C21-A960-8C6F558782F5}" type="pres">
      <dgm:prSet presAssocID="{768267ED-A88A-4044-A158-353058B72EFE}" presName="sibTrans" presStyleLbl="sibTrans1D1" presStyleIdx="2" presStyleCnt="3"/>
      <dgm:spPr/>
      <dgm:t>
        <a:bodyPr/>
        <a:lstStyle/>
        <a:p>
          <a:endParaRPr lang="pl-PL"/>
        </a:p>
      </dgm:t>
    </dgm:pt>
    <dgm:pt modelId="{A831DD45-C074-4694-9F69-0AE90DD28DC4}" type="pres">
      <dgm:prSet presAssocID="{768267ED-A88A-4044-A158-353058B72EFE}" presName="connectorText" presStyleLbl="sibTrans1D1" presStyleIdx="2" presStyleCnt="3"/>
      <dgm:spPr/>
      <dgm:t>
        <a:bodyPr/>
        <a:lstStyle/>
        <a:p>
          <a:endParaRPr lang="pl-PL"/>
        </a:p>
      </dgm:t>
    </dgm:pt>
    <dgm:pt modelId="{72D7F168-82F6-47F0-A1EF-DA374947C615}" type="pres">
      <dgm:prSet presAssocID="{13C63C22-315C-4E8E-85AF-46BA47FBF55E}" presName="node" presStyleLbl="node1" presStyleIdx="3" presStyleCnt="4">
        <dgm:presLayoutVars>
          <dgm:bulletEnabled val="1"/>
        </dgm:presLayoutVars>
      </dgm:prSet>
      <dgm:spPr/>
      <dgm:t>
        <a:bodyPr/>
        <a:lstStyle/>
        <a:p>
          <a:endParaRPr lang="pl-PL"/>
        </a:p>
      </dgm:t>
    </dgm:pt>
  </dgm:ptLst>
  <dgm:cxnLst>
    <dgm:cxn modelId="{BD7B1506-51D1-4979-AF57-77D0741BE753}" srcId="{5BBF72CA-FB7E-4AE9-BE63-EEF70BFBF72C}" destId="{87371B08-E00C-4BCC-BBF1-E3C50DE70B64}" srcOrd="2" destOrd="0" parTransId="{30F0FCD7-808E-4AB0-AB5A-D129C0624A0E}" sibTransId="{768267ED-A88A-4044-A158-353058B72EFE}"/>
    <dgm:cxn modelId="{E4E6CDFC-F9E1-4D1B-99C6-3DBF6E782D35}" type="presOf" srcId="{768267ED-A88A-4044-A158-353058B72EFE}" destId="{42A27434-61AF-4C21-A960-8C6F558782F5}" srcOrd="0" destOrd="0" presId="urn:microsoft.com/office/officeart/2005/8/layout/bProcess3"/>
    <dgm:cxn modelId="{CFCF47D5-D80B-4EA5-841A-1E7EADAD705D}" type="presOf" srcId="{D836C9C5-72DB-44DA-9FAF-BAF7834117D8}" destId="{33CEC23B-12E8-4DF9-AF66-75AD21C0A4C3}" srcOrd="0" destOrd="0" presId="urn:microsoft.com/office/officeart/2005/8/layout/bProcess3"/>
    <dgm:cxn modelId="{06EA2EA0-9EFC-4B0A-80CB-C64308F9E924}" srcId="{5BBF72CA-FB7E-4AE9-BE63-EEF70BFBF72C}" destId="{3266D7BF-C604-44F3-A649-DF3F0D2F8172}" srcOrd="0" destOrd="0" parTransId="{05BD4DDE-4C71-4EE7-920E-80EB891E0D6B}" sibTransId="{D836C9C5-72DB-44DA-9FAF-BAF7834117D8}"/>
    <dgm:cxn modelId="{6DD87135-EF96-4E07-A761-65B2B9993489}" type="presOf" srcId="{3266D7BF-C604-44F3-A649-DF3F0D2F8172}" destId="{717E73FB-815B-42E8-A39C-7534B1A6E059}" srcOrd="0" destOrd="0" presId="urn:microsoft.com/office/officeart/2005/8/layout/bProcess3"/>
    <dgm:cxn modelId="{B6E5BD93-3BB9-41AD-B60D-6F592CEF779C}" type="presOf" srcId="{87371B08-E00C-4BCC-BBF1-E3C50DE70B64}" destId="{D00C2262-503F-44B3-B94E-9BBC23C29791}" srcOrd="0" destOrd="0" presId="urn:microsoft.com/office/officeart/2005/8/layout/bProcess3"/>
    <dgm:cxn modelId="{A358975B-FDB0-405D-AB2C-797138E59C96}" type="presOf" srcId="{13C63C22-315C-4E8E-85AF-46BA47FBF55E}" destId="{72D7F168-82F6-47F0-A1EF-DA374947C615}" srcOrd="0" destOrd="0" presId="urn:microsoft.com/office/officeart/2005/8/layout/bProcess3"/>
    <dgm:cxn modelId="{9C860FCF-0E20-4252-ACE9-6516389207E6}" type="presOf" srcId="{9C38F4F4-0529-4862-9881-C2453EB4BF51}" destId="{F602EA39-869A-4843-B7AB-AD448DF52D8C}" srcOrd="0" destOrd="0" presId="urn:microsoft.com/office/officeart/2005/8/layout/bProcess3"/>
    <dgm:cxn modelId="{E833E32F-97EE-4003-8E8D-099A23B7F738}" srcId="{5BBF72CA-FB7E-4AE9-BE63-EEF70BFBF72C}" destId="{13C63C22-315C-4E8E-85AF-46BA47FBF55E}" srcOrd="3" destOrd="0" parTransId="{C5DD2E93-E654-44CE-A66A-86909379CDDB}" sibTransId="{E346E536-7D83-4054-8DEC-A43A96641867}"/>
    <dgm:cxn modelId="{3496A678-DB7B-4D68-980F-755BF01FA80D}" type="presOf" srcId="{D836C9C5-72DB-44DA-9FAF-BAF7834117D8}" destId="{58B1868D-8643-4F4D-AA02-F6F2BE8C560E}" srcOrd="1" destOrd="0" presId="urn:microsoft.com/office/officeart/2005/8/layout/bProcess3"/>
    <dgm:cxn modelId="{75042EA7-C7B0-4BA6-B1A0-E5606DBF5F4B}" type="presOf" srcId="{768267ED-A88A-4044-A158-353058B72EFE}" destId="{A831DD45-C074-4694-9F69-0AE90DD28DC4}" srcOrd="1" destOrd="0" presId="urn:microsoft.com/office/officeart/2005/8/layout/bProcess3"/>
    <dgm:cxn modelId="{4E77240D-6955-40D3-9A66-F00FE4AA5432}" type="presOf" srcId="{C3BC937E-6DCE-4EA9-BD97-B3094400B363}" destId="{9AD15933-43A6-4EA0-9FD3-369BC68B17D7}" srcOrd="0" destOrd="0" presId="urn:microsoft.com/office/officeart/2005/8/layout/bProcess3"/>
    <dgm:cxn modelId="{8EBFFF39-3BD7-4614-A554-656B07939850}" type="presOf" srcId="{5BBF72CA-FB7E-4AE9-BE63-EEF70BFBF72C}" destId="{C58E1C6A-A312-4AE6-B0D9-B1E83A11EED5}" srcOrd="0" destOrd="0" presId="urn:microsoft.com/office/officeart/2005/8/layout/bProcess3"/>
    <dgm:cxn modelId="{98137D1E-DE52-40D8-A324-FCEED2013AD0}" srcId="{5BBF72CA-FB7E-4AE9-BE63-EEF70BFBF72C}" destId="{9C38F4F4-0529-4862-9881-C2453EB4BF51}" srcOrd="1" destOrd="0" parTransId="{16BE91FF-A9B2-4AED-A96E-10F383E9BA48}" sibTransId="{C3BC937E-6DCE-4EA9-BD97-B3094400B363}"/>
    <dgm:cxn modelId="{944D28E5-3DB4-46A6-A594-5A9982642AC8}" type="presOf" srcId="{C3BC937E-6DCE-4EA9-BD97-B3094400B363}" destId="{ED233EF7-7305-4AC8-A695-4738947C0CEC}" srcOrd="1" destOrd="0" presId="urn:microsoft.com/office/officeart/2005/8/layout/bProcess3"/>
    <dgm:cxn modelId="{9F478B81-F172-49FC-AC50-CCCDD1457912}" type="presParOf" srcId="{C58E1C6A-A312-4AE6-B0D9-B1E83A11EED5}" destId="{717E73FB-815B-42E8-A39C-7534B1A6E059}" srcOrd="0" destOrd="0" presId="urn:microsoft.com/office/officeart/2005/8/layout/bProcess3"/>
    <dgm:cxn modelId="{FE024CF0-F731-4161-9DCA-CA750D85585F}" type="presParOf" srcId="{C58E1C6A-A312-4AE6-B0D9-B1E83A11EED5}" destId="{33CEC23B-12E8-4DF9-AF66-75AD21C0A4C3}" srcOrd="1" destOrd="0" presId="urn:microsoft.com/office/officeart/2005/8/layout/bProcess3"/>
    <dgm:cxn modelId="{B1AA7F23-E2FB-4099-BCE5-C641C0FD5FFC}" type="presParOf" srcId="{33CEC23B-12E8-4DF9-AF66-75AD21C0A4C3}" destId="{58B1868D-8643-4F4D-AA02-F6F2BE8C560E}" srcOrd="0" destOrd="0" presId="urn:microsoft.com/office/officeart/2005/8/layout/bProcess3"/>
    <dgm:cxn modelId="{A7E3B7C9-D542-475D-B6F6-3049FE8101C8}" type="presParOf" srcId="{C58E1C6A-A312-4AE6-B0D9-B1E83A11EED5}" destId="{F602EA39-869A-4843-B7AB-AD448DF52D8C}" srcOrd="2" destOrd="0" presId="urn:microsoft.com/office/officeart/2005/8/layout/bProcess3"/>
    <dgm:cxn modelId="{3F1219DC-D8A5-4067-B74E-2D2211199B59}" type="presParOf" srcId="{C58E1C6A-A312-4AE6-B0D9-B1E83A11EED5}" destId="{9AD15933-43A6-4EA0-9FD3-369BC68B17D7}" srcOrd="3" destOrd="0" presId="urn:microsoft.com/office/officeart/2005/8/layout/bProcess3"/>
    <dgm:cxn modelId="{10ACE301-E52F-42A3-A0BB-CDD9D3AA82C1}" type="presParOf" srcId="{9AD15933-43A6-4EA0-9FD3-369BC68B17D7}" destId="{ED233EF7-7305-4AC8-A695-4738947C0CEC}" srcOrd="0" destOrd="0" presId="urn:microsoft.com/office/officeart/2005/8/layout/bProcess3"/>
    <dgm:cxn modelId="{CF6F3952-A77E-411E-91CA-A8B9DDE61A1C}" type="presParOf" srcId="{C58E1C6A-A312-4AE6-B0D9-B1E83A11EED5}" destId="{D00C2262-503F-44B3-B94E-9BBC23C29791}" srcOrd="4" destOrd="0" presId="urn:microsoft.com/office/officeart/2005/8/layout/bProcess3"/>
    <dgm:cxn modelId="{BCAFD85B-5B49-4C4E-B1A8-8D03D69500C6}" type="presParOf" srcId="{C58E1C6A-A312-4AE6-B0D9-B1E83A11EED5}" destId="{42A27434-61AF-4C21-A960-8C6F558782F5}" srcOrd="5" destOrd="0" presId="urn:microsoft.com/office/officeart/2005/8/layout/bProcess3"/>
    <dgm:cxn modelId="{4017818A-12F6-4BEB-B74E-CE6CAFE29C9B}" type="presParOf" srcId="{42A27434-61AF-4C21-A960-8C6F558782F5}" destId="{A831DD45-C074-4694-9F69-0AE90DD28DC4}" srcOrd="0" destOrd="0" presId="urn:microsoft.com/office/officeart/2005/8/layout/bProcess3"/>
    <dgm:cxn modelId="{629FC11C-BAC2-413E-B75D-F636FCFB9700}" type="presParOf" srcId="{C58E1C6A-A312-4AE6-B0D9-B1E83A11EED5}" destId="{72D7F168-82F6-47F0-A1EF-DA374947C615}" srcOrd="6"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1B4AC-5D64-4A9B-91FE-5F7321578D4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pl-PL"/>
        </a:p>
      </dgm:t>
    </dgm:pt>
    <dgm:pt modelId="{95E1C442-1AAD-4800-9D95-A3C8AEEC4C55}">
      <dgm:prSet phldrT="[Tekst]"/>
      <dgm:spPr/>
      <dgm:t>
        <a:bodyPr/>
        <a:lstStyle/>
        <a:p>
          <a:r>
            <a:rPr lang="pl-PL"/>
            <a:t>Spółka majątkowa (licencjodawca)</a:t>
          </a:r>
        </a:p>
      </dgm:t>
    </dgm:pt>
    <dgm:pt modelId="{1A6E5B71-56EA-4DED-B042-774980650E0D}" type="parTrans" cxnId="{8F5BF3BE-429C-41BC-93BF-509C3DBEFF57}">
      <dgm:prSet/>
      <dgm:spPr/>
      <dgm:t>
        <a:bodyPr/>
        <a:lstStyle/>
        <a:p>
          <a:endParaRPr lang="pl-PL"/>
        </a:p>
      </dgm:t>
    </dgm:pt>
    <dgm:pt modelId="{5547BF8A-3526-4361-8CA9-36F1EC0AE1B6}" type="sibTrans" cxnId="{8F5BF3BE-429C-41BC-93BF-509C3DBEFF57}">
      <dgm:prSet/>
      <dgm:spPr/>
      <dgm:t>
        <a:bodyPr/>
        <a:lstStyle/>
        <a:p>
          <a:endParaRPr lang="pl-PL"/>
        </a:p>
      </dgm:t>
    </dgm:pt>
    <dgm:pt modelId="{D53C774D-7320-4789-97E0-7EF55B2436CD}">
      <dgm:prSet phldrT="[Tekst]"/>
      <dgm:spPr/>
      <dgm:t>
        <a:bodyPr/>
        <a:lstStyle/>
        <a:p>
          <a:r>
            <a:rPr lang="pl-PL"/>
            <a:t>spółka operacyjna A</a:t>
          </a:r>
        </a:p>
      </dgm:t>
    </dgm:pt>
    <dgm:pt modelId="{B0C152E3-1236-4F70-9950-2231CC72CF1F}" type="parTrans" cxnId="{3FD0425C-2B87-4261-945E-349DB1DCBF11}">
      <dgm:prSet/>
      <dgm:spPr/>
      <dgm:t>
        <a:bodyPr/>
        <a:lstStyle/>
        <a:p>
          <a:endParaRPr lang="pl-PL"/>
        </a:p>
      </dgm:t>
    </dgm:pt>
    <dgm:pt modelId="{20AAB460-5062-44ED-920E-A81BBD6F8CE7}" type="sibTrans" cxnId="{3FD0425C-2B87-4261-945E-349DB1DCBF11}">
      <dgm:prSet/>
      <dgm:spPr/>
      <dgm:t>
        <a:bodyPr/>
        <a:lstStyle/>
        <a:p>
          <a:endParaRPr lang="pl-PL"/>
        </a:p>
      </dgm:t>
    </dgm:pt>
    <dgm:pt modelId="{C8CD36D4-E964-41AC-8FB8-0C2818775301}">
      <dgm:prSet phldrT="[Tekst]"/>
      <dgm:spPr/>
      <dgm:t>
        <a:bodyPr/>
        <a:lstStyle/>
        <a:p>
          <a:r>
            <a:rPr lang="pl-PL"/>
            <a:t>Samodzielna sprzedaż wyrobu finalnego</a:t>
          </a:r>
        </a:p>
      </dgm:t>
    </dgm:pt>
    <dgm:pt modelId="{FFD9D847-9FBE-45C1-A1BA-DE6A52D9C62F}" type="parTrans" cxnId="{00D9C463-AFC4-4E1C-8420-0D2DC1CF2C69}">
      <dgm:prSet/>
      <dgm:spPr/>
      <dgm:t>
        <a:bodyPr/>
        <a:lstStyle/>
        <a:p>
          <a:endParaRPr lang="pl-PL"/>
        </a:p>
      </dgm:t>
    </dgm:pt>
    <dgm:pt modelId="{4D4B8398-58D6-4173-B01D-2D3135E3AC8C}" type="sibTrans" cxnId="{00D9C463-AFC4-4E1C-8420-0D2DC1CF2C69}">
      <dgm:prSet/>
      <dgm:spPr/>
      <dgm:t>
        <a:bodyPr/>
        <a:lstStyle/>
        <a:p>
          <a:endParaRPr lang="pl-PL"/>
        </a:p>
      </dgm:t>
    </dgm:pt>
    <dgm:pt modelId="{7E6E7938-25C6-43F2-BC5E-17D5FC6B8CC7}">
      <dgm:prSet phldrT="[Tekst]"/>
      <dgm:spPr/>
      <dgm:t>
        <a:bodyPr/>
        <a:lstStyle/>
        <a:p>
          <a:r>
            <a:rPr lang="pl-PL"/>
            <a:t>Spółka operacyjna B</a:t>
          </a:r>
        </a:p>
      </dgm:t>
    </dgm:pt>
    <dgm:pt modelId="{1D04714B-0022-4C76-BF0B-BB121E51BFAC}" type="parTrans" cxnId="{FF56E1DF-A09D-435F-9912-719F1EF0D792}">
      <dgm:prSet/>
      <dgm:spPr/>
      <dgm:t>
        <a:bodyPr/>
        <a:lstStyle/>
        <a:p>
          <a:endParaRPr lang="pl-PL"/>
        </a:p>
      </dgm:t>
    </dgm:pt>
    <dgm:pt modelId="{317836FA-D597-4205-A54D-35FD616BDFDB}" type="sibTrans" cxnId="{FF56E1DF-A09D-435F-9912-719F1EF0D792}">
      <dgm:prSet/>
      <dgm:spPr/>
      <dgm:t>
        <a:bodyPr/>
        <a:lstStyle/>
        <a:p>
          <a:endParaRPr lang="pl-PL"/>
        </a:p>
      </dgm:t>
    </dgm:pt>
    <dgm:pt modelId="{A3E182BD-65AE-4EF3-8BE4-34E9B555A16D}">
      <dgm:prSet phldrT="[Tekst]"/>
      <dgm:spPr/>
      <dgm:t>
        <a:bodyPr/>
        <a:lstStyle/>
        <a:p>
          <a:r>
            <a:rPr lang="pl-PL"/>
            <a:t>Spodzielna sprzedaż wyrobu finalnego</a:t>
          </a:r>
        </a:p>
      </dgm:t>
    </dgm:pt>
    <dgm:pt modelId="{6E58E026-CFA0-47F5-87ED-2663B69EA004}" type="parTrans" cxnId="{8B2F21CC-1EAF-4FF8-8FEE-A324C5AA1BFF}">
      <dgm:prSet/>
      <dgm:spPr/>
      <dgm:t>
        <a:bodyPr/>
        <a:lstStyle/>
        <a:p>
          <a:endParaRPr lang="pl-PL"/>
        </a:p>
      </dgm:t>
    </dgm:pt>
    <dgm:pt modelId="{F4F3FCE8-66EB-4130-A0EA-C7B2E11F2AA3}" type="sibTrans" cxnId="{8B2F21CC-1EAF-4FF8-8FEE-A324C5AA1BFF}">
      <dgm:prSet/>
      <dgm:spPr/>
      <dgm:t>
        <a:bodyPr/>
        <a:lstStyle/>
        <a:p>
          <a:endParaRPr lang="pl-PL"/>
        </a:p>
      </dgm:t>
    </dgm:pt>
    <dgm:pt modelId="{68343445-7858-4258-A490-5D00C5E80D2B}" type="pres">
      <dgm:prSet presAssocID="{86A1B4AC-5D64-4A9B-91FE-5F7321578D43}" presName="diagram" presStyleCnt="0">
        <dgm:presLayoutVars>
          <dgm:chPref val="1"/>
          <dgm:dir/>
          <dgm:animOne val="branch"/>
          <dgm:animLvl val="lvl"/>
          <dgm:resizeHandles val="exact"/>
        </dgm:presLayoutVars>
      </dgm:prSet>
      <dgm:spPr/>
      <dgm:t>
        <a:bodyPr/>
        <a:lstStyle/>
        <a:p>
          <a:endParaRPr lang="pl-PL"/>
        </a:p>
      </dgm:t>
    </dgm:pt>
    <dgm:pt modelId="{5C377A53-762F-4E35-AFEC-FCD2D49BE5F3}" type="pres">
      <dgm:prSet presAssocID="{95E1C442-1AAD-4800-9D95-A3C8AEEC4C55}" presName="root1" presStyleCnt="0"/>
      <dgm:spPr/>
    </dgm:pt>
    <dgm:pt modelId="{A8C0E7BD-ABB1-46F1-AAFE-2DE167BA9A7C}" type="pres">
      <dgm:prSet presAssocID="{95E1C442-1AAD-4800-9D95-A3C8AEEC4C55}" presName="LevelOneTextNode" presStyleLbl="node0" presStyleIdx="0" presStyleCnt="1">
        <dgm:presLayoutVars>
          <dgm:chPref val="3"/>
        </dgm:presLayoutVars>
      </dgm:prSet>
      <dgm:spPr/>
      <dgm:t>
        <a:bodyPr/>
        <a:lstStyle/>
        <a:p>
          <a:endParaRPr lang="pl-PL"/>
        </a:p>
      </dgm:t>
    </dgm:pt>
    <dgm:pt modelId="{C9ED15B6-BEED-4EB2-83DE-477184198530}" type="pres">
      <dgm:prSet presAssocID="{95E1C442-1AAD-4800-9D95-A3C8AEEC4C55}" presName="level2hierChild" presStyleCnt="0"/>
      <dgm:spPr/>
    </dgm:pt>
    <dgm:pt modelId="{7D7BBD32-2458-4C9E-85F5-EFDE818C3A64}" type="pres">
      <dgm:prSet presAssocID="{B0C152E3-1236-4F70-9950-2231CC72CF1F}" presName="conn2-1" presStyleLbl="parChTrans1D2" presStyleIdx="0" presStyleCnt="2"/>
      <dgm:spPr/>
      <dgm:t>
        <a:bodyPr/>
        <a:lstStyle/>
        <a:p>
          <a:endParaRPr lang="pl-PL"/>
        </a:p>
      </dgm:t>
    </dgm:pt>
    <dgm:pt modelId="{87E05420-2A72-4F03-895F-E973A4F67D62}" type="pres">
      <dgm:prSet presAssocID="{B0C152E3-1236-4F70-9950-2231CC72CF1F}" presName="connTx" presStyleLbl="parChTrans1D2" presStyleIdx="0" presStyleCnt="2"/>
      <dgm:spPr/>
      <dgm:t>
        <a:bodyPr/>
        <a:lstStyle/>
        <a:p>
          <a:endParaRPr lang="pl-PL"/>
        </a:p>
      </dgm:t>
    </dgm:pt>
    <dgm:pt modelId="{E675DC1C-4418-416B-8E04-D198C3624F65}" type="pres">
      <dgm:prSet presAssocID="{D53C774D-7320-4789-97E0-7EF55B2436CD}" presName="root2" presStyleCnt="0"/>
      <dgm:spPr/>
    </dgm:pt>
    <dgm:pt modelId="{710E0804-5245-4BE1-9A89-6B93521E3613}" type="pres">
      <dgm:prSet presAssocID="{D53C774D-7320-4789-97E0-7EF55B2436CD}" presName="LevelTwoTextNode" presStyleLbl="node2" presStyleIdx="0" presStyleCnt="2">
        <dgm:presLayoutVars>
          <dgm:chPref val="3"/>
        </dgm:presLayoutVars>
      </dgm:prSet>
      <dgm:spPr/>
      <dgm:t>
        <a:bodyPr/>
        <a:lstStyle/>
        <a:p>
          <a:endParaRPr lang="pl-PL"/>
        </a:p>
      </dgm:t>
    </dgm:pt>
    <dgm:pt modelId="{BC514D18-E4A0-46C8-8C77-E1B2E8E7C7B7}" type="pres">
      <dgm:prSet presAssocID="{D53C774D-7320-4789-97E0-7EF55B2436CD}" presName="level3hierChild" presStyleCnt="0"/>
      <dgm:spPr/>
    </dgm:pt>
    <dgm:pt modelId="{DA55EBF6-61BA-410B-AF64-95E9DBE23DF3}" type="pres">
      <dgm:prSet presAssocID="{FFD9D847-9FBE-45C1-A1BA-DE6A52D9C62F}" presName="conn2-1" presStyleLbl="parChTrans1D3" presStyleIdx="0" presStyleCnt="2"/>
      <dgm:spPr/>
      <dgm:t>
        <a:bodyPr/>
        <a:lstStyle/>
        <a:p>
          <a:endParaRPr lang="pl-PL"/>
        </a:p>
      </dgm:t>
    </dgm:pt>
    <dgm:pt modelId="{CF0F80BF-0CF1-482F-B773-82DD6D88A817}" type="pres">
      <dgm:prSet presAssocID="{FFD9D847-9FBE-45C1-A1BA-DE6A52D9C62F}" presName="connTx" presStyleLbl="parChTrans1D3" presStyleIdx="0" presStyleCnt="2"/>
      <dgm:spPr/>
      <dgm:t>
        <a:bodyPr/>
        <a:lstStyle/>
        <a:p>
          <a:endParaRPr lang="pl-PL"/>
        </a:p>
      </dgm:t>
    </dgm:pt>
    <dgm:pt modelId="{95034FBD-0498-4253-8B8C-CD3EADC1FB4F}" type="pres">
      <dgm:prSet presAssocID="{C8CD36D4-E964-41AC-8FB8-0C2818775301}" presName="root2" presStyleCnt="0"/>
      <dgm:spPr/>
    </dgm:pt>
    <dgm:pt modelId="{17B242D6-7302-4AD0-B0A7-34F6454339EF}" type="pres">
      <dgm:prSet presAssocID="{C8CD36D4-E964-41AC-8FB8-0C2818775301}" presName="LevelTwoTextNode" presStyleLbl="node3" presStyleIdx="0" presStyleCnt="2">
        <dgm:presLayoutVars>
          <dgm:chPref val="3"/>
        </dgm:presLayoutVars>
      </dgm:prSet>
      <dgm:spPr/>
      <dgm:t>
        <a:bodyPr/>
        <a:lstStyle/>
        <a:p>
          <a:endParaRPr lang="pl-PL"/>
        </a:p>
      </dgm:t>
    </dgm:pt>
    <dgm:pt modelId="{A44B6A40-2DA8-46DD-8EBA-B5B7A075279A}" type="pres">
      <dgm:prSet presAssocID="{C8CD36D4-E964-41AC-8FB8-0C2818775301}" presName="level3hierChild" presStyleCnt="0"/>
      <dgm:spPr/>
    </dgm:pt>
    <dgm:pt modelId="{46E1D26C-FECA-4992-80F5-071DAFA1754D}" type="pres">
      <dgm:prSet presAssocID="{1D04714B-0022-4C76-BF0B-BB121E51BFAC}" presName="conn2-1" presStyleLbl="parChTrans1D2" presStyleIdx="1" presStyleCnt="2"/>
      <dgm:spPr/>
      <dgm:t>
        <a:bodyPr/>
        <a:lstStyle/>
        <a:p>
          <a:endParaRPr lang="pl-PL"/>
        </a:p>
      </dgm:t>
    </dgm:pt>
    <dgm:pt modelId="{62A99648-9187-4029-9B1A-305A3483B4B5}" type="pres">
      <dgm:prSet presAssocID="{1D04714B-0022-4C76-BF0B-BB121E51BFAC}" presName="connTx" presStyleLbl="parChTrans1D2" presStyleIdx="1" presStyleCnt="2"/>
      <dgm:spPr/>
      <dgm:t>
        <a:bodyPr/>
        <a:lstStyle/>
        <a:p>
          <a:endParaRPr lang="pl-PL"/>
        </a:p>
      </dgm:t>
    </dgm:pt>
    <dgm:pt modelId="{E0F48B00-13D4-4518-8795-7304A00FFDD8}" type="pres">
      <dgm:prSet presAssocID="{7E6E7938-25C6-43F2-BC5E-17D5FC6B8CC7}" presName="root2" presStyleCnt="0"/>
      <dgm:spPr/>
    </dgm:pt>
    <dgm:pt modelId="{88A0DB86-5E75-423D-9069-BE36D66E193D}" type="pres">
      <dgm:prSet presAssocID="{7E6E7938-25C6-43F2-BC5E-17D5FC6B8CC7}" presName="LevelTwoTextNode" presStyleLbl="node2" presStyleIdx="1" presStyleCnt="2">
        <dgm:presLayoutVars>
          <dgm:chPref val="3"/>
        </dgm:presLayoutVars>
      </dgm:prSet>
      <dgm:spPr/>
      <dgm:t>
        <a:bodyPr/>
        <a:lstStyle/>
        <a:p>
          <a:endParaRPr lang="pl-PL"/>
        </a:p>
      </dgm:t>
    </dgm:pt>
    <dgm:pt modelId="{FF45EAA9-A709-4659-9428-466A109BC6B7}" type="pres">
      <dgm:prSet presAssocID="{7E6E7938-25C6-43F2-BC5E-17D5FC6B8CC7}" presName="level3hierChild" presStyleCnt="0"/>
      <dgm:spPr/>
    </dgm:pt>
    <dgm:pt modelId="{35D1E10C-3DA1-4AB5-8FCD-4FF2D0F212A7}" type="pres">
      <dgm:prSet presAssocID="{6E58E026-CFA0-47F5-87ED-2663B69EA004}" presName="conn2-1" presStyleLbl="parChTrans1D3" presStyleIdx="1" presStyleCnt="2"/>
      <dgm:spPr/>
      <dgm:t>
        <a:bodyPr/>
        <a:lstStyle/>
        <a:p>
          <a:endParaRPr lang="pl-PL"/>
        </a:p>
      </dgm:t>
    </dgm:pt>
    <dgm:pt modelId="{CB8EF07D-03A6-4BCD-9A37-547C84FD0A1F}" type="pres">
      <dgm:prSet presAssocID="{6E58E026-CFA0-47F5-87ED-2663B69EA004}" presName="connTx" presStyleLbl="parChTrans1D3" presStyleIdx="1" presStyleCnt="2"/>
      <dgm:spPr/>
      <dgm:t>
        <a:bodyPr/>
        <a:lstStyle/>
        <a:p>
          <a:endParaRPr lang="pl-PL"/>
        </a:p>
      </dgm:t>
    </dgm:pt>
    <dgm:pt modelId="{5537322D-2F60-44D6-8BA4-69765952F8C1}" type="pres">
      <dgm:prSet presAssocID="{A3E182BD-65AE-4EF3-8BE4-34E9B555A16D}" presName="root2" presStyleCnt="0"/>
      <dgm:spPr/>
    </dgm:pt>
    <dgm:pt modelId="{98E88FEE-717C-413C-9D98-55F9ED749348}" type="pres">
      <dgm:prSet presAssocID="{A3E182BD-65AE-4EF3-8BE4-34E9B555A16D}" presName="LevelTwoTextNode" presStyleLbl="node3" presStyleIdx="1" presStyleCnt="2">
        <dgm:presLayoutVars>
          <dgm:chPref val="3"/>
        </dgm:presLayoutVars>
      </dgm:prSet>
      <dgm:spPr/>
      <dgm:t>
        <a:bodyPr/>
        <a:lstStyle/>
        <a:p>
          <a:endParaRPr lang="pl-PL"/>
        </a:p>
      </dgm:t>
    </dgm:pt>
    <dgm:pt modelId="{D8D77393-1109-41F0-A917-F578C05AC956}" type="pres">
      <dgm:prSet presAssocID="{A3E182BD-65AE-4EF3-8BE4-34E9B555A16D}" presName="level3hierChild" presStyleCnt="0"/>
      <dgm:spPr/>
    </dgm:pt>
  </dgm:ptLst>
  <dgm:cxnLst>
    <dgm:cxn modelId="{58BACE1F-432C-4F24-AE67-E90E334B6328}" type="presOf" srcId="{B0C152E3-1236-4F70-9950-2231CC72CF1F}" destId="{87E05420-2A72-4F03-895F-E973A4F67D62}" srcOrd="1" destOrd="0" presId="urn:microsoft.com/office/officeart/2005/8/layout/hierarchy2"/>
    <dgm:cxn modelId="{8169D2BA-B4B1-4335-8563-49FE9C5BAD8C}" type="presOf" srcId="{6E58E026-CFA0-47F5-87ED-2663B69EA004}" destId="{35D1E10C-3DA1-4AB5-8FCD-4FF2D0F212A7}" srcOrd="0" destOrd="0" presId="urn:microsoft.com/office/officeart/2005/8/layout/hierarchy2"/>
    <dgm:cxn modelId="{3C9FB19D-3D1F-4425-A898-B3D4241FD11D}" type="presOf" srcId="{95E1C442-1AAD-4800-9D95-A3C8AEEC4C55}" destId="{A8C0E7BD-ABB1-46F1-AAFE-2DE167BA9A7C}" srcOrd="0" destOrd="0" presId="urn:microsoft.com/office/officeart/2005/8/layout/hierarchy2"/>
    <dgm:cxn modelId="{94BA0FD3-9C34-43F7-ABA9-0499DE27F478}" type="presOf" srcId="{B0C152E3-1236-4F70-9950-2231CC72CF1F}" destId="{7D7BBD32-2458-4C9E-85F5-EFDE818C3A64}" srcOrd="0" destOrd="0" presId="urn:microsoft.com/office/officeart/2005/8/layout/hierarchy2"/>
    <dgm:cxn modelId="{3FD0425C-2B87-4261-945E-349DB1DCBF11}" srcId="{95E1C442-1AAD-4800-9D95-A3C8AEEC4C55}" destId="{D53C774D-7320-4789-97E0-7EF55B2436CD}" srcOrd="0" destOrd="0" parTransId="{B0C152E3-1236-4F70-9950-2231CC72CF1F}" sibTransId="{20AAB460-5062-44ED-920E-A81BBD6F8CE7}"/>
    <dgm:cxn modelId="{F6CF2D42-3674-4951-A680-572E09BC6C71}" type="presOf" srcId="{FFD9D847-9FBE-45C1-A1BA-DE6A52D9C62F}" destId="{DA55EBF6-61BA-410B-AF64-95E9DBE23DF3}" srcOrd="0" destOrd="0" presId="urn:microsoft.com/office/officeart/2005/8/layout/hierarchy2"/>
    <dgm:cxn modelId="{00D9C463-AFC4-4E1C-8420-0D2DC1CF2C69}" srcId="{D53C774D-7320-4789-97E0-7EF55B2436CD}" destId="{C8CD36D4-E964-41AC-8FB8-0C2818775301}" srcOrd="0" destOrd="0" parTransId="{FFD9D847-9FBE-45C1-A1BA-DE6A52D9C62F}" sibTransId="{4D4B8398-58D6-4173-B01D-2D3135E3AC8C}"/>
    <dgm:cxn modelId="{FF56E1DF-A09D-435F-9912-719F1EF0D792}" srcId="{95E1C442-1AAD-4800-9D95-A3C8AEEC4C55}" destId="{7E6E7938-25C6-43F2-BC5E-17D5FC6B8CC7}" srcOrd="1" destOrd="0" parTransId="{1D04714B-0022-4C76-BF0B-BB121E51BFAC}" sibTransId="{317836FA-D597-4205-A54D-35FD616BDFDB}"/>
    <dgm:cxn modelId="{4788D0DF-596B-4080-B8EE-334DEBA8A177}" type="presOf" srcId="{7E6E7938-25C6-43F2-BC5E-17D5FC6B8CC7}" destId="{88A0DB86-5E75-423D-9069-BE36D66E193D}" srcOrd="0" destOrd="0" presId="urn:microsoft.com/office/officeart/2005/8/layout/hierarchy2"/>
    <dgm:cxn modelId="{8F5BF3BE-429C-41BC-93BF-509C3DBEFF57}" srcId="{86A1B4AC-5D64-4A9B-91FE-5F7321578D43}" destId="{95E1C442-1AAD-4800-9D95-A3C8AEEC4C55}" srcOrd="0" destOrd="0" parTransId="{1A6E5B71-56EA-4DED-B042-774980650E0D}" sibTransId="{5547BF8A-3526-4361-8CA9-36F1EC0AE1B6}"/>
    <dgm:cxn modelId="{237D74C6-F9C0-4E62-8B87-877E12633C8F}" type="presOf" srcId="{A3E182BD-65AE-4EF3-8BE4-34E9B555A16D}" destId="{98E88FEE-717C-413C-9D98-55F9ED749348}" srcOrd="0" destOrd="0" presId="urn:microsoft.com/office/officeart/2005/8/layout/hierarchy2"/>
    <dgm:cxn modelId="{86D97B2E-C439-425B-B99F-50132C40ECF4}" type="presOf" srcId="{FFD9D847-9FBE-45C1-A1BA-DE6A52D9C62F}" destId="{CF0F80BF-0CF1-482F-B773-82DD6D88A817}" srcOrd="1" destOrd="0" presId="urn:microsoft.com/office/officeart/2005/8/layout/hierarchy2"/>
    <dgm:cxn modelId="{5441465E-B35F-4B9D-B1A1-5AB519D7404B}" type="presOf" srcId="{86A1B4AC-5D64-4A9B-91FE-5F7321578D43}" destId="{68343445-7858-4258-A490-5D00C5E80D2B}" srcOrd="0" destOrd="0" presId="urn:microsoft.com/office/officeart/2005/8/layout/hierarchy2"/>
    <dgm:cxn modelId="{993C0779-9854-4A18-8EC9-DA0630A78888}" type="presOf" srcId="{1D04714B-0022-4C76-BF0B-BB121E51BFAC}" destId="{62A99648-9187-4029-9B1A-305A3483B4B5}" srcOrd="1" destOrd="0" presId="urn:microsoft.com/office/officeart/2005/8/layout/hierarchy2"/>
    <dgm:cxn modelId="{2FAC7BF2-2B04-4B1C-8880-4057A85B8433}" type="presOf" srcId="{D53C774D-7320-4789-97E0-7EF55B2436CD}" destId="{710E0804-5245-4BE1-9A89-6B93521E3613}" srcOrd="0" destOrd="0" presId="urn:microsoft.com/office/officeart/2005/8/layout/hierarchy2"/>
    <dgm:cxn modelId="{8B69F70C-5F67-445B-AB08-D45E5F247126}" type="presOf" srcId="{6E58E026-CFA0-47F5-87ED-2663B69EA004}" destId="{CB8EF07D-03A6-4BCD-9A37-547C84FD0A1F}" srcOrd="1" destOrd="0" presId="urn:microsoft.com/office/officeart/2005/8/layout/hierarchy2"/>
    <dgm:cxn modelId="{8B2F21CC-1EAF-4FF8-8FEE-A324C5AA1BFF}" srcId="{7E6E7938-25C6-43F2-BC5E-17D5FC6B8CC7}" destId="{A3E182BD-65AE-4EF3-8BE4-34E9B555A16D}" srcOrd="0" destOrd="0" parTransId="{6E58E026-CFA0-47F5-87ED-2663B69EA004}" sibTransId="{F4F3FCE8-66EB-4130-A0EA-C7B2E11F2AA3}"/>
    <dgm:cxn modelId="{5F0EB593-8B8E-494D-849E-67EA8B143D8A}" type="presOf" srcId="{C8CD36D4-E964-41AC-8FB8-0C2818775301}" destId="{17B242D6-7302-4AD0-B0A7-34F6454339EF}" srcOrd="0" destOrd="0" presId="urn:microsoft.com/office/officeart/2005/8/layout/hierarchy2"/>
    <dgm:cxn modelId="{3A3403ED-4EDA-482C-A905-A0D2BAB55B71}" type="presOf" srcId="{1D04714B-0022-4C76-BF0B-BB121E51BFAC}" destId="{46E1D26C-FECA-4992-80F5-071DAFA1754D}" srcOrd="0" destOrd="0" presId="urn:microsoft.com/office/officeart/2005/8/layout/hierarchy2"/>
    <dgm:cxn modelId="{30385B55-4124-42BE-80CB-4799F2F6556E}" type="presParOf" srcId="{68343445-7858-4258-A490-5D00C5E80D2B}" destId="{5C377A53-762F-4E35-AFEC-FCD2D49BE5F3}" srcOrd="0" destOrd="0" presId="urn:microsoft.com/office/officeart/2005/8/layout/hierarchy2"/>
    <dgm:cxn modelId="{EE5DEE8D-5FC6-49AC-8C95-AF361D5DE2D9}" type="presParOf" srcId="{5C377A53-762F-4E35-AFEC-FCD2D49BE5F3}" destId="{A8C0E7BD-ABB1-46F1-AAFE-2DE167BA9A7C}" srcOrd="0" destOrd="0" presId="urn:microsoft.com/office/officeart/2005/8/layout/hierarchy2"/>
    <dgm:cxn modelId="{993CDC29-70C7-4205-A074-8D423CC13AAE}" type="presParOf" srcId="{5C377A53-762F-4E35-AFEC-FCD2D49BE5F3}" destId="{C9ED15B6-BEED-4EB2-83DE-477184198530}" srcOrd="1" destOrd="0" presId="urn:microsoft.com/office/officeart/2005/8/layout/hierarchy2"/>
    <dgm:cxn modelId="{FE9E8B3F-42CC-4A72-B960-5AD7DF713621}" type="presParOf" srcId="{C9ED15B6-BEED-4EB2-83DE-477184198530}" destId="{7D7BBD32-2458-4C9E-85F5-EFDE818C3A64}" srcOrd="0" destOrd="0" presId="urn:microsoft.com/office/officeart/2005/8/layout/hierarchy2"/>
    <dgm:cxn modelId="{EBDA4EFC-CA18-4144-A7EA-3C89F76F222C}" type="presParOf" srcId="{7D7BBD32-2458-4C9E-85F5-EFDE818C3A64}" destId="{87E05420-2A72-4F03-895F-E973A4F67D62}" srcOrd="0" destOrd="0" presId="urn:microsoft.com/office/officeart/2005/8/layout/hierarchy2"/>
    <dgm:cxn modelId="{F2C8D115-E669-4F81-BA78-7A0DC8E731FE}" type="presParOf" srcId="{C9ED15B6-BEED-4EB2-83DE-477184198530}" destId="{E675DC1C-4418-416B-8E04-D198C3624F65}" srcOrd="1" destOrd="0" presId="urn:microsoft.com/office/officeart/2005/8/layout/hierarchy2"/>
    <dgm:cxn modelId="{E6C2D5F4-44AA-4C1F-8B73-8FB1B2929684}" type="presParOf" srcId="{E675DC1C-4418-416B-8E04-D198C3624F65}" destId="{710E0804-5245-4BE1-9A89-6B93521E3613}" srcOrd="0" destOrd="0" presId="urn:microsoft.com/office/officeart/2005/8/layout/hierarchy2"/>
    <dgm:cxn modelId="{0932196A-A06D-4106-8B9B-3C0AD7D6F4DF}" type="presParOf" srcId="{E675DC1C-4418-416B-8E04-D198C3624F65}" destId="{BC514D18-E4A0-46C8-8C77-E1B2E8E7C7B7}" srcOrd="1" destOrd="0" presId="urn:microsoft.com/office/officeart/2005/8/layout/hierarchy2"/>
    <dgm:cxn modelId="{0B4D7232-38D4-460D-975F-D10F64BD3EA8}" type="presParOf" srcId="{BC514D18-E4A0-46C8-8C77-E1B2E8E7C7B7}" destId="{DA55EBF6-61BA-410B-AF64-95E9DBE23DF3}" srcOrd="0" destOrd="0" presId="urn:microsoft.com/office/officeart/2005/8/layout/hierarchy2"/>
    <dgm:cxn modelId="{E4FF3208-D36D-4EE7-821D-8FF2E468AD06}" type="presParOf" srcId="{DA55EBF6-61BA-410B-AF64-95E9DBE23DF3}" destId="{CF0F80BF-0CF1-482F-B773-82DD6D88A817}" srcOrd="0" destOrd="0" presId="urn:microsoft.com/office/officeart/2005/8/layout/hierarchy2"/>
    <dgm:cxn modelId="{D20A6BA7-564E-410E-B2A9-5BB0B5784EDF}" type="presParOf" srcId="{BC514D18-E4A0-46C8-8C77-E1B2E8E7C7B7}" destId="{95034FBD-0498-4253-8B8C-CD3EADC1FB4F}" srcOrd="1" destOrd="0" presId="urn:microsoft.com/office/officeart/2005/8/layout/hierarchy2"/>
    <dgm:cxn modelId="{F39D64F9-2DA7-4202-9D98-F8629324BE34}" type="presParOf" srcId="{95034FBD-0498-4253-8B8C-CD3EADC1FB4F}" destId="{17B242D6-7302-4AD0-B0A7-34F6454339EF}" srcOrd="0" destOrd="0" presId="urn:microsoft.com/office/officeart/2005/8/layout/hierarchy2"/>
    <dgm:cxn modelId="{20E17FDC-F828-4C44-91FF-778F810F4D63}" type="presParOf" srcId="{95034FBD-0498-4253-8B8C-CD3EADC1FB4F}" destId="{A44B6A40-2DA8-46DD-8EBA-B5B7A075279A}" srcOrd="1" destOrd="0" presId="urn:microsoft.com/office/officeart/2005/8/layout/hierarchy2"/>
    <dgm:cxn modelId="{4EF84BD0-B229-4775-9F76-00634FB0A2A3}" type="presParOf" srcId="{C9ED15B6-BEED-4EB2-83DE-477184198530}" destId="{46E1D26C-FECA-4992-80F5-071DAFA1754D}" srcOrd="2" destOrd="0" presId="urn:microsoft.com/office/officeart/2005/8/layout/hierarchy2"/>
    <dgm:cxn modelId="{172E0BCA-ACC0-436D-9ECE-B24A6753864B}" type="presParOf" srcId="{46E1D26C-FECA-4992-80F5-071DAFA1754D}" destId="{62A99648-9187-4029-9B1A-305A3483B4B5}" srcOrd="0" destOrd="0" presId="urn:microsoft.com/office/officeart/2005/8/layout/hierarchy2"/>
    <dgm:cxn modelId="{A620F791-E350-489B-9909-16C90074CA6D}" type="presParOf" srcId="{C9ED15B6-BEED-4EB2-83DE-477184198530}" destId="{E0F48B00-13D4-4518-8795-7304A00FFDD8}" srcOrd="3" destOrd="0" presId="urn:microsoft.com/office/officeart/2005/8/layout/hierarchy2"/>
    <dgm:cxn modelId="{544E8A66-6A69-4739-8137-B4C79C7A24AB}" type="presParOf" srcId="{E0F48B00-13D4-4518-8795-7304A00FFDD8}" destId="{88A0DB86-5E75-423D-9069-BE36D66E193D}" srcOrd="0" destOrd="0" presId="urn:microsoft.com/office/officeart/2005/8/layout/hierarchy2"/>
    <dgm:cxn modelId="{DB57652F-DA60-4019-9751-7D27211DE221}" type="presParOf" srcId="{E0F48B00-13D4-4518-8795-7304A00FFDD8}" destId="{FF45EAA9-A709-4659-9428-466A109BC6B7}" srcOrd="1" destOrd="0" presId="urn:microsoft.com/office/officeart/2005/8/layout/hierarchy2"/>
    <dgm:cxn modelId="{42790D83-9DD6-464A-ABAD-89AC58572547}" type="presParOf" srcId="{FF45EAA9-A709-4659-9428-466A109BC6B7}" destId="{35D1E10C-3DA1-4AB5-8FCD-4FF2D0F212A7}" srcOrd="0" destOrd="0" presId="urn:microsoft.com/office/officeart/2005/8/layout/hierarchy2"/>
    <dgm:cxn modelId="{541F6D0F-68A6-491D-8E3C-6FE84FD0AA70}" type="presParOf" srcId="{35D1E10C-3DA1-4AB5-8FCD-4FF2D0F212A7}" destId="{CB8EF07D-03A6-4BCD-9A37-547C84FD0A1F}" srcOrd="0" destOrd="0" presId="urn:microsoft.com/office/officeart/2005/8/layout/hierarchy2"/>
    <dgm:cxn modelId="{975ECF58-D8FB-4E77-9488-437F975028D6}" type="presParOf" srcId="{FF45EAA9-A709-4659-9428-466A109BC6B7}" destId="{5537322D-2F60-44D6-8BA4-69765952F8C1}" srcOrd="1" destOrd="0" presId="urn:microsoft.com/office/officeart/2005/8/layout/hierarchy2"/>
    <dgm:cxn modelId="{5BDA25F8-AE99-4A6F-A761-73D773499707}" type="presParOf" srcId="{5537322D-2F60-44D6-8BA4-69765952F8C1}" destId="{98E88FEE-717C-413C-9D98-55F9ED749348}" srcOrd="0" destOrd="0" presId="urn:microsoft.com/office/officeart/2005/8/layout/hierarchy2"/>
    <dgm:cxn modelId="{54A096AF-EB8A-429E-852B-103616235DB3}" type="presParOf" srcId="{5537322D-2F60-44D6-8BA4-69765952F8C1}" destId="{D8D77393-1109-41F0-A917-F578C05AC95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CEC23B-12E8-4DF9-AF66-75AD21C0A4C3}">
      <dsp:nvSpPr>
        <dsp:cNvPr id="0" name=""/>
        <dsp:cNvSpPr/>
      </dsp:nvSpPr>
      <dsp:spPr>
        <a:xfrm>
          <a:off x="3553262" y="1794319"/>
          <a:ext cx="786681" cy="91440"/>
        </a:xfrm>
        <a:custGeom>
          <a:avLst/>
          <a:gdLst/>
          <a:ahLst/>
          <a:cxnLst/>
          <a:rect l="0" t="0" r="0" b="0"/>
          <a:pathLst>
            <a:path>
              <a:moveTo>
                <a:pt x="0" y="45720"/>
              </a:moveTo>
              <a:lnTo>
                <a:pt x="7866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926170" y="1835953"/>
        <a:ext cx="40864" cy="8172"/>
      </dsp:txXfrm>
    </dsp:sp>
    <dsp:sp modelId="{717E73FB-815B-42E8-A39C-7534B1A6E059}">
      <dsp:nvSpPr>
        <dsp:cNvPr id="0" name=""/>
        <dsp:cNvSpPr/>
      </dsp:nvSpPr>
      <dsp:spPr>
        <a:xfrm>
          <a:off x="1664" y="774020"/>
          <a:ext cx="3553397" cy="213203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l-PL" sz="2300" kern="1200"/>
            <a:t>Spółka majątkowa </a:t>
          </a:r>
        </a:p>
        <a:p>
          <a:pPr lvl="0" algn="ctr" defTabSz="1022350">
            <a:lnSpc>
              <a:spcPct val="90000"/>
            </a:lnSpc>
            <a:spcBef>
              <a:spcPct val="0"/>
            </a:spcBef>
            <a:spcAft>
              <a:spcPct val="35000"/>
            </a:spcAft>
          </a:pPr>
          <a:r>
            <a:rPr lang="pl-PL" sz="2300" kern="1200"/>
            <a:t>(podmiot praw własności intelektualnej) </a:t>
          </a:r>
        </a:p>
      </dsp:txBody>
      <dsp:txXfrm>
        <a:off x="1664" y="774020"/>
        <a:ext cx="3553397" cy="2132038"/>
      </dsp:txXfrm>
    </dsp:sp>
    <dsp:sp modelId="{9AD15933-43A6-4EA0-9FD3-369BC68B17D7}">
      <dsp:nvSpPr>
        <dsp:cNvPr id="0" name=""/>
        <dsp:cNvSpPr/>
      </dsp:nvSpPr>
      <dsp:spPr>
        <a:xfrm>
          <a:off x="1778363" y="2904259"/>
          <a:ext cx="4370679" cy="786681"/>
        </a:xfrm>
        <a:custGeom>
          <a:avLst/>
          <a:gdLst/>
          <a:ahLst/>
          <a:cxnLst/>
          <a:rect l="0" t="0" r="0" b="0"/>
          <a:pathLst>
            <a:path>
              <a:moveTo>
                <a:pt x="4370679" y="0"/>
              </a:moveTo>
              <a:lnTo>
                <a:pt x="4370679" y="410440"/>
              </a:lnTo>
              <a:lnTo>
                <a:pt x="0" y="410440"/>
              </a:lnTo>
              <a:lnTo>
                <a:pt x="0" y="78668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852542" y="3293513"/>
        <a:ext cx="222321" cy="8172"/>
      </dsp:txXfrm>
    </dsp:sp>
    <dsp:sp modelId="{F602EA39-869A-4843-B7AB-AD448DF52D8C}">
      <dsp:nvSpPr>
        <dsp:cNvPr id="0" name=""/>
        <dsp:cNvSpPr/>
      </dsp:nvSpPr>
      <dsp:spPr>
        <a:xfrm>
          <a:off x="4372343" y="774020"/>
          <a:ext cx="3553397" cy="213203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l-PL" sz="2300" u="none" kern="1200" dirty="0"/>
            <a:t>SPÓŁKA OPERACYJNA A (koproducent) </a:t>
          </a:r>
        </a:p>
        <a:p>
          <a:pPr lvl="0" algn="ctr" defTabSz="1022350">
            <a:lnSpc>
              <a:spcPct val="90000"/>
            </a:lnSpc>
            <a:spcBef>
              <a:spcPct val="0"/>
            </a:spcBef>
            <a:spcAft>
              <a:spcPct val="35000"/>
            </a:spcAft>
          </a:pPr>
          <a:r>
            <a:rPr lang="pl-PL" sz="2300" u="none" kern="1200" dirty="0"/>
            <a:t>wytwarza towary na licencji spółki majątkowej</a:t>
          </a:r>
        </a:p>
      </dsp:txBody>
      <dsp:txXfrm>
        <a:off x="4372343" y="774020"/>
        <a:ext cx="3553397" cy="2132038"/>
      </dsp:txXfrm>
    </dsp:sp>
    <dsp:sp modelId="{42A27434-61AF-4C21-A960-8C6F558782F5}">
      <dsp:nvSpPr>
        <dsp:cNvPr id="0" name=""/>
        <dsp:cNvSpPr/>
      </dsp:nvSpPr>
      <dsp:spPr>
        <a:xfrm>
          <a:off x="3553262" y="4743640"/>
          <a:ext cx="786681" cy="91440"/>
        </a:xfrm>
        <a:custGeom>
          <a:avLst/>
          <a:gdLst/>
          <a:ahLst/>
          <a:cxnLst/>
          <a:rect l="0" t="0" r="0" b="0"/>
          <a:pathLst>
            <a:path>
              <a:moveTo>
                <a:pt x="0" y="45720"/>
              </a:moveTo>
              <a:lnTo>
                <a:pt x="78668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3926170" y="4785273"/>
        <a:ext cx="40864" cy="8172"/>
      </dsp:txXfrm>
    </dsp:sp>
    <dsp:sp modelId="{D00C2262-503F-44B3-B94E-9BBC23C29791}">
      <dsp:nvSpPr>
        <dsp:cNvPr id="0" name=""/>
        <dsp:cNvSpPr/>
      </dsp:nvSpPr>
      <dsp:spPr>
        <a:xfrm>
          <a:off x="1664" y="3723340"/>
          <a:ext cx="3553397" cy="213203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l-PL" sz="2300" kern="1200" dirty="0"/>
            <a:t>SPÓŁKA OPERACYJNA B (koproducent)</a:t>
          </a:r>
        </a:p>
        <a:p>
          <a:pPr lvl="0" algn="ctr" defTabSz="1022350">
            <a:lnSpc>
              <a:spcPct val="90000"/>
            </a:lnSpc>
            <a:spcBef>
              <a:spcPct val="0"/>
            </a:spcBef>
            <a:spcAft>
              <a:spcPct val="35000"/>
            </a:spcAft>
          </a:pPr>
          <a:r>
            <a:rPr lang="pl-PL" sz="2300" kern="1200" dirty="0"/>
            <a:t>nakłada oznaczenia na towary wytworzone przez spółkę A</a:t>
          </a:r>
        </a:p>
      </dsp:txBody>
      <dsp:txXfrm>
        <a:off x="1664" y="3723340"/>
        <a:ext cx="3553397" cy="2132038"/>
      </dsp:txXfrm>
    </dsp:sp>
    <dsp:sp modelId="{72D7F168-82F6-47F0-A1EF-DA374947C615}">
      <dsp:nvSpPr>
        <dsp:cNvPr id="0" name=""/>
        <dsp:cNvSpPr/>
      </dsp:nvSpPr>
      <dsp:spPr>
        <a:xfrm>
          <a:off x="4372343" y="3723340"/>
          <a:ext cx="3553397" cy="213203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pl-PL" sz="2300" kern="1200"/>
            <a:t>Wydanie wyrobu finalnego do wspólnej dystrybucji  </a:t>
          </a:r>
        </a:p>
      </dsp:txBody>
      <dsp:txXfrm>
        <a:off x="4372343" y="3723340"/>
        <a:ext cx="3553397" cy="213203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C0E7BD-ABB1-46F1-AAFE-2DE167BA9A7C}">
      <dsp:nvSpPr>
        <dsp:cNvPr id="0" name=""/>
        <dsp:cNvSpPr/>
      </dsp:nvSpPr>
      <dsp:spPr>
        <a:xfrm>
          <a:off x="2299" y="2469784"/>
          <a:ext cx="2465263" cy="1232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l-PL" sz="2600" kern="1200"/>
            <a:t>Spółka majątkowa (licencjodawca)</a:t>
          </a:r>
        </a:p>
      </dsp:txBody>
      <dsp:txXfrm>
        <a:off x="2299" y="2469784"/>
        <a:ext cx="2465263" cy="1232631"/>
      </dsp:txXfrm>
    </dsp:sp>
    <dsp:sp modelId="{7D7BBD32-2458-4C9E-85F5-EFDE818C3A64}">
      <dsp:nvSpPr>
        <dsp:cNvPr id="0" name=""/>
        <dsp:cNvSpPr/>
      </dsp:nvSpPr>
      <dsp:spPr>
        <a:xfrm rot="19457599">
          <a:off x="2353419" y="2713744"/>
          <a:ext cx="1214392" cy="35947"/>
        </a:xfrm>
        <a:custGeom>
          <a:avLst/>
          <a:gdLst/>
          <a:ahLst/>
          <a:cxnLst/>
          <a:rect l="0" t="0" r="0" b="0"/>
          <a:pathLst>
            <a:path>
              <a:moveTo>
                <a:pt x="0" y="17973"/>
              </a:moveTo>
              <a:lnTo>
                <a:pt x="1214392" y="17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19457599">
        <a:off x="2930255" y="2701358"/>
        <a:ext cx="60719" cy="60719"/>
      </dsp:txXfrm>
    </dsp:sp>
    <dsp:sp modelId="{710E0804-5245-4BE1-9A89-6B93521E3613}">
      <dsp:nvSpPr>
        <dsp:cNvPr id="0" name=""/>
        <dsp:cNvSpPr/>
      </dsp:nvSpPr>
      <dsp:spPr>
        <a:xfrm>
          <a:off x="3453668" y="1761020"/>
          <a:ext cx="2465263" cy="1232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l-PL" sz="2600" kern="1200"/>
            <a:t>spółka operacyjna A</a:t>
          </a:r>
        </a:p>
      </dsp:txBody>
      <dsp:txXfrm>
        <a:off x="3453668" y="1761020"/>
        <a:ext cx="2465263" cy="1232631"/>
      </dsp:txXfrm>
    </dsp:sp>
    <dsp:sp modelId="{DA55EBF6-61BA-410B-AF64-95E9DBE23DF3}">
      <dsp:nvSpPr>
        <dsp:cNvPr id="0" name=""/>
        <dsp:cNvSpPr/>
      </dsp:nvSpPr>
      <dsp:spPr>
        <a:xfrm>
          <a:off x="5918931" y="2359363"/>
          <a:ext cx="986105" cy="35947"/>
        </a:xfrm>
        <a:custGeom>
          <a:avLst/>
          <a:gdLst/>
          <a:ahLst/>
          <a:cxnLst/>
          <a:rect l="0" t="0" r="0" b="0"/>
          <a:pathLst>
            <a:path>
              <a:moveTo>
                <a:pt x="0" y="17973"/>
              </a:moveTo>
              <a:lnTo>
                <a:pt x="986105" y="17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6387331" y="2352684"/>
        <a:ext cx="49305" cy="49305"/>
      </dsp:txXfrm>
    </dsp:sp>
    <dsp:sp modelId="{17B242D6-7302-4AD0-B0A7-34F6454339EF}">
      <dsp:nvSpPr>
        <dsp:cNvPr id="0" name=""/>
        <dsp:cNvSpPr/>
      </dsp:nvSpPr>
      <dsp:spPr>
        <a:xfrm>
          <a:off x="6905037" y="1761020"/>
          <a:ext cx="2465263" cy="1232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l-PL" sz="2600" kern="1200"/>
            <a:t>Samodzielna sprzedaż wyrobu finalnego</a:t>
          </a:r>
        </a:p>
      </dsp:txBody>
      <dsp:txXfrm>
        <a:off x="6905037" y="1761020"/>
        <a:ext cx="2465263" cy="1232631"/>
      </dsp:txXfrm>
    </dsp:sp>
    <dsp:sp modelId="{46E1D26C-FECA-4992-80F5-071DAFA1754D}">
      <dsp:nvSpPr>
        <dsp:cNvPr id="0" name=""/>
        <dsp:cNvSpPr/>
      </dsp:nvSpPr>
      <dsp:spPr>
        <a:xfrm rot="2142401">
          <a:off x="2353419" y="3422507"/>
          <a:ext cx="1214392" cy="35947"/>
        </a:xfrm>
        <a:custGeom>
          <a:avLst/>
          <a:gdLst/>
          <a:ahLst/>
          <a:cxnLst/>
          <a:rect l="0" t="0" r="0" b="0"/>
          <a:pathLst>
            <a:path>
              <a:moveTo>
                <a:pt x="0" y="17973"/>
              </a:moveTo>
              <a:lnTo>
                <a:pt x="1214392" y="179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rot="2142401">
        <a:off x="2930255" y="3410121"/>
        <a:ext cx="60719" cy="60719"/>
      </dsp:txXfrm>
    </dsp:sp>
    <dsp:sp modelId="{88A0DB86-5E75-423D-9069-BE36D66E193D}">
      <dsp:nvSpPr>
        <dsp:cNvPr id="0" name=""/>
        <dsp:cNvSpPr/>
      </dsp:nvSpPr>
      <dsp:spPr>
        <a:xfrm>
          <a:off x="3453668" y="3178547"/>
          <a:ext cx="2465263" cy="1232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l-PL" sz="2600" kern="1200"/>
            <a:t>Spółka operacyjna B</a:t>
          </a:r>
        </a:p>
      </dsp:txBody>
      <dsp:txXfrm>
        <a:off x="3453668" y="3178547"/>
        <a:ext cx="2465263" cy="1232631"/>
      </dsp:txXfrm>
    </dsp:sp>
    <dsp:sp modelId="{35D1E10C-3DA1-4AB5-8FCD-4FF2D0F212A7}">
      <dsp:nvSpPr>
        <dsp:cNvPr id="0" name=""/>
        <dsp:cNvSpPr/>
      </dsp:nvSpPr>
      <dsp:spPr>
        <a:xfrm>
          <a:off x="5918931" y="3776889"/>
          <a:ext cx="986105" cy="35947"/>
        </a:xfrm>
        <a:custGeom>
          <a:avLst/>
          <a:gdLst/>
          <a:ahLst/>
          <a:cxnLst/>
          <a:rect l="0" t="0" r="0" b="0"/>
          <a:pathLst>
            <a:path>
              <a:moveTo>
                <a:pt x="0" y="17973"/>
              </a:moveTo>
              <a:lnTo>
                <a:pt x="986105" y="179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l-PL" sz="500" kern="1200"/>
        </a:p>
      </dsp:txBody>
      <dsp:txXfrm>
        <a:off x="6387331" y="3770210"/>
        <a:ext cx="49305" cy="49305"/>
      </dsp:txXfrm>
    </dsp:sp>
    <dsp:sp modelId="{98E88FEE-717C-413C-9D98-55F9ED749348}">
      <dsp:nvSpPr>
        <dsp:cNvPr id="0" name=""/>
        <dsp:cNvSpPr/>
      </dsp:nvSpPr>
      <dsp:spPr>
        <a:xfrm>
          <a:off x="6905037" y="3178547"/>
          <a:ext cx="2465263" cy="12326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l-PL" sz="2600" kern="1200"/>
            <a:t>Spodzielna sprzedaż wyrobu finalnego</a:t>
          </a:r>
        </a:p>
      </dsp:txBody>
      <dsp:txXfrm>
        <a:off x="6905037" y="3178547"/>
        <a:ext cx="2465263" cy="123263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3D5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433730" y="-330005"/>
            <a:ext cx="2458198" cy="10938119"/>
          </a:xfrm>
          <a:prstGeom prst="rect">
            <a:avLst/>
          </a:prstGeom>
        </p:spPr>
      </p:pic>
      <p:sp>
        <p:nvSpPr>
          <p:cNvPr id="3" name="AutoShape 3"/>
          <p:cNvSpPr/>
          <p:nvPr/>
        </p:nvSpPr>
        <p:spPr>
          <a:xfrm>
            <a:off x="-1147731" y="-438150"/>
            <a:ext cx="2552700" cy="11163300"/>
          </a:xfrm>
          <a:prstGeom prst="rect">
            <a:avLst/>
          </a:prstGeom>
          <a:solidFill>
            <a:srgbClr val="43B0F1"/>
          </a:solidFill>
        </p:spPr>
      </p:sp>
      <p:sp>
        <p:nvSpPr>
          <p:cNvPr id="4" name="TextBox 4"/>
          <p:cNvSpPr txBox="1"/>
          <p:nvPr/>
        </p:nvSpPr>
        <p:spPr>
          <a:xfrm>
            <a:off x="2368079" y="628151"/>
            <a:ext cx="9186587" cy="1113790"/>
          </a:xfrm>
          <a:prstGeom prst="rect">
            <a:avLst/>
          </a:prstGeom>
        </p:spPr>
        <p:txBody>
          <a:bodyPr lIns="0" tIns="0" rIns="0" bIns="0" rtlCol="0" anchor="t">
            <a:spAutoFit/>
          </a:bodyPr>
          <a:lstStyle/>
          <a:p>
            <a:pPr>
              <a:lnSpc>
                <a:spcPts val="4480"/>
              </a:lnSpc>
            </a:pPr>
            <a:r>
              <a:rPr lang="en-US" sz="3200" b="0" i="0" spc="352">
                <a:solidFill>
                  <a:srgbClr val="E8EEF1"/>
                </a:solidFill>
                <a:latin typeface="Montserrat Classic"/>
              </a:rPr>
              <a:t>38 SEMINARIUM RZECZNIKÓW PATENTOWYCH SZKÓŁ WYŻSZYCH</a:t>
            </a:r>
          </a:p>
        </p:txBody>
      </p:sp>
      <p:grpSp>
        <p:nvGrpSpPr>
          <p:cNvPr id="5" name="Group 5"/>
          <p:cNvGrpSpPr/>
          <p:nvPr/>
        </p:nvGrpSpPr>
        <p:grpSpPr>
          <a:xfrm>
            <a:off x="2368079" y="4481871"/>
            <a:ext cx="15173906" cy="4776429"/>
            <a:chOff x="0" y="0"/>
            <a:chExt cx="20231875" cy="6368572"/>
          </a:xfrm>
        </p:grpSpPr>
        <p:sp>
          <p:nvSpPr>
            <p:cNvPr id="6" name="TextBox 6"/>
            <p:cNvSpPr txBox="1"/>
            <p:nvPr/>
          </p:nvSpPr>
          <p:spPr>
            <a:xfrm>
              <a:off x="0" y="76200"/>
              <a:ext cx="20231875" cy="5337217"/>
            </a:xfrm>
            <a:prstGeom prst="rect">
              <a:avLst/>
            </a:prstGeom>
          </p:spPr>
          <p:txBody>
            <a:bodyPr lIns="0" tIns="0" rIns="0" bIns="0" rtlCol="0" anchor="t">
              <a:spAutoFit/>
            </a:bodyPr>
            <a:lstStyle/>
            <a:p>
              <a:pPr>
                <a:lnSpc>
                  <a:spcPts val="7776"/>
                </a:lnSpc>
              </a:pPr>
              <a:r>
                <a:rPr lang="en-US" sz="7200" b="1" i="0" spc="504" dirty="0">
                  <a:solidFill>
                    <a:srgbClr val="E8EEF1"/>
                  </a:solidFill>
                  <a:latin typeface="Montserrat Classic"/>
                </a:rPr>
                <a:t>PATENT I PRAWO OCHRONNE NA ZNAK TOWAROWY JAKO WKŁAD DO SPÓŁKI HANDLOWEJ </a:t>
              </a:r>
            </a:p>
          </p:txBody>
        </p:sp>
        <p:sp>
          <p:nvSpPr>
            <p:cNvPr id="7" name="TextBox 7"/>
            <p:cNvSpPr txBox="1"/>
            <p:nvPr/>
          </p:nvSpPr>
          <p:spPr>
            <a:xfrm>
              <a:off x="0" y="5742462"/>
              <a:ext cx="11054351" cy="626110"/>
            </a:xfrm>
            <a:prstGeom prst="rect">
              <a:avLst/>
            </a:prstGeom>
          </p:spPr>
          <p:txBody>
            <a:bodyPr lIns="0" tIns="0" rIns="0" bIns="0" rtlCol="0" anchor="t">
              <a:spAutoFit/>
            </a:bodyPr>
            <a:lstStyle/>
            <a:p>
              <a:pPr>
                <a:lnSpc>
                  <a:spcPts val="3919"/>
                </a:lnSpc>
              </a:pPr>
              <a:r>
                <a:rPr lang="en-US" sz="2800" b="0" i="0" spc="196">
                  <a:solidFill>
                    <a:srgbClr val="E8EEF1"/>
                  </a:solidFill>
                  <a:latin typeface="Montserrat Classic"/>
                </a:rPr>
                <a:t>dr hab. Adrian Niewęgłowski, UMCS</a:t>
              </a:r>
            </a:p>
          </p:txBody>
        </p:sp>
      </p:grpSp>
      <p:grpSp>
        <p:nvGrpSpPr>
          <p:cNvPr id="8" name="Group 8"/>
          <p:cNvGrpSpPr/>
          <p:nvPr/>
        </p:nvGrpSpPr>
        <p:grpSpPr>
          <a:xfrm>
            <a:off x="1221635" y="2030517"/>
            <a:ext cx="2886906" cy="851395"/>
            <a:chOff x="0" y="0"/>
            <a:chExt cx="1722525" cy="508000"/>
          </a:xfrm>
        </p:grpSpPr>
        <p:sp>
          <p:nvSpPr>
            <p:cNvPr id="9" name="Freeform 9"/>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7303" y="1133972"/>
            <a:ext cx="12349814" cy="1819910"/>
          </a:xfrm>
          <a:prstGeom prst="rect">
            <a:avLst/>
          </a:prstGeom>
        </p:spPr>
        <p:txBody>
          <a:bodyPr lIns="0" tIns="0" rIns="0" bIns="0" rtlCol="0" anchor="t">
            <a:spAutoFit/>
          </a:bodyPr>
          <a:lstStyle/>
          <a:p>
            <a:pPr algn="l">
              <a:lnSpc>
                <a:spcPts val="7205"/>
              </a:lnSpc>
            </a:pPr>
            <a:r>
              <a:rPr lang="en-US" sz="5500" b="1" i="0" spc="159">
                <a:solidFill>
                  <a:srgbClr val="E8EEF1"/>
                </a:solidFill>
                <a:latin typeface="Montserrat Classic"/>
              </a:rPr>
              <a:t>NIE JEST PRZESŁANKĄ ZDOLNOŚCI APORTOWEJ</a:t>
            </a:r>
          </a:p>
        </p:txBody>
      </p:sp>
      <p:pic>
        <p:nvPicPr>
          <p:cNvPr id="3" name="Picture 3"/>
          <p:cNvPicPr>
            <a:picLocks noChangeAspect="1"/>
          </p:cNvPicPr>
          <p:nvPr/>
        </p:nvPicPr>
        <p:blipFill>
          <a:blip r:embed="rId2" cstate="print"/>
          <a:srcRect l="30025" r="53428"/>
          <a:stretch>
            <a:fillRect/>
          </a:stretch>
        </p:blipFill>
        <p:spPr>
          <a:xfrm rot="-10800000">
            <a:off x="15669721" y="-5513723"/>
            <a:ext cx="2365243" cy="20348819"/>
          </a:xfrm>
          <a:prstGeom prst="rect">
            <a:avLst/>
          </a:prstGeom>
        </p:spPr>
      </p:pic>
      <p:sp>
        <p:nvSpPr>
          <p:cNvPr id="4" name="AutoShape 4"/>
          <p:cNvSpPr/>
          <p:nvPr/>
        </p:nvSpPr>
        <p:spPr>
          <a:xfrm rot="5400000">
            <a:off x="6945420" y="3489473"/>
            <a:ext cx="20661472" cy="2342427"/>
          </a:xfrm>
          <a:prstGeom prst="rect">
            <a:avLst/>
          </a:prstGeom>
          <a:solidFill>
            <a:srgbClr val="43B0F1"/>
          </a:solidFill>
        </p:spPr>
      </p:sp>
      <p:grpSp>
        <p:nvGrpSpPr>
          <p:cNvPr id="5" name="Group 5"/>
          <p:cNvGrpSpPr/>
          <p:nvPr/>
        </p:nvGrpSpPr>
        <p:grpSpPr>
          <a:xfrm>
            <a:off x="5216113" y="3776651"/>
            <a:ext cx="9871005" cy="1507150"/>
            <a:chOff x="0" y="0"/>
            <a:chExt cx="13161340" cy="2009533"/>
          </a:xfrm>
        </p:grpSpPr>
        <p:sp>
          <p:nvSpPr>
            <p:cNvPr id="6" name="TextBox 6"/>
            <p:cNvSpPr txBox="1"/>
            <p:nvPr/>
          </p:nvSpPr>
          <p:spPr>
            <a:xfrm>
              <a:off x="0" y="-95250"/>
              <a:ext cx="13161340" cy="745532"/>
            </a:xfrm>
            <a:prstGeom prst="rect">
              <a:avLst/>
            </a:prstGeom>
          </p:spPr>
          <p:txBody>
            <a:bodyPr lIns="0" tIns="0" rIns="0" bIns="0" rtlCol="0" anchor="t">
              <a:spAutoFit/>
            </a:bodyPr>
            <a:lstStyle/>
            <a:p>
              <a:pPr algn="l">
                <a:lnSpc>
                  <a:spcPts val="4896"/>
                </a:lnSpc>
              </a:pPr>
              <a:r>
                <a:rPr lang="en-US" sz="3200" b="0" i="0" spc="352" dirty="0">
                  <a:solidFill>
                    <a:srgbClr val="43B0F1"/>
                  </a:solidFill>
                  <a:latin typeface="Montserrat Classic"/>
                </a:rPr>
                <a:t>PRZYDATNOŚĆ DLA SPÓŁKI</a:t>
              </a:r>
            </a:p>
          </p:txBody>
        </p:sp>
        <p:sp>
          <p:nvSpPr>
            <p:cNvPr id="7" name="TextBox 7"/>
            <p:cNvSpPr txBox="1"/>
            <p:nvPr/>
          </p:nvSpPr>
          <p:spPr>
            <a:xfrm>
              <a:off x="0" y="817215"/>
              <a:ext cx="13161340" cy="1192318"/>
            </a:xfrm>
            <a:prstGeom prst="rect">
              <a:avLst/>
            </a:prstGeom>
          </p:spPr>
          <p:txBody>
            <a:bodyPr lIns="0" tIns="0" rIns="0" bIns="0" rtlCol="0" anchor="t">
              <a:spAutoFit/>
            </a:bodyPr>
            <a:lstStyle/>
            <a:p>
              <a:pPr algn="l">
                <a:lnSpc>
                  <a:spcPts val="3640"/>
                </a:lnSpc>
              </a:pPr>
              <a:r>
                <a:rPr lang="en-US" sz="2600" b="0" i="0" spc="26">
                  <a:solidFill>
                    <a:srgbClr val="E8EEF1"/>
                  </a:solidFill>
                  <a:latin typeface="Montserrat Light"/>
                </a:rPr>
                <a:t>Problem z.t. zarejestrowanego w państwie, w którym spółka działalności nie prowadzi</a:t>
              </a:r>
            </a:p>
          </p:txBody>
        </p:sp>
      </p:grpSp>
      <p:grpSp>
        <p:nvGrpSpPr>
          <p:cNvPr id="8" name="Group 8"/>
          <p:cNvGrpSpPr/>
          <p:nvPr/>
        </p:nvGrpSpPr>
        <p:grpSpPr>
          <a:xfrm>
            <a:off x="5216113" y="5459170"/>
            <a:ext cx="9871005" cy="1524199"/>
            <a:chOff x="0" y="-95250"/>
            <a:chExt cx="13161340" cy="2032265"/>
          </a:xfrm>
        </p:grpSpPr>
        <p:sp>
          <p:nvSpPr>
            <p:cNvPr id="9" name="TextBox 9"/>
            <p:cNvSpPr txBox="1"/>
            <p:nvPr/>
          </p:nvSpPr>
          <p:spPr>
            <a:xfrm>
              <a:off x="0" y="-95250"/>
              <a:ext cx="13161340" cy="745532"/>
            </a:xfrm>
            <a:prstGeom prst="rect">
              <a:avLst/>
            </a:prstGeom>
          </p:spPr>
          <p:txBody>
            <a:bodyPr lIns="0" tIns="0" rIns="0" bIns="0" rtlCol="0" anchor="t">
              <a:spAutoFit/>
            </a:bodyPr>
            <a:lstStyle/>
            <a:p>
              <a:pPr algn="l">
                <a:lnSpc>
                  <a:spcPts val="4896"/>
                </a:lnSpc>
              </a:pPr>
              <a:r>
                <a:rPr lang="en-US" sz="3200" b="0" i="0" spc="352">
                  <a:solidFill>
                    <a:srgbClr val="43B0F1"/>
                  </a:solidFill>
                  <a:latin typeface="Montserrat Classic"/>
                </a:rPr>
                <a:t>ZDOLNOŚĆ BILANSOWA</a:t>
              </a:r>
            </a:p>
          </p:txBody>
        </p:sp>
        <p:sp>
          <p:nvSpPr>
            <p:cNvPr id="10" name="TextBox 10"/>
            <p:cNvSpPr txBox="1"/>
            <p:nvPr/>
          </p:nvSpPr>
          <p:spPr>
            <a:xfrm>
              <a:off x="0" y="773534"/>
              <a:ext cx="13161340" cy="1163481"/>
            </a:xfrm>
            <a:prstGeom prst="rect">
              <a:avLst/>
            </a:prstGeom>
          </p:spPr>
          <p:txBody>
            <a:bodyPr lIns="0" tIns="0" rIns="0" bIns="0" rtlCol="0" anchor="t">
              <a:spAutoFit/>
            </a:bodyPr>
            <a:lstStyle/>
            <a:p>
              <a:pPr algn="l">
                <a:lnSpc>
                  <a:spcPts val="3640"/>
                </a:lnSpc>
              </a:pPr>
              <a:r>
                <a:rPr lang="en-US" sz="2600" b="0" i="0" spc="26" dirty="0">
                  <a:solidFill>
                    <a:srgbClr val="E8EEF1"/>
                  </a:solidFill>
                  <a:latin typeface="Montserrat Light"/>
                </a:rPr>
                <a:t>możliwość umieszczenia </a:t>
              </a:r>
              <a:r>
                <a:rPr lang="en-US" sz="2600" b="0" i="0" spc="26" dirty="0" err="1">
                  <a:solidFill>
                    <a:srgbClr val="E8EEF1"/>
                  </a:solidFill>
                  <a:latin typeface="Montserrat Light"/>
                </a:rPr>
                <a:t>wkładu</a:t>
              </a:r>
              <a:r>
                <a:rPr lang="en-US" sz="2600" b="0" i="0" spc="26" dirty="0">
                  <a:solidFill>
                    <a:srgbClr val="E8EEF1"/>
                  </a:solidFill>
                  <a:latin typeface="Montserrat Light"/>
                </a:rPr>
                <a:t> w </a:t>
              </a:r>
              <a:r>
                <a:rPr lang="en-US" sz="2600" b="0" i="0" spc="26" dirty="0" err="1">
                  <a:solidFill>
                    <a:srgbClr val="E8EEF1"/>
                  </a:solidFill>
                  <a:latin typeface="Montserrat Light"/>
                </a:rPr>
                <a:t>bilansie</a:t>
              </a:r>
              <a:r>
                <a:rPr lang="en-US" sz="2600" b="0" i="0" spc="26" dirty="0">
                  <a:solidFill>
                    <a:srgbClr val="E8EEF1"/>
                  </a:solidFill>
                  <a:latin typeface="Montserrat Light"/>
                </a:rPr>
                <a:t> </a:t>
              </a:r>
              <a:r>
                <a:rPr lang="en-US" sz="2600" b="0" i="0" spc="26" dirty="0" err="1">
                  <a:solidFill>
                    <a:srgbClr val="E8EEF1"/>
                  </a:solidFill>
                  <a:latin typeface="Montserrat Light"/>
                </a:rPr>
                <a:t>spółki</a:t>
              </a:r>
              <a:r>
                <a:rPr lang="pl-PL" sz="2600" b="0" i="0" spc="26" dirty="0">
                  <a:solidFill>
                    <a:srgbClr val="E8EEF1"/>
                  </a:solidFill>
                  <a:latin typeface="Montserrat Light"/>
                </a:rPr>
                <a:t> handl</a:t>
              </a:r>
              <a:r>
                <a:rPr lang="pl-PL" sz="2600" spc="26" dirty="0">
                  <a:solidFill>
                    <a:srgbClr val="E8EEF1"/>
                  </a:solidFill>
                  <a:latin typeface="Montserrat Light"/>
                </a:rPr>
                <a:t>owej</a:t>
              </a:r>
              <a:r>
                <a:rPr lang="en-US" sz="2600" b="0" i="0" spc="26" dirty="0">
                  <a:solidFill>
                    <a:srgbClr val="E8EEF1"/>
                  </a:solidFill>
                  <a:latin typeface="Montserrat Light"/>
                </a:rPr>
                <a:t> </a:t>
              </a:r>
            </a:p>
          </p:txBody>
        </p:sp>
      </p:grpSp>
      <p:grpSp>
        <p:nvGrpSpPr>
          <p:cNvPr id="11" name="Group 11"/>
          <p:cNvGrpSpPr/>
          <p:nvPr/>
        </p:nvGrpSpPr>
        <p:grpSpPr>
          <a:xfrm>
            <a:off x="5216113" y="7200900"/>
            <a:ext cx="9886194" cy="1525948"/>
            <a:chOff x="0" y="-112427"/>
            <a:chExt cx="13181592" cy="2034597"/>
          </a:xfrm>
        </p:grpSpPr>
        <p:sp>
          <p:nvSpPr>
            <p:cNvPr id="12" name="TextBox 12"/>
            <p:cNvSpPr txBox="1"/>
            <p:nvPr/>
          </p:nvSpPr>
          <p:spPr>
            <a:xfrm>
              <a:off x="20252" y="-112427"/>
              <a:ext cx="13161340" cy="745532"/>
            </a:xfrm>
            <a:prstGeom prst="rect">
              <a:avLst/>
            </a:prstGeom>
          </p:spPr>
          <p:txBody>
            <a:bodyPr lIns="0" tIns="0" rIns="0" bIns="0" rtlCol="0" anchor="t">
              <a:spAutoFit/>
            </a:bodyPr>
            <a:lstStyle/>
            <a:p>
              <a:pPr algn="l">
                <a:lnSpc>
                  <a:spcPts val="4896"/>
                </a:lnSpc>
              </a:pPr>
              <a:r>
                <a:rPr lang="en-US" sz="3200" b="0" i="0" spc="352" dirty="0">
                  <a:solidFill>
                    <a:srgbClr val="43B0F1"/>
                  </a:solidFill>
                  <a:latin typeface="Montserrat Classic"/>
                </a:rPr>
                <a:t>FAKTYCZNA DOSTĘPNOŚĆ WKŁADU</a:t>
              </a:r>
            </a:p>
          </p:txBody>
        </p:sp>
        <p:sp>
          <p:nvSpPr>
            <p:cNvPr id="13" name="TextBox 13"/>
            <p:cNvSpPr txBox="1"/>
            <p:nvPr/>
          </p:nvSpPr>
          <p:spPr>
            <a:xfrm>
              <a:off x="0" y="729852"/>
              <a:ext cx="13161340" cy="1192318"/>
            </a:xfrm>
            <a:prstGeom prst="rect">
              <a:avLst/>
            </a:prstGeom>
          </p:spPr>
          <p:txBody>
            <a:bodyPr lIns="0" tIns="0" rIns="0" bIns="0" rtlCol="0" anchor="t">
              <a:spAutoFit/>
            </a:bodyPr>
            <a:lstStyle/>
            <a:p>
              <a:pPr algn="l">
                <a:lnSpc>
                  <a:spcPts val="3640"/>
                </a:lnSpc>
              </a:pPr>
              <a:r>
                <a:rPr lang="en-US" sz="2600" b="0" i="0" spc="26" dirty="0" err="1">
                  <a:solidFill>
                    <a:srgbClr val="E8EEF1"/>
                  </a:solidFill>
                  <a:latin typeface="Montserrat Light"/>
                </a:rPr>
                <a:t>Pozostawanie</a:t>
              </a:r>
              <a:r>
                <a:rPr lang="en-US" sz="2600" b="0" i="0" spc="26" dirty="0">
                  <a:solidFill>
                    <a:srgbClr val="E8EEF1"/>
                  </a:solidFill>
                  <a:latin typeface="Montserrat Light"/>
                </a:rPr>
                <a:t> </a:t>
              </a:r>
              <a:r>
                <a:rPr lang="en-US" sz="2600" b="0" i="0" spc="26" dirty="0" err="1">
                  <a:solidFill>
                    <a:srgbClr val="E8EEF1"/>
                  </a:solidFill>
                  <a:latin typeface="Montserrat Light"/>
                </a:rPr>
                <a:t>przedmiotu</a:t>
              </a:r>
              <a:r>
                <a:rPr lang="en-US" sz="2600" b="0" i="0" spc="26" dirty="0">
                  <a:solidFill>
                    <a:srgbClr val="E8EEF1"/>
                  </a:solidFill>
                  <a:latin typeface="Montserrat Light"/>
                </a:rPr>
                <a:t> </a:t>
              </a:r>
              <a:r>
                <a:rPr lang="en-US" sz="2600" b="0" i="0" spc="26" dirty="0" err="1">
                  <a:solidFill>
                    <a:srgbClr val="E8EEF1"/>
                  </a:solidFill>
                  <a:latin typeface="Montserrat Light"/>
                </a:rPr>
                <a:t>wkładu</a:t>
              </a:r>
              <a:r>
                <a:rPr lang="en-US" sz="2600" b="0" i="0" spc="26" dirty="0">
                  <a:solidFill>
                    <a:srgbClr val="E8EEF1"/>
                  </a:solidFill>
                  <a:latin typeface="Montserrat Light"/>
                </a:rPr>
                <a:t> przez </a:t>
              </a:r>
              <a:r>
                <a:rPr lang="en-US" sz="2600" b="0" i="0" spc="26" dirty="0" err="1">
                  <a:solidFill>
                    <a:srgbClr val="E8EEF1"/>
                  </a:solidFill>
                  <a:latin typeface="Montserrat Light"/>
                </a:rPr>
                <a:t>cały</a:t>
              </a:r>
              <a:r>
                <a:rPr lang="en-US" sz="2600" b="0" i="0" spc="26" dirty="0">
                  <a:solidFill>
                    <a:srgbClr val="E8EEF1"/>
                  </a:solidFill>
                  <a:latin typeface="Montserrat Light"/>
                </a:rPr>
                <a:t> </a:t>
              </a:r>
              <a:r>
                <a:rPr lang="en-US" sz="2600" b="0" i="0" spc="26" dirty="0" err="1">
                  <a:solidFill>
                    <a:srgbClr val="E8EEF1"/>
                  </a:solidFill>
                  <a:latin typeface="Montserrat Light"/>
                </a:rPr>
                <a:t>czas</a:t>
              </a:r>
              <a:r>
                <a:rPr lang="en-US" sz="2600" b="0" i="0" spc="26" dirty="0">
                  <a:solidFill>
                    <a:srgbClr val="E8EEF1"/>
                  </a:solidFill>
                  <a:latin typeface="Montserrat Light"/>
                </a:rPr>
                <a:t> w </a:t>
              </a:r>
              <a:r>
                <a:rPr lang="en-US" sz="2600" b="0" i="0" spc="26" dirty="0" err="1">
                  <a:solidFill>
                    <a:srgbClr val="E8EEF1"/>
                  </a:solidFill>
                  <a:latin typeface="Montserrat Light"/>
                </a:rPr>
                <a:t>fizycznej</a:t>
              </a:r>
              <a:r>
                <a:rPr lang="en-US" sz="2600" b="0" i="0" spc="26" dirty="0">
                  <a:solidFill>
                    <a:srgbClr val="E8EEF1"/>
                  </a:solidFill>
                  <a:latin typeface="Montserrat Light"/>
                </a:rPr>
                <a:t> </a:t>
              </a:r>
              <a:r>
                <a:rPr lang="en-US" sz="2600" b="0" i="0" spc="26" dirty="0" err="1">
                  <a:solidFill>
                    <a:srgbClr val="E8EEF1"/>
                  </a:solidFill>
                  <a:latin typeface="Montserrat Light"/>
                </a:rPr>
                <a:t>dyspozycji</a:t>
              </a:r>
              <a:r>
                <a:rPr lang="en-US" sz="2600" b="0" i="0" spc="26" dirty="0">
                  <a:solidFill>
                    <a:srgbClr val="E8EEF1"/>
                  </a:solidFill>
                  <a:latin typeface="Montserrat Light"/>
                </a:rPr>
                <a:t> </a:t>
              </a:r>
              <a:r>
                <a:rPr lang="en-US" sz="2600" b="0" i="0" spc="26" dirty="0" err="1">
                  <a:solidFill>
                    <a:srgbClr val="E8EEF1"/>
                  </a:solidFill>
                  <a:latin typeface="Montserrat Light"/>
                </a:rPr>
                <a:t>zarządu</a:t>
              </a:r>
              <a:endParaRPr lang="en-US" sz="2600" b="0" i="0" spc="26" dirty="0">
                <a:solidFill>
                  <a:srgbClr val="E8EEF1"/>
                </a:solidFill>
                <a:latin typeface="Montserrat Light"/>
              </a:endParaRPr>
            </a:p>
          </p:txBody>
        </p:sp>
      </p:grpSp>
      <p:pic>
        <p:nvPicPr>
          <p:cNvPr id="14" name="Picture 14"/>
          <p:cNvPicPr>
            <a:picLocks noChangeAspect="1"/>
          </p:cNvPicPr>
          <p:nvPr/>
        </p:nvPicPr>
        <p:blipFill>
          <a:blip r:embed="rId3" cstate="print"/>
          <a:srcRect/>
          <a:stretch>
            <a:fillRect/>
          </a:stretch>
        </p:blipFill>
        <p:spPr>
          <a:xfrm>
            <a:off x="3964280" y="4054947"/>
            <a:ext cx="669230" cy="669230"/>
          </a:xfrm>
          <a:prstGeom prst="rect">
            <a:avLst/>
          </a:prstGeom>
        </p:spPr>
      </p:pic>
      <p:pic>
        <p:nvPicPr>
          <p:cNvPr id="15" name="Picture 15"/>
          <p:cNvPicPr>
            <a:picLocks noChangeAspect="1"/>
          </p:cNvPicPr>
          <p:nvPr/>
        </p:nvPicPr>
        <p:blipFill>
          <a:blip r:embed="rId4" cstate="print"/>
          <a:srcRect/>
          <a:stretch>
            <a:fillRect/>
          </a:stretch>
        </p:blipFill>
        <p:spPr>
          <a:xfrm>
            <a:off x="3896380" y="5823822"/>
            <a:ext cx="661237" cy="661237"/>
          </a:xfrm>
          <a:prstGeom prst="rect">
            <a:avLst/>
          </a:prstGeom>
        </p:spPr>
      </p:pic>
      <p:grpSp>
        <p:nvGrpSpPr>
          <p:cNvPr id="16" name="Group 16"/>
          <p:cNvGrpSpPr/>
          <p:nvPr/>
        </p:nvGrpSpPr>
        <p:grpSpPr>
          <a:xfrm>
            <a:off x="-1122990" y="1805879"/>
            <a:ext cx="2886906" cy="851395"/>
            <a:chOff x="0" y="0"/>
            <a:chExt cx="1722525" cy="508000"/>
          </a:xfrm>
        </p:grpSpPr>
        <p:sp>
          <p:nvSpPr>
            <p:cNvPr id="17" name="Freeform 17"/>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18" name="Picture 14">
            <a:extLst>
              <a:ext uri="{FF2B5EF4-FFF2-40B4-BE49-F238E27FC236}">
                <a16:creationId xmlns="" xmlns:a16="http://schemas.microsoft.com/office/drawing/2014/main" id="{A8FD20D7-D9D8-4D01-893E-FFDA88380EE6}"/>
              </a:ext>
            </a:extLst>
          </p:cNvPr>
          <p:cNvPicPr>
            <a:picLocks noChangeAspect="1"/>
          </p:cNvPicPr>
          <p:nvPr/>
        </p:nvPicPr>
        <p:blipFill>
          <a:blip r:embed="rId3" cstate="print"/>
          <a:srcRect/>
          <a:stretch>
            <a:fillRect/>
          </a:stretch>
        </p:blipFill>
        <p:spPr>
          <a:xfrm>
            <a:off x="3936155" y="7480474"/>
            <a:ext cx="669230" cy="6692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4850" t="32426" r="50567"/>
          <a:stretch>
            <a:fillRect/>
          </a:stretch>
        </p:blipFill>
        <p:spPr>
          <a:xfrm>
            <a:off x="9991351" y="-325560"/>
            <a:ext cx="1658098" cy="10938119"/>
          </a:xfrm>
          <a:prstGeom prst="rect">
            <a:avLst/>
          </a:prstGeom>
        </p:spPr>
      </p:pic>
      <p:sp>
        <p:nvSpPr>
          <p:cNvPr id="3" name="AutoShape 3"/>
          <p:cNvSpPr/>
          <p:nvPr/>
        </p:nvSpPr>
        <p:spPr>
          <a:xfrm>
            <a:off x="10448551" y="-495300"/>
            <a:ext cx="685800" cy="11277600"/>
          </a:xfrm>
          <a:prstGeom prst="rect">
            <a:avLst/>
          </a:prstGeom>
          <a:solidFill>
            <a:srgbClr val="43B0F1"/>
          </a:solidFill>
        </p:spPr>
      </p:sp>
      <p:grpSp>
        <p:nvGrpSpPr>
          <p:cNvPr id="4" name="Group 4"/>
          <p:cNvGrpSpPr/>
          <p:nvPr/>
        </p:nvGrpSpPr>
        <p:grpSpPr>
          <a:xfrm>
            <a:off x="-228600" y="-266700"/>
            <a:ext cx="10820400" cy="10820400"/>
            <a:chOff x="0" y="0"/>
            <a:chExt cx="14427200" cy="14427200"/>
          </a:xfrm>
        </p:grpSpPr>
        <p:pic>
          <p:nvPicPr>
            <p:cNvPr id="5" name="Picture 5"/>
            <p:cNvPicPr>
              <a:picLocks noChangeAspect="1"/>
            </p:cNvPicPr>
            <p:nvPr/>
          </p:nvPicPr>
          <p:blipFill>
            <a:blip r:embed="rId3" cstate="print"/>
            <a:srcRect l="33343" r="33343"/>
            <a:stretch>
              <a:fillRect/>
            </a:stretch>
          </p:blipFill>
          <p:spPr>
            <a:xfrm>
              <a:off x="0" y="0"/>
              <a:ext cx="7213600" cy="14427200"/>
            </a:xfrm>
            <a:prstGeom prst="rect">
              <a:avLst/>
            </a:prstGeom>
          </p:spPr>
        </p:pic>
        <p:pic>
          <p:nvPicPr>
            <p:cNvPr id="6" name="Picture 6"/>
            <p:cNvPicPr>
              <a:picLocks noChangeAspect="1"/>
            </p:cNvPicPr>
            <p:nvPr/>
          </p:nvPicPr>
          <p:blipFill>
            <a:blip r:embed="rId4" cstate="print"/>
            <a:srcRect l="16687" r="16687"/>
            <a:stretch>
              <a:fillRect/>
            </a:stretch>
          </p:blipFill>
          <p:spPr>
            <a:xfrm>
              <a:off x="7213600" y="0"/>
              <a:ext cx="7213600" cy="7213600"/>
            </a:xfrm>
            <a:prstGeom prst="rect">
              <a:avLst/>
            </a:prstGeom>
          </p:spPr>
        </p:pic>
        <p:pic>
          <p:nvPicPr>
            <p:cNvPr id="7" name="Picture 7"/>
            <p:cNvPicPr>
              <a:picLocks noChangeAspect="1"/>
            </p:cNvPicPr>
            <p:nvPr/>
          </p:nvPicPr>
          <p:blipFill>
            <a:blip r:embed="rId5" cstate="print"/>
            <a:srcRect l="16812" r="16812"/>
            <a:stretch>
              <a:fillRect/>
            </a:stretch>
          </p:blipFill>
          <p:spPr>
            <a:xfrm>
              <a:off x="7213600" y="7213600"/>
              <a:ext cx="7213600" cy="7213600"/>
            </a:xfrm>
            <a:prstGeom prst="rect">
              <a:avLst/>
            </a:prstGeom>
          </p:spPr>
        </p:pic>
      </p:grpSp>
      <p:grpSp>
        <p:nvGrpSpPr>
          <p:cNvPr id="8" name="Group 8"/>
          <p:cNvGrpSpPr/>
          <p:nvPr/>
        </p:nvGrpSpPr>
        <p:grpSpPr>
          <a:xfrm>
            <a:off x="12640931" y="2963141"/>
            <a:ext cx="4603439" cy="4360717"/>
            <a:chOff x="0" y="0"/>
            <a:chExt cx="6137919" cy="5814289"/>
          </a:xfrm>
        </p:grpSpPr>
        <p:sp>
          <p:nvSpPr>
            <p:cNvPr id="9" name="TextBox 9"/>
            <p:cNvSpPr txBox="1"/>
            <p:nvPr/>
          </p:nvSpPr>
          <p:spPr>
            <a:xfrm>
              <a:off x="0" y="-9525"/>
              <a:ext cx="6137919" cy="2204085"/>
            </a:xfrm>
            <a:prstGeom prst="rect">
              <a:avLst/>
            </a:prstGeom>
          </p:spPr>
          <p:txBody>
            <a:bodyPr lIns="0" tIns="0" rIns="0" bIns="0" rtlCol="0" anchor="t">
              <a:spAutoFit/>
            </a:bodyPr>
            <a:lstStyle/>
            <a:p>
              <a:pPr>
                <a:lnSpc>
                  <a:spcPts val="4320"/>
                </a:lnSpc>
              </a:pPr>
              <a:r>
                <a:rPr lang="en-US" sz="3600" b="1" i="0" spc="266">
                  <a:solidFill>
                    <a:srgbClr val="E8EEF1"/>
                  </a:solidFill>
                  <a:latin typeface="Montserrat Classic"/>
                </a:rPr>
                <a:t>Negatywne przesłanki zd. aportowej </a:t>
              </a:r>
            </a:p>
          </p:txBody>
        </p:sp>
        <p:sp>
          <p:nvSpPr>
            <p:cNvPr id="10" name="TextBox 10"/>
            <p:cNvSpPr txBox="1"/>
            <p:nvPr/>
          </p:nvSpPr>
          <p:spPr>
            <a:xfrm>
              <a:off x="0" y="2832964"/>
              <a:ext cx="6088477" cy="2981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W spółkach kapitałowych: praca i usługi nie mogą stanowić wkładu.</a:t>
              </a:r>
            </a:p>
          </p:txBody>
        </p:sp>
      </p:grpSp>
      <p:grpSp>
        <p:nvGrpSpPr>
          <p:cNvPr id="11" name="Group 11"/>
          <p:cNvGrpSpPr/>
          <p:nvPr/>
        </p:nvGrpSpPr>
        <p:grpSpPr>
          <a:xfrm rot="-10800000">
            <a:off x="15401094" y="8832603"/>
            <a:ext cx="2886906" cy="851395"/>
            <a:chOff x="0" y="0"/>
            <a:chExt cx="1722525" cy="508000"/>
          </a:xfrm>
        </p:grpSpPr>
        <p:sp>
          <p:nvSpPr>
            <p:cNvPr id="12" name="Freeform 12"/>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09700" y="-609600"/>
            <a:ext cx="20764500" cy="5753100"/>
          </a:xfrm>
          <a:prstGeom prst="rect">
            <a:avLst/>
          </a:prstGeom>
          <a:solidFill>
            <a:srgbClr val="E8EEF1">
              <a:alpha val="9803"/>
            </a:srgbClr>
          </a:solidFill>
        </p:spPr>
      </p:sp>
      <p:pic>
        <p:nvPicPr>
          <p:cNvPr id="3" name="Picture 3"/>
          <p:cNvPicPr>
            <a:picLocks noChangeAspect="1"/>
          </p:cNvPicPr>
          <p:nvPr/>
        </p:nvPicPr>
        <p:blipFill>
          <a:blip r:embed="rId2" cstate="print"/>
          <a:srcRect l="34850" t="32426" r="50567"/>
          <a:stretch>
            <a:fillRect/>
          </a:stretch>
        </p:blipFill>
        <p:spPr>
          <a:xfrm>
            <a:off x="4080542" y="-325560"/>
            <a:ext cx="1658098" cy="10938119"/>
          </a:xfrm>
          <a:prstGeom prst="rect">
            <a:avLst/>
          </a:prstGeom>
        </p:spPr>
      </p:pic>
      <p:sp>
        <p:nvSpPr>
          <p:cNvPr id="4" name="AutoShape 4"/>
          <p:cNvSpPr/>
          <p:nvPr/>
        </p:nvSpPr>
        <p:spPr>
          <a:xfrm>
            <a:off x="-1409700" y="-476250"/>
            <a:ext cx="6515100" cy="11239500"/>
          </a:xfrm>
          <a:prstGeom prst="rect">
            <a:avLst/>
          </a:prstGeom>
          <a:solidFill>
            <a:srgbClr val="43B0F1"/>
          </a:solidFill>
        </p:spPr>
      </p:sp>
      <p:sp>
        <p:nvSpPr>
          <p:cNvPr id="5" name="TextBox 5"/>
          <p:cNvSpPr txBox="1"/>
          <p:nvPr/>
        </p:nvSpPr>
        <p:spPr>
          <a:xfrm>
            <a:off x="716413" y="4207803"/>
            <a:ext cx="3588085" cy="1577594"/>
          </a:xfrm>
          <a:prstGeom prst="rect">
            <a:avLst/>
          </a:prstGeom>
        </p:spPr>
        <p:txBody>
          <a:bodyPr lIns="0" tIns="0" rIns="0" bIns="0" rtlCol="0" anchor="t">
            <a:spAutoFit/>
          </a:bodyPr>
          <a:lstStyle/>
          <a:p>
            <a:pPr>
              <a:lnSpc>
                <a:spcPts val="6288"/>
              </a:lnSpc>
            </a:pPr>
            <a:r>
              <a:rPr lang="en-US" sz="4800" b="1" i="0" spc="139" dirty="0">
                <a:solidFill>
                  <a:srgbClr val="1E3D58"/>
                </a:solidFill>
                <a:latin typeface="Montserrat Classic"/>
              </a:rPr>
              <a:t>SPÓŁKI OSOBOWE</a:t>
            </a:r>
          </a:p>
        </p:txBody>
      </p:sp>
      <p:grpSp>
        <p:nvGrpSpPr>
          <p:cNvPr id="6" name="Group 6"/>
          <p:cNvGrpSpPr/>
          <p:nvPr/>
        </p:nvGrpSpPr>
        <p:grpSpPr>
          <a:xfrm>
            <a:off x="7060044" y="6581729"/>
            <a:ext cx="9654109" cy="2350093"/>
            <a:chOff x="0" y="0"/>
            <a:chExt cx="12872145" cy="3133457"/>
          </a:xfrm>
        </p:grpSpPr>
        <p:sp>
          <p:nvSpPr>
            <p:cNvPr id="7" name="TextBox 7"/>
            <p:cNvSpPr txBox="1"/>
            <p:nvPr/>
          </p:nvSpPr>
          <p:spPr>
            <a:xfrm>
              <a:off x="0" y="-95250"/>
              <a:ext cx="12872145" cy="1574631"/>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WSPÓLNICY JAWNI, PARTNERZY, KOMPLEMENTARIUSZE</a:t>
              </a:r>
            </a:p>
          </p:txBody>
        </p:sp>
        <p:sp>
          <p:nvSpPr>
            <p:cNvPr id="8" name="TextBox 8"/>
            <p:cNvSpPr txBox="1"/>
            <p:nvPr/>
          </p:nvSpPr>
          <p:spPr>
            <a:xfrm>
              <a:off x="0" y="1941139"/>
              <a:ext cx="12872145"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1) możliwość rozporządzenia wkładem na rzecz spółki 2) posiadanie przez wkład </a:t>
              </a:r>
              <a:r>
                <a:rPr lang="en-US" sz="2600" b="0" i="0" spc="26" dirty="0" err="1">
                  <a:solidFill>
                    <a:srgbClr val="E8EEF1"/>
                  </a:solidFill>
                  <a:latin typeface="Montserrat Light"/>
                </a:rPr>
                <a:t>wartości</a:t>
              </a:r>
              <a:r>
                <a:rPr lang="en-US" sz="2600" b="0" i="0" spc="26" dirty="0">
                  <a:solidFill>
                    <a:srgbClr val="E8EEF1"/>
                  </a:solidFill>
                  <a:latin typeface="Montserrat Light"/>
                </a:rPr>
                <a:t> </a:t>
              </a:r>
              <a:r>
                <a:rPr lang="en-US" sz="2600" b="0" i="0" spc="26" dirty="0" err="1">
                  <a:solidFill>
                    <a:srgbClr val="E8EEF1"/>
                  </a:solidFill>
                  <a:latin typeface="Montserrat Light"/>
                </a:rPr>
                <a:t>majątkowej</a:t>
              </a:r>
              <a:endParaRPr lang="en-US" sz="2600" b="0" i="0" spc="26" dirty="0">
                <a:solidFill>
                  <a:srgbClr val="E8EEF1"/>
                </a:solidFill>
                <a:latin typeface="Montserrat Light"/>
              </a:endParaRPr>
            </a:p>
          </p:txBody>
        </p:sp>
      </p:grpSp>
      <p:grpSp>
        <p:nvGrpSpPr>
          <p:cNvPr id="9" name="Group 9"/>
          <p:cNvGrpSpPr/>
          <p:nvPr/>
        </p:nvGrpSpPr>
        <p:grpSpPr>
          <a:xfrm>
            <a:off x="7060044" y="1287862"/>
            <a:ext cx="9654109" cy="2350093"/>
            <a:chOff x="0" y="0"/>
            <a:chExt cx="12872145" cy="3133457"/>
          </a:xfrm>
        </p:grpSpPr>
        <p:sp>
          <p:nvSpPr>
            <p:cNvPr id="10" name="TextBox 10"/>
            <p:cNvSpPr txBox="1"/>
            <p:nvPr/>
          </p:nvSpPr>
          <p:spPr>
            <a:xfrm>
              <a:off x="0" y="-95250"/>
              <a:ext cx="12872145" cy="1574631"/>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MINIMALNE WARUNKI ZDOLNOŚCI APORTOWE</a:t>
              </a:r>
            </a:p>
          </p:txBody>
        </p:sp>
        <p:sp>
          <p:nvSpPr>
            <p:cNvPr id="11" name="TextBox 11"/>
            <p:cNvSpPr txBox="1"/>
            <p:nvPr/>
          </p:nvSpPr>
          <p:spPr>
            <a:xfrm>
              <a:off x="0" y="1941139"/>
              <a:ext cx="12872145"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dla </a:t>
              </a:r>
              <a:r>
                <a:rPr lang="en-US" sz="2600" b="0" i="0" spc="26" dirty="0" err="1">
                  <a:solidFill>
                    <a:srgbClr val="E8EEF1"/>
                  </a:solidFill>
                  <a:latin typeface="Montserrat Light"/>
                </a:rPr>
                <a:t>wspólników</a:t>
              </a:r>
              <a:r>
                <a:rPr lang="en-US" sz="2600" b="0" i="0" spc="26" dirty="0">
                  <a:solidFill>
                    <a:srgbClr val="E8EEF1"/>
                  </a:solidFill>
                  <a:latin typeface="Montserrat Light"/>
                </a:rPr>
                <a:t> </a:t>
              </a:r>
              <a:r>
                <a:rPr lang="en-US" sz="2600" b="0" i="0" spc="26" dirty="0" err="1">
                  <a:solidFill>
                    <a:srgbClr val="E8EEF1"/>
                  </a:solidFill>
                  <a:latin typeface="Montserrat Light"/>
                </a:rPr>
                <a:t>ponoszących</a:t>
              </a:r>
              <a:r>
                <a:rPr lang="en-US" sz="2600" b="0" i="0" spc="26" dirty="0">
                  <a:solidFill>
                    <a:srgbClr val="E8EEF1"/>
                  </a:solidFill>
                  <a:latin typeface="Montserrat Light"/>
                </a:rPr>
                <a:t> </a:t>
              </a:r>
              <a:r>
                <a:rPr lang="en-US" sz="2600" b="0" i="0" spc="26" dirty="0" err="1">
                  <a:solidFill>
                    <a:srgbClr val="E8EEF1"/>
                  </a:solidFill>
                  <a:latin typeface="Montserrat Light"/>
                </a:rPr>
                <a:t>nieograniczoną</a:t>
              </a:r>
              <a:r>
                <a:rPr lang="en-US" sz="2600" b="0" i="0" spc="26" dirty="0">
                  <a:solidFill>
                    <a:srgbClr val="E8EEF1"/>
                  </a:solidFill>
                  <a:latin typeface="Montserrat Light"/>
                </a:rPr>
                <a:t> odpowiedzialność za </a:t>
              </a:r>
              <a:r>
                <a:rPr lang="en-US" sz="2600" b="0" i="0" spc="26" dirty="0" err="1">
                  <a:solidFill>
                    <a:srgbClr val="E8EEF1"/>
                  </a:solidFill>
                  <a:latin typeface="Montserrat Light"/>
                </a:rPr>
                <a:t>zobowiązania</a:t>
              </a:r>
              <a:r>
                <a:rPr lang="en-US" sz="2600" b="0" i="0" spc="26" dirty="0">
                  <a:solidFill>
                    <a:srgbClr val="E8EEF1"/>
                  </a:solidFill>
                  <a:latin typeface="Montserrat Light"/>
                </a:rPr>
                <a:t> </a:t>
              </a:r>
              <a:r>
                <a:rPr lang="en-US" sz="2600" b="0" i="0" spc="26" dirty="0" err="1">
                  <a:solidFill>
                    <a:srgbClr val="E8EEF1"/>
                  </a:solidFill>
                  <a:latin typeface="Montserrat Light"/>
                </a:rPr>
                <a:t>spółki</a:t>
              </a:r>
              <a:endParaRPr lang="en-US" sz="2600" b="0" i="0" spc="26" dirty="0">
                <a:solidFill>
                  <a:srgbClr val="E8EEF1"/>
                </a:solidFill>
                <a:latin typeface="Montserrat Light"/>
              </a:endParaRPr>
            </a:p>
          </p:txBody>
        </p:sp>
      </p:grpSp>
      <p:grpSp>
        <p:nvGrpSpPr>
          <p:cNvPr id="12" name="Group 12"/>
          <p:cNvGrpSpPr/>
          <p:nvPr/>
        </p:nvGrpSpPr>
        <p:grpSpPr>
          <a:xfrm rot="5400000">
            <a:off x="11419920" y="5377090"/>
            <a:ext cx="934358" cy="467179"/>
            <a:chOff x="0" y="0"/>
            <a:chExt cx="1016000" cy="508000"/>
          </a:xfrm>
        </p:grpSpPr>
        <p:sp>
          <p:nvSpPr>
            <p:cNvPr id="13" name="Freeform 13"/>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E8EEF1">
                <a:alpha val="9803"/>
              </a:srgbClr>
            </a:solidFill>
          </p:spPr>
        </p:sp>
      </p:grpSp>
      <p:grpSp>
        <p:nvGrpSpPr>
          <p:cNvPr id="14" name="Group 14"/>
          <p:cNvGrpSpPr/>
          <p:nvPr/>
        </p:nvGrpSpPr>
        <p:grpSpPr>
          <a:xfrm>
            <a:off x="-675946" y="8832603"/>
            <a:ext cx="2886906" cy="851395"/>
            <a:chOff x="0" y="0"/>
            <a:chExt cx="1722525" cy="508000"/>
          </a:xfrm>
        </p:grpSpPr>
        <p:sp>
          <p:nvSpPr>
            <p:cNvPr id="15" name="Freeform 15"/>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1E3D58"/>
            </a:solidFill>
          </p:spPr>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71500" y="-514350"/>
            <a:ext cx="9715500" cy="11315700"/>
          </a:xfrm>
          <a:prstGeom prst="rect">
            <a:avLst/>
          </a:prstGeom>
          <a:solidFill>
            <a:srgbClr val="43B0F1"/>
          </a:solidFill>
        </p:spPr>
      </p:sp>
      <p:grpSp>
        <p:nvGrpSpPr>
          <p:cNvPr id="3" name="Group 3"/>
          <p:cNvGrpSpPr/>
          <p:nvPr/>
        </p:nvGrpSpPr>
        <p:grpSpPr>
          <a:xfrm>
            <a:off x="989339" y="4232857"/>
            <a:ext cx="6555594" cy="1634575"/>
            <a:chOff x="0" y="0"/>
            <a:chExt cx="8740792" cy="2179433"/>
          </a:xfrm>
        </p:grpSpPr>
        <p:sp>
          <p:nvSpPr>
            <p:cNvPr id="4" name="TextBox 4"/>
            <p:cNvSpPr txBox="1"/>
            <p:nvPr/>
          </p:nvSpPr>
          <p:spPr>
            <a:xfrm>
              <a:off x="0" y="-38100"/>
              <a:ext cx="8740792" cy="1176062"/>
            </a:xfrm>
            <a:prstGeom prst="rect">
              <a:avLst/>
            </a:prstGeom>
          </p:spPr>
          <p:txBody>
            <a:bodyPr lIns="0" tIns="0" rIns="0" bIns="0" rtlCol="0" anchor="t">
              <a:spAutoFit/>
            </a:bodyPr>
            <a:lstStyle/>
            <a:p>
              <a:pPr algn="ctr">
                <a:lnSpc>
                  <a:spcPts val="7056"/>
                </a:lnSpc>
              </a:pPr>
              <a:r>
                <a:rPr lang="en-US" sz="5600" b="1" i="0" spc="50">
                  <a:solidFill>
                    <a:srgbClr val="1E3D58"/>
                  </a:solidFill>
                  <a:latin typeface="Montserrat Classic"/>
                </a:rPr>
                <a:t>komandytariusze</a:t>
              </a:r>
            </a:p>
          </p:txBody>
        </p:sp>
        <p:sp>
          <p:nvSpPr>
            <p:cNvPr id="5" name="TextBox 5"/>
            <p:cNvSpPr txBox="1"/>
            <p:nvPr/>
          </p:nvSpPr>
          <p:spPr>
            <a:xfrm>
              <a:off x="56157" y="1433900"/>
              <a:ext cx="8628477" cy="745532"/>
            </a:xfrm>
            <a:prstGeom prst="rect">
              <a:avLst/>
            </a:prstGeom>
          </p:spPr>
          <p:txBody>
            <a:bodyPr lIns="0" tIns="0" rIns="0" bIns="0" rtlCol="0" anchor="t">
              <a:spAutoFit/>
            </a:bodyPr>
            <a:lstStyle/>
            <a:p>
              <a:pPr algn="ctr">
                <a:lnSpc>
                  <a:spcPts val="4896"/>
                </a:lnSpc>
              </a:pPr>
              <a:r>
                <a:rPr lang="en-US" sz="3200" b="0" i="0" spc="352">
                  <a:solidFill>
                    <a:srgbClr val="1E3D58"/>
                  </a:solidFill>
                  <a:latin typeface="Montserrat Classic"/>
                </a:rPr>
                <a:t>PROBLEM PRACY I USŁUG</a:t>
              </a:r>
            </a:p>
          </p:txBody>
        </p:sp>
      </p:grpSp>
      <p:grpSp>
        <p:nvGrpSpPr>
          <p:cNvPr id="6" name="Group 6"/>
          <p:cNvGrpSpPr/>
          <p:nvPr/>
        </p:nvGrpSpPr>
        <p:grpSpPr>
          <a:xfrm>
            <a:off x="10703706" y="3100509"/>
            <a:ext cx="6555594" cy="3899270"/>
            <a:chOff x="0" y="0"/>
            <a:chExt cx="8740792" cy="5199027"/>
          </a:xfrm>
        </p:grpSpPr>
        <p:sp>
          <p:nvSpPr>
            <p:cNvPr id="7" name="TextBox 7"/>
            <p:cNvSpPr txBox="1"/>
            <p:nvPr/>
          </p:nvSpPr>
          <p:spPr>
            <a:xfrm>
              <a:off x="0" y="-38100"/>
              <a:ext cx="8740792" cy="2537460"/>
            </a:xfrm>
            <a:prstGeom prst="rect">
              <a:avLst/>
            </a:prstGeom>
          </p:spPr>
          <p:txBody>
            <a:bodyPr lIns="0" tIns="0" rIns="0" bIns="0" rtlCol="0" anchor="t">
              <a:spAutoFit/>
            </a:bodyPr>
            <a:lstStyle/>
            <a:p>
              <a:pPr algn="ctr">
                <a:lnSpc>
                  <a:spcPts val="7559"/>
                </a:lnSpc>
              </a:pPr>
              <a:r>
                <a:rPr lang="en-US" sz="6000" b="1" i="0" spc="54">
                  <a:solidFill>
                    <a:srgbClr val="E8EEF1"/>
                  </a:solidFill>
                  <a:latin typeface="Montserrat Classic"/>
                </a:rPr>
                <a:t>akcjonariusze komandytowi</a:t>
              </a:r>
            </a:p>
          </p:txBody>
        </p:sp>
        <p:sp>
          <p:nvSpPr>
            <p:cNvPr id="8" name="TextBox 8"/>
            <p:cNvSpPr txBox="1"/>
            <p:nvPr/>
          </p:nvSpPr>
          <p:spPr>
            <a:xfrm>
              <a:off x="56157" y="2795298"/>
              <a:ext cx="8628477" cy="2403729"/>
            </a:xfrm>
            <a:prstGeom prst="rect">
              <a:avLst/>
            </a:prstGeom>
          </p:spPr>
          <p:txBody>
            <a:bodyPr lIns="0" tIns="0" rIns="0" bIns="0" rtlCol="0" anchor="t">
              <a:spAutoFit/>
            </a:bodyPr>
            <a:lstStyle/>
            <a:p>
              <a:pPr algn="ctr">
                <a:lnSpc>
                  <a:spcPts val="4896"/>
                </a:lnSpc>
              </a:pPr>
              <a:r>
                <a:rPr lang="en-US" sz="3200" b="0" i="0" spc="352">
                  <a:solidFill>
                    <a:srgbClr val="E8EEF1"/>
                  </a:solidFill>
                  <a:latin typeface="Montserrat Classic"/>
                </a:rPr>
                <a:t>ZDOLNOŚĆ APORTOWA TAKA, JAK W SPÓŁKACH KAPITAŁOWYCH</a:t>
              </a:r>
            </a:p>
          </p:txBody>
        </p:sp>
      </p:grpSp>
      <p:pic>
        <p:nvPicPr>
          <p:cNvPr id="9" name="Picture 9"/>
          <p:cNvPicPr>
            <a:picLocks noChangeAspect="1"/>
          </p:cNvPicPr>
          <p:nvPr/>
        </p:nvPicPr>
        <p:blipFill>
          <a:blip r:embed="rId2" cstate="print"/>
          <a:srcRect l="34850" t="32426" r="50567"/>
          <a:stretch>
            <a:fillRect/>
          </a:stretch>
        </p:blipFill>
        <p:spPr>
          <a:xfrm>
            <a:off x="8314951" y="-136769"/>
            <a:ext cx="1658098" cy="10938119"/>
          </a:xfrm>
          <a:prstGeom prst="rect">
            <a:avLst/>
          </a:prstGeom>
        </p:spPr>
      </p:pic>
      <p:grpSp>
        <p:nvGrpSpPr>
          <p:cNvPr id="10" name="Group 10"/>
          <p:cNvGrpSpPr/>
          <p:nvPr/>
        </p:nvGrpSpPr>
        <p:grpSpPr>
          <a:xfrm>
            <a:off x="-675946" y="88326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1E3D58"/>
            </a:solidFill>
          </p:spPr>
        </p:sp>
      </p:grpSp>
      <p:grpSp>
        <p:nvGrpSpPr>
          <p:cNvPr id="12" name="Group 12"/>
          <p:cNvGrpSpPr/>
          <p:nvPr/>
        </p:nvGrpSpPr>
        <p:grpSpPr>
          <a:xfrm rot="-10800000">
            <a:off x="16202354" y="603003"/>
            <a:ext cx="2886906" cy="851395"/>
            <a:chOff x="0" y="0"/>
            <a:chExt cx="1722525" cy="508000"/>
          </a:xfrm>
        </p:grpSpPr>
        <p:sp>
          <p:nvSpPr>
            <p:cNvPr id="13" name="Freeform 1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4451" r="59945"/>
          <a:stretch>
            <a:fillRect/>
          </a:stretch>
        </p:blipFill>
        <p:spPr>
          <a:xfrm rot="5400000">
            <a:off x="8637295" y="-9733637"/>
            <a:ext cx="800939" cy="20348819"/>
          </a:xfrm>
          <a:prstGeom prst="rect">
            <a:avLst/>
          </a:prstGeom>
        </p:spPr>
      </p:pic>
      <p:grpSp>
        <p:nvGrpSpPr>
          <p:cNvPr id="3" name="Group 3"/>
          <p:cNvGrpSpPr/>
          <p:nvPr/>
        </p:nvGrpSpPr>
        <p:grpSpPr>
          <a:xfrm>
            <a:off x="2883980" y="3796041"/>
            <a:ext cx="12520039" cy="2694917"/>
            <a:chOff x="0" y="0"/>
            <a:chExt cx="16693386" cy="3593223"/>
          </a:xfrm>
        </p:grpSpPr>
        <p:sp>
          <p:nvSpPr>
            <p:cNvPr id="4" name="TextBox 4"/>
            <p:cNvSpPr txBox="1"/>
            <p:nvPr/>
          </p:nvSpPr>
          <p:spPr>
            <a:xfrm>
              <a:off x="759259" y="-9525"/>
              <a:ext cx="15174869" cy="741045"/>
            </a:xfrm>
            <a:prstGeom prst="rect">
              <a:avLst/>
            </a:prstGeom>
          </p:spPr>
          <p:txBody>
            <a:bodyPr lIns="0" tIns="0" rIns="0" bIns="0" rtlCol="0" anchor="t">
              <a:spAutoFit/>
            </a:bodyPr>
            <a:lstStyle/>
            <a:p>
              <a:pPr algn="ctr">
                <a:lnSpc>
                  <a:spcPts val="4320"/>
                </a:lnSpc>
              </a:pPr>
              <a:r>
                <a:rPr lang="en-US" sz="3600" b="1" i="0" spc="266">
                  <a:solidFill>
                    <a:srgbClr val="43B0F1"/>
                  </a:solidFill>
                  <a:latin typeface="Montserrat Classic"/>
                </a:rPr>
                <a:t>Zdolność wkładowa</a:t>
              </a:r>
            </a:p>
          </p:txBody>
        </p:sp>
        <p:sp>
          <p:nvSpPr>
            <p:cNvPr id="5" name="TextBox 5"/>
            <p:cNvSpPr txBox="1"/>
            <p:nvPr/>
          </p:nvSpPr>
          <p:spPr>
            <a:xfrm>
              <a:off x="0" y="1151398"/>
              <a:ext cx="16693386" cy="1184275"/>
            </a:xfrm>
            <a:prstGeom prst="rect">
              <a:avLst/>
            </a:prstGeom>
          </p:spPr>
          <p:txBody>
            <a:bodyPr lIns="0" tIns="0" rIns="0" bIns="0" rtlCol="0" anchor="t">
              <a:spAutoFit/>
            </a:bodyPr>
            <a:lstStyle/>
            <a:p>
              <a:pPr algn="ctr">
                <a:lnSpc>
                  <a:spcPts val="7205"/>
                </a:lnSpc>
              </a:pPr>
              <a:r>
                <a:rPr lang="en-US" sz="5500" b="1" i="0" spc="159">
                  <a:solidFill>
                    <a:srgbClr val="E8EEF1"/>
                  </a:solidFill>
                  <a:latin typeface="Montserrat Classic"/>
                </a:rPr>
                <a:t>I. PATENT</a:t>
              </a:r>
            </a:p>
          </p:txBody>
        </p:sp>
        <p:sp>
          <p:nvSpPr>
            <p:cNvPr id="6" name="TextBox 6"/>
            <p:cNvSpPr txBox="1"/>
            <p:nvPr/>
          </p:nvSpPr>
          <p:spPr>
            <a:xfrm>
              <a:off x="765404" y="2847690"/>
              <a:ext cx="15162578"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PROBLEMY OGÓLNE I SZCZEGÓŁOWE</a:t>
              </a:r>
            </a:p>
          </p:txBody>
        </p:sp>
      </p:grpSp>
      <p:grpSp>
        <p:nvGrpSpPr>
          <p:cNvPr id="7" name="Group 7"/>
          <p:cNvGrpSpPr/>
          <p:nvPr/>
        </p:nvGrpSpPr>
        <p:grpSpPr>
          <a:xfrm>
            <a:off x="-2926" y="1028700"/>
            <a:ext cx="2886906" cy="851395"/>
            <a:chOff x="0" y="0"/>
            <a:chExt cx="1722525" cy="508000"/>
          </a:xfrm>
        </p:grpSpPr>
        <p:sp>
          <p:nvSpPr>
            <p:cNvPr id="8" name="Freeform 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9" name="Group 9"/>
          <p:cNvGrpSpPr/>
          <p:nvPr/>
        </p:nvGrpSpPr>
        <p:grpSpPr>
          <a:xfrm rot="-10800000">
            <a:off x="15401094" y="8406905"/>
            <a:ext cx="2886906" cy="851395"/>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11" name="Picture 11"/>
          <p:cNvPicPr>
            <a:picLocks noChangeAspect="1"/>
          </p:cNvPicPr>
          <p:nvPr/>
        </p:nvPicPr>
        <p:blipFill>
          <a:blip r:embed="rId2" cstate="print"/>
          <a:srcRect l="34451" r="59945"/>
          <a:stretch>
            <a:fillRect/>
          </a:stretch>
        </p:blipFill>
        <p:spPr>
          <a:xfrm rot="5400000">
            <a:off x="8637295" y="-287879"/>
            <a:ext cx="800939" cy="2034881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1394294" cy="3475576"/>
            <a:chOff x="0" y="0"/>
            <a:chExt cx="15192392" cy="4634101"/>
          </a:xfrm>
        </p:grpSpPr>
        <p:sp>
          <p:nvSpPr>
            <p:cNvPr id="3" name="TextBox 3"/>
            <p:cNvSpPr txBox="1"/>
            <p:nvPr/>
          </p:nvSpPr>
          <p:spPr>
            <a:xfrm>
              <a:off x="0" y="-47625"/>
              <a:ext cx="15192392" cy="2797006"/>
            </a:xfrm>
            <a:prstGeom prst="rect">
              <a:avLst/>
            </a:prstGeom>
          </p:spPr>
          <p:txBody>
            <a:bodyPr lIns="0" tIns="0" rIns="0" bIns="0" rtlCol="0" anchor="t">
              <a:spAutoFit/>
            </a:bodyPr>
            <a:lstStyle/>
            <a:p>
              <a:pPr>
                <a:lnSpc>
                  <a:spcPts val="8316"/>
                </a:lnSpc>
              </a:pPr>
              <a:r>
                <a:rPr lang="en-US" sz="6600" b="1" i="0" spc="59">
                  <a:solidFill>
                    <a:srgbClr val="E8EEF1"/>
                  </a:solidFill>
                  <a:latin typeface="Montserrat Classic"/>
                </a:rPr>
                <a:t>Zobowiązanie do wniesienia patentu</a:t>
              </a:r>
            </a:p>
          </p:txBody>
        </p:sp>
        <p:sp>
          <p:nvSpPr>
            <p:cNvPr id="4" name="TextBox 4"/>
            <p:cNvSpPr txBox="1"/>
            <p:nvPr/>
          </p:nvSpPr>
          <p:spPr>
            <a:xfrm>
              <a:off x="0" y="3161536"/>
              <a:ext cx="13549938" cy="1472565"/>
            </a:xfrm>
            <a:prstGeom prst="rect">
              <a:avLst/>
            </a:prstGeom>
          </p:spPr>
          <p:txBody>
            <a:bodyPr lIns="0" tIns="0" rIns="0" bIns="0" rtlCol="0" anchor="t">
              <a:spAutoFit/>
            </a:bodyPr>
            <a:lstStyle/>
            <a:p>
              <a:pPr>
                <a:lnSpc>
                  <a:spcPts val="4320"/>
                </a:lnSpc>
              </a:pPr>
              <a:r>
                <a:rPr lang="en-US" sz="3600" b="1" i="0" spc="266">
                  <a:solidFill>
                    <a:srgbClr val="43B0F1"/>
                  </a:solidFill>
                  <a:latin typeface="Montserrat Classic"/>
                </a:rPr>
                <a:t>Od jakiego momentu wspólnik może je zaciągnąć?</a:t>
              </a:r>
            </a:p>
          </p:txBody>
        </p:sp>
      </p:grpSp>
      <p:grpSp>
        <p:nvGrpSpPr>
          <p:cNvPr id="5" name="Group 5"/>
          <p:cNvGrpSpPr/>
          <p:nvPr/>
        </p:nvGrpSpPr>
        <p:grpSpPr>
          <a:xfrm>
            <a:off x="1028700" y="4756733"/>
            <a:ext cx="10167058" cy="4501567"/>
            <a:chOff x="0" y="0"/>
            <a:chExt cx="13556077" cy="6002089"/>
          </a:xfrm>
        </p:grpSpPr>
        <p:sp>
          <p:nvSpPr>
            <p:cNvPr id="6" name="TextBox 6"/>
            <p:cNvSpPr txBox="1"/>
            <p:nvPr/>
          </p:nvSpPr>
          <p:spPr>
            <a:xfrm>
              <a:off x="0" y="-95250"/>
              <a:ext cx="13556077"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I WARIANT INTERPRETACYJNY</a:t>
              </a:r>
            </a:p>
          </p:txBody>
        </p:sp>
        <p:sp>
          <p:nvSpPr>
            <p:cNvPr id="7" name="TextBox 7"/>
            <p:cNvSpPr txBox="1"/>
            <p:nvPr/>
          </p:nvSpPr>
          <p:spPr>
            <a:xfrm>
              <a:off x="0" y="856016"/>
              <a:ext cx="13556077" cy="695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Z chwilą wydania decyzji o udzieleniu patentu</a:t>
              </a:r>
            </a:p>
          </p:txBody>
        </p:sp>
        <p:sp>
          <p:nvSpPr>
            <p:cNvPr id="8" name="TextBox 8"/>
            <p:cNvSpPr txBox="1"/>
            <p:nvPr/>
          </p:nvSpPr>
          <p:spPr>
            <a:xfrm>
              <a:off x="0" y="2112200"/>
              <a:ext cx="13556077"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II WARIANT INTERPRETACYJNY</a:t>
              </a:r>
            </a:p>
          </p:txBody>
        </p:sp>
        <p:sp>
          <p:nvSpPr>
            <p:cNvPr id="9" name="TextBox 9"/>
            <p:cNvSpPr txBox="1"/>
            <p:nvPr/>
          </p:nvSpPr>
          <p:spPr>
            <a:xfrm>
              <a:off x="0" y="3063466"/>
              <a:ext cx="13556077" cy="695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Z chwilą doręczenia decyzji o udzieleniu patentu</a:t>
              </a:r>
            </a:p>
          </p:txBody>
        </p:sp>
        <p:sp>
          <p:nvSpPr>
            <p:cNvPr id="10" name="TextBox 10"/>
            <p:cNvSpPr txBox="1"/>
            <p:nvPr/>
          </p:nvSpPr>
          <p:spPr>
            <a:xfrm>
              <a:off x="0" y="4355498"/>
              <a:ext cx="13556077"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III WARIANT INTERPRETACYJNY</a:t>
              </a:r>
            </a:p>
          </p:txBody>
        </p:sp>
        <p:sp>
          <p:nvSpPr>
            <p:cNvPr id="11" name="TextBox 11"/>
            <p:cNvSpPr txBox="1"/>
            <p:nvPr/>
          </p:nvSpPr>
          <p:spPr>
            <a:xfrm>
              <a:off x="0" y="5306764"/>
              <a:ext cx="13556077" cy="695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Z chwilą, gdy decyzja staje się ostateczna</a:t>
              </a:r>
            </a:p>
          </p:txBody>
        </p:sp>
      </p:grpSp>
      <p:pic>
        <p:nvPicPr>
          <p:cNvPr id="12" name="Picture 12"/>
          <p:cNvPicPr>
            <a:picLocks noChangeAspect="1"/>
          </p:cNvPicPr>
          <p:nvPr/>
        </p:nvPicPr>
        <p:blipFill>
          <a:blip r:embed="rId2" cstate="print"/>
          <a:srcRect l="34850" t="32426" r="50567"/>
          <a:stretch>
            <a:fillRect/>
          </a:stretch>
        </p:blipFill>
        <p:spPr>
          <a:xfrm>
            <a:off x="15439651" y="-325560"/>
            <a:ext cx="1658098" cy="10938119"/>
          </a:xfrm>
          <a:prstGeom prst="rect">
            <a:avLst/>
          </a:prstGeom>
        </p:spPr>
      </p:pic>
      <p:sp>
        <p:nvSpPr>
          <p:cNvPr id="13" name="AutoShape 13"/>
          <p:cNvSpPr/>
          <p:nvPr/>
        </p:nvSpPr>
        <p:spPr>
          <a:xfrm>
            <a:off x="16268700" y="-323850"/>
            <a:ext cx="3390900" cy="10934700"/>
          </a:xfrm>
          <a:prstGeom prst="rect">
            <a:avLst/>
          </a:prstGeom>
          <a:solidFill>
            <a:srgbClr val="43B0F1"/>
          </a:solidFill>
        </p:spPr>
      </p:sp>
      <p:grpSp>
        <p:nvGrpSpPr>
          <p:cNvPr id="14" name="Group 14"/>
          <p:cNvGrpSpPr/>
          <p:nvPr/>
        </p:nvGrpSpPr>
        <p:grpSpPr>
          <a:xfrm rot="-10800000">
            <a:off x="14372394" y="603003"/>
            <a:ext cx="2886906" cy="851395"/>
            <a:chOff x="0" y="0"/>
            <a:chExt cx="1722525" cy="508000"/>
          </a:xfrm>
        </p:grpSpPr>
        <p:sp>
          <p:nvSpPr>
            <p:cNvPr id="15" name="Freeform 15"/>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7974" y="1594555"/>
            <a:ext cx="10752053" cy="7163076"/>
            <a:chOff x="0" y="-9525"/>
            <a:chExt cx="14336071" cy="9550768"/>
          </a:xfrm>
        </p:grpSpPr>
        <p:sp>
          <p:nvSpPr>
            <p:cNvPr id="3" name="TextBox 3"/>
            <p:cNvSpPr txBox="1"/>
            <p:nvPr/>
          </p:nvSpPr>
          <p:spPr>
            <a:xfrm>
              <a:off x="855903" y="1333500"/>
              <a:ext cx="12624264" cy="2317581"/>
            </a:xfrm>
            <a:prstGeom prst="rect">
              <a:avLst/>
            </a:prstGeom>
          </p:spPr>
          <p:txBody>
            <a:bodyPr lIns="0" tIns="0" rIns="0" bIns="0" rtlCol="0" anchor="t">
              <a:spAutoFit/>
            </a:bodyPr>
            <a:lstStyle/>
            <a:p>
              <a:pPr algn="ctr">
                <a:lnSpc>
                  <a:spcPts val="6696"/>
                </a:lnSpc>
              </a:pPr>
              <a:r>
                <a:rPr lang="en-US" sz="6200" b="1" i="0" spc="434">
                  <a:solidFill>
                    <a:srgbClr val="43B0F1"/>
                  </a:solidFill>
                  <a:latin typeface="Montserrat Classic"/>
                </a:rPr>
                <a:t>SKUTEK ROZPORZĄDZAJĄCY</a:t>
              </a:r>
            </a:p>
          </p:txBody>
        </p:sp>
        <p:sp>
          <p:nvSpPr>
            <p:cNvPr id="4" name="TextBox 4"/>
            <p:cNvSpPr txBox="1"/>
            <p:nvPr/>
          </p:nvSpPr>
          <p:spPr>
            <a:xfrm>
              <a:off x="0" y="-9525"/>
              <a:ext cx="14336071" cy="741045"/>
            </a:xfrm>
            <a:prstGeom prst="rect">
              <a:avLst/>
            </a:prstGeom>
          </p:spPr>
          <p:txBody>
            <a:bodyPr lIns="0" tIns="0" rIns="0" bIns="0" rtlCol="0" anchor="t">
              <a:spAutoFit/>
            </a:bodyPr>
            <a:lstStyle/>
            <a:p>
              <a:pPr algn="ctr">
                <a:lnSpc>
                  <a:spcPts val="4320"/>
                </a:lnSpc>
              </a:pPr>
              <a:r>
                <a:rPr lang="en-US" sz="3600" b="1" i="0" spc="266">
                  <a:solidFill>
                    <a:srgbClr val="E8EEF1"/>
                  </a:solidFill>
                  <a:latin typeface="Montserrat Classic"/>
                </a:rPr>
                <a:t>Jeśli decyzja jest warunkowa</a:t>
              </a:r>
            </a:p>
          </p:txBody>
        </p:sp>
        <p:sp>
          <p:nvSpPr>
            <p:cNvPr id="5" name="TextBox 5"/>
            <p:cNvSpPr txBox="1"/>
            <p:nvPr/>
          </p:nvSpPr>
          <p:spPr>
            <a:xfrm>
              <a:off x="886" y="5385887"/>
              <a:ext cx="14334299" cy="745532"/>
            </a:xfrm>
            <a:prstGeom prst="rect">
              <a:avLst/>
            </a:prstGeom>
          </p:spPr>
          <p:txBody>
            <a:bodyPr lIns="0" tIns="0" rIns="0" bIns="0" rtlCol="0" anchor="t">
              <a:spAutoFit/>
            </a:bodyPr>
            <a:lstStyle/>
            <a:p>
              <a:pPr algn="ctr">
                <a:lnSpc>
                  <a:spcPts val="4896"/>
                </a:lnSpc>
              </a:pPr>
              <a:r>
                <a:rPr lang="en-US" sz="3200" b="0" i="0" spc="352">
                  <a:solidFill>
                    <a:srgbClr val="E8EEF1"/>
                  </a:solidFill>
                  <a:latin typeface="Montserrat Classic"/>
                </a:rPr>
                <a:t>(PRZENIESIENIE PATENTU NA SPÓŁKĘ)</a:t>
              </a:r>
            </a:p>
          </p:txBody>
        </p:sp>
        <p:sp>
          <p:nvSpPr>
            <p:cNvPr id="6" name="TextBox 6"/>
            <p:cNvSpPr txBox="1"/>
            <p:nvPr/>
          </p:nvSpPr>
          <p:spPr>
            <a:xfrm>
              <a:off x="633421" y="6463478"/>
              <a:ext cx="13069226" cy="3077765"/>
            </a:xfrm>
            <a:prstGeom prst="rect">
              <a:avLst/>
            </a:prstGeom>
          </p:spPr>
          <p:txBody>
            <a:bodyPr lIns="0" tIns="0" rIns="0" bIns="0" rtlCol="0" anchor="t">
              <a:spAutoFit/>
            </a:bodyPr>
            <a:lstStyle/>
            <a:p>
              <a:pPr algn="ctr">
                <a:lnSpc>
                  <a:spcPts val="4500"/>
                </a:lnSpc>
              </a:pPr>
              <a:r>
                <a:rPr lang="en-US" sz="3000" b="0" i="0" spc="30" dirty="0">
                  <a:solidFill>
                    <a:srgbClr val="E8EEF1"/>
                  </a:solidFill>
                  <a:latin typeface="Montserrat Light"/>
                </a:rPr>
                <a:t>Nie </a:t>
              </a:r>
              <a:r>
                <a:rPr lang="en-US" sz="3000" b="0" i="0" spc="30" dirty="0" err="1">
                  <a:solidFill>
                    <a:srgbClr val="E8EEF1"/>
                  </a:solidFill>
                  <a:latin typeface="Montserrat Light"/>
                </a:rPr>
                <a:t>nastąpi</a:t>
              </a:r>
              <a:r>
                <a:rPr lang="en-US" sz="3000" b="0" i="0" spc="30" dirty="0">
                  <a:solidFill>
                    <a:srgbClr val="E8EEF1"/>
                  </a:solidFill>
                  <a:latin typeface="Montserrat Light"/>
                </a:rPr>
                <a:t> z </a:t>
              </a:r>
              <a:r>
                <a:rPr lang="en-US" sz="3000" b="0" i="0" spc="30" dirty="0" err="1">
                  <a:solidFill>
                    <a:srgbClr val="E8EEF1"/>
                  </a:solidFill>
                  <a:latin typeface="Montserrat Light"/>
                </a:rPr>
                <a:t>mocy</a:t>
              </a:r>
              <a:r>
                <a:rPr lang="en-US" sz="3000" b="0" i="0" spc="30" dirty="0">
                  <a:solidFill>
                    <a:srgbClr val="E8EEF1"/>
                  </a:solidFill>
                  <a:latin typeface="Montserrat Light"/>
                </a:rPr>
                <a:t> umowy spółki (do tego </a:t>
              </a:r>
              <a:r>
                <a:rPr lang="en-US" sz="3000" b="0" i="0" spc="30" dirty="0" err="1">
                  <a:solidFill>
                    <a:srgbClr val="E8EEF1"/>
                  </a:solidFill>
                  <a:latin typeface="Montserrat Light"/>
                </a:rPr>
                <a:t>konieczne</a:t>
              </a:r>
              <a:r>
                <a:rPr lang="en-US" sz="3000" b="0" i="0" spc="30" dirty="0">
                  <a:solidFill>
                    <a:srgbClr val="E8EEF1"/>
                  </a:solidFill>
                  <a:latin typeface="Montserrat Light"/>
                </a:rPr>
                <a:t> będzie </a:t>
              </a:r>
              <a:r>
                <a:rPr lang="en-US" sz="3000" b="0" i="0" spc="30" dirty="0" err="1">
                  <a:solidFill>
                    <a:srgbClr val="E8EEF1"/>
                  </a:solidFill>
                  <a:latin typeface="Montserrat Light"/>
                </a:rPr>
                <a:t>uiszczenie</a:t>
              </a:r>
              <a:r>
                <a:rPr lang="en-US" sz="3000" b="0" i="0" spc="30" dirty="0">
                  <a:solidFill>
                    <a:srgbClr val="E8EEF1"/>
                  </a:solidFill>
                  <a:latin typeface="Montserrat Light"/>
                </a:rPr>
                <a:t> </a:t>
              </a:r>
              <a:r>
                <a:rPr lang="en-US" sz="3000" b="0" i="0" spc="30" dirty="0" err="1">
                  <a:solidFill>
                    <a:srgbClr val="E8EEF1"/>
                  </a:solidFill>
                  <a:latin typeface="Montserrat Light"/>
                </a:rPr>
                <a:t>opłaty</a:t>
              </a:r>
              <a:r>
                <a:rPr lang="en-US" sz="3000" b="0" i="0" spc="30" dirty="0">
                  <a:solidFill>
                    <a:srgbClr val="E8EEF1"/>
                  </a:solidFill>
                  <a:latin typeface="Montserrat Light"/>
                </a:rPr>
                <a:t> </a:t>
              </a:r>
              <a:r>
                <a:rPr lang="en-US" sz="3000" b="0" i="0" spc="30" dirty="0" err="1">
                  <a:solidFill>
                    <a:srgbClr val="E8EEF1"/>
                  </a:solidFill>
                  <a:latin typeface="Montserrat Light"/>
                </a:rPr>
                <a:t>wskazanej</a:t>
              </a:r>
              <a:r>
                <a:rPr lang="en-US" sz="3000" b="0" i="0" spc="30" dirty="0">
                  <a:solidFill>
                    <a:srgbClr val="E8EEF1"/>
                  </a:solidFill>
                  <a:latin typeface="Montserrat Light"/>
                </a:rPr>
                <a:t> w </a:t>
              </a:r>
              <a:r>
                <a:rPr lang="en-US" sz="3000" b="0" i="0" spc="30" dirty="0" err="1">
                  <a:solidFill>
                    <a:srgbClr val="E8EEF1"/>
                  </a:solidFill>
                  <a:latin typeface="Montserrat Light"/>
                </a:rPr>
                <a:t>osnowie</a:t>
              </a:r>
              <a:r>
                <a:rPr lang="en-US" sz="3000" b="0" i="0" spc="30" dirty="0">
                  <a:solidFill>
                    <a:srgbClr val="E8EEF1"/>
                  </a:solidFill>
                  <a:latin typeface="Montserrat Light"/>
                </a:rPr>
                <a:t> </a:t>
              </a:r>
              <a:r>
                <a:rPr lang="en-US" sz="3000" b="0" i="0" spc="30" dirty="0" err="1">
                  <a:solidFill>
                    <a:srgbClr val="E8EEF1"/>
                  </a:solidFill>
                  <a:latin typeface="Montserrat Light"/>
                </a:rPr>
                <a:t>decyzji</a:t>
              </a:r>
              <a:r>
                <a:rPr lang="en-US" sz="3000" b="0" i="0" spc="30" dirty="0">
                  <a:solidFill>
                    <a:srgbClr val="E8EEF1"/>
                  </a:solidFill>
                  <a:latin typeface="Montserrat Light"/>
                </a:rPr>
                <a:t>) i </a:t>
              </a:r>
              <a:r>
                <a:rPr lang="en-US" sz="3000" b="0" i="0" spc="30" dirty="0" err="1" smtClean="0">
                  <a:solidFill>
                    <a:srgbClr val="E8EEF1"/>
                  </a:solidFill>
                  <a:latin typeface="Montserrat Light"/>
                </a:rPr>
                <a:t>nabrani</a:t>
              </a:r>
              <a:r>
                <a:rPr lang="pl-PL" sz="3000" spc="30" dirty="0" smtClean="0">
                  <a:solidFill>
                    <a:srgbClr val="E8EEF1"/>
                  </a:solidFill>
                  <a:latin typeface="Montserrat Light"/>
                </a:rPr>
                <a:t>e</a:t>
              </a:r>
              <a:r>
                <a:rPr lang="en-US" sz="3000" b="0" i="0" spc="30" dirty="0" smtClean="0">
                  <a:solidFill>
                    <a:srgbClr val="E8EEF1"/>
                  </a:solidFill>
                  <a:latin typeface="Montserrat Light"/>
                </a:rPr>
                <a:t> </a:t>
              </a:r>
              <a:r>
                <a:rPr lang="en-US" sz="3000" b="0" i="0" spc="30" dirty="0">
                  <a:solidFill>
                    <a:srgbClr val="E8EEF1"/>
                  </a:solidFill>
                  <a:latin typeface="Montserrat Light"/>
                </a:rPr>
                <a:t>przez </a:t>
              </a:r>
              <a:r>
                <a:rPr lang="en-US" sz="3000" b="0" i="0" spc="30" dirty="0" err="1">
                  <a:solidFill>
                    <a:srgbClr val="E8EEF1"/>
                  </a:solidFill>
                  <a:latin typeface="Montserrat Light"/>
                </a:rPr>
                <a:t>nią</a:t>
              </a:r>
              <a:r>
                <a:rPr lang="en-US" sz="3000" b="0" i="0" spc="30" dirty="0">
                  <a:solidFill>
                    <a:srgbClr val="E8EEF1"/>
                  </a:solidFill>
                  <a:latin typeface="Montserrat Light"/>
                </a:rPr>
                <a:t> </a:t>
              </a:r>
              <a:r>
                <a:rPr lang="en-US" sz="3000" b="0" i="0" spc="30" dirty="0" err="1">
                  <a:solidFill>
                    <a:srgbClr val="E8EEF1"/>
                  </a:solidFill>
                  <a:latin typeface="Montserrat Light"/>
                </a:rPr>
                <a:t>atrybutu</a:t>
              </a:r>
              <a:r>
                <a:rPr lang="en-US" sz="3000" b="0" i="0" spc="30" dirty="0">
                  <a:solidFill>
                    <a:srgbClr val="E8EEF1"/>
                  </a:solidFill>
                  <a:latin typeface="Montserrat Light"/>
                </a:rPr>
                <a:t> </a:t>
              </a:r>
              <a:r>
                <a:rPr lang="en-US" sz="3000" b="0" i="0" spc="30" dirty="0" err="1">
                  <a:solidFill>
                    <a:srgbClr val="E8EEF1"/>
                  </a:solidFill>
                  <a:latin typeface="Montserrat Light"/>
                </a:rPr>
                <a:t>ostateczności</a:t>
              </a:r>
              <a:endParaRPr lang="en-US" sz="3000" b="0" i="0" spc="30" dirty="0">
                <a:solidFill>
                  <a:srgbClr val="E8EEF1"/>
                </a:solidFill>
                <a:latin typeface="Montserrat Light"/>
              </a:endParaRPr>
            </a:p>
          </p:txBody>
        </p:sp>
        <p:grpSp>
          <p:nvGrpSpPr>
            <p:cNvPr id="7" name="Group 7"/>
            <p:cNvGrpSpPr/>
            <p:nvPr/>
          </p:nvGrpSpPr>
          <p:grpSpPr>
            <a:xfrm>
              <a:off x="5999658" y="4070408"/>
              <a:ext cx="2336755" cy="609465"/>
              <a:chOff x="0" y="0"/>
              <a:chExt cx="1947727" cy="508000"/>
            </a:xfrm>
          </p:grpSpPr>
          <p:sp>
            <p:nvSpPr>
              <p:cNvPr id="8" name="Freeform 8"/>
              <p:cNvSpPr/>
              <p:nvPr/>
            </p:nvSpPr>
            <p:spPr>
              <a:xfrm>
                <a:off x="0" y="49530"/>
                <a:ext cx="1947727" cy="408940"/>
              </a:xfrm>
              <a:custGeom>
                <a:avLst/>
                <a:gdLst/>
                <a:ahLst/>
                <a:cxnLst/>
                <a:rect l="l" t="t" r="r" b="b"/>
                <a:pathLst>
                  <a:path w="1947727" h="408940">
                    <a:moveTo>
                      <a:pt x="1741987" y="0"/>
                    </a:moveTo>
                    <a:cubicBezTo>
                      <a:pt x="1641657" y="0"/>
                      <a:pt x="1559107" y="72390"/>
                      <a:pt x="1540057" y="166370"/>
                    </a:cubicBezTo>
                    <a:lnTo>
                      <a:pt x="406400" y="166370"/>
                    </a:lnTo>
                    <a:cubicBezTo>
                      <a:pt x="388620" y="71120"/>
                      <a:pt x="304800" y="0"/>
                      <a:pt x="204470" y="0"/>
                    </a:cubicBezTo>
                    <a:cubicBezTo>
                      <a:pt x="91440" y="0"/>
                      <a:pt x="0" y="91440"/>
                      <a:pt x="0" y="204470"/>
                    </a:cubicBezTo>
                    <a:cubicBezTo>
                      <a:pt x="0" y="317500"/>
                      <a:pt x="91440" y="408940"/>
                      <a:pt x="204470" y="408940"/>
                    </a:cubicBezTo>
                    <a:cubicBezTo>
                      <a:pt x="304800" y="408940"/>
                      <a:pt x="388620" y="337820"/>
                      <a:pt x="406400" y="242570"/>
                    </a:cubicBezTo>
                    <a:lnTo>
                      <a:pt x="1541327" y="242570"/>
                    </a:lnTo>
                    <a:cubicBezTo>
                      <a:pt x="1559107" y="337820"/>
                      <a:pt x="1642927" y="408940"/>
                      <a:pt x="1743257" y="408940"/>
                    </a:cubicBezTo>
                    <a:cubicBezTo>
                      <a:pt x="1856287" y="408940"/>
                      <a:pt x="1947727" y="317500"/>
                      <a:pt x="1947727" y="204470"/>
                    </a:cubicBezTo>
                    <a:cubicBezTo>
                      <a:pt x="1947727" y="91440"/>
                      <a:pt x="1855017" y="0"/>
                      <a:pt x="1741987"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p:cNvSpPr/>
          <p:nvPr/>
        </p:nvSpPr>
        <p:spPr>
          <a:xfrm>
            <a:off x="-712470" y="-236896"/>
            <a:ext cx="2683836" cy="2301420"/>
          </a:xfrm>
          <a:prstGeom prst="rect">
            <a:avLst/>
          </a:prstGeom>
          <a:solidFill>
            <a:srgbClr val="111B1E"/>
          </a:solidFill>
        </p:spPr>
      </p:sp>
      <p:sp>
        <p:nvSpPr>
          <p:cNvPr id="3" name="TextBox 3"/>
          <p:cNvSpPr txBox="1"/>
          <p:nvPr/>
        </p:nvSpPr>
        <p:spPr>
          <a:xfrm rot="-5400000">
            <a:off x="-2167442" y="5879326"/>
            <a:ext cx="6344658" cy="413290"/>
          </a:xfrm>
          <a:prstGeom prst="rect">
            <a:avLst/>
          </a:prstGeom>
        </p:spPr>
        <p:txBody>
          <a:bodyPr lIns="0" tIns="0" rIns="0" bIns="0" rtlCol="0" anchor="t">
            <a:spAutoFit/>
          </a:bodyPr>
          <a:lstStyle/>
          <a:p>
            <a:pPr>
              <a:lnSpc>
                <a:spcPts val="3359"/>
              </a:lnSpc>
            </a:pPr>
            <a:r>
              <a:rPr lang="en-US" sz="2399" b="0" i="0" spc="143">
                <a:solidFill>
                  <a:srgbClr val="111B1E"/>
                </a:solidFill>
                <a:latin typeface="Cormorant Garamond Bold"/>
              </a:rPr>
              <a:t>38 seminarium Rzeczników Patentowych </a:t>
            </a:r>
          </a:p>
        </p:txBody>
      </p:sp>
      <p:sp>
        <p:nvSpPr>
          <p:cNvPr id="4" name="TextBox 4"/>
          <p:cNvSpPr txBox="1"/>
          <p:nvPr/>
        </p:nvSpPr>
        <p:spPr>
          <a:xfrm>
            <a:off x="12182167" y="990600"/>
            <a:ext cx="5077133" cy="556174"/>
          </a:xfrm>
          <a:prstGeom prst="rect">
            <a:avLst/>
          </a:prstGeom>
        </p:spPr>
        <p:txBody>
          <a:bodyPr lIns="0" tIns="0" rIns="0" bIns="0" rtlCol="0" anchor="t">
            <a:spAutoFit/>
          </a:bodyPr>
          <a:lstStyle/>
          <a:p>
            <a:pPr algn="r">
              <a:lnSpc>
                <a:spcPts val="4420"/>
              </a:lnSpc>
            </a:pPr>
            <a:r>
              <a:rPr lang="en-US" sz="3400" b="1" i="0" spc="204" dirty="0">
                <a:solidFill>
                  <a:srgbClr val="111B1E"/>
                </a:solidFill>
                <a:latin typeface="Assistant Regular"/>
              </a:rPr>
              <a:t>SPÓŁKI OSOBOWE</a:t>
            </a:r>
          </a:p>
        </p:txBody>
      </p:sp>
      <p:sp>
        <p:nvSpPr>
          <p:cNvPr id="5" name="AutoShape 5"/>
          <p:cNvSpPr/>
          <p:nvPr/>
        </p:nvSpPr>
        <p:spPr>
          <a:xfrm>
            <a:off x="11204320" y="43021"/>
            <a:ext cx="25347" cy="11612150"/>
          </a:xfrm>
          <a:prstGeom prst="rect">
            <a:avLst/>
          </a:prstGeom>
          <a:solidFill>
            <a:srgbClr val="111B1E">
              <a:alpha val="29803"/>
            </a:srgbClr>
          </a:solidFill>
        </p:spPr>
      </p:sp>
      <p:sp>
        <p:nvSpPr>
          <p:cNvPr id="6" name="AutoShape 6"/>
          <p:cNvSpPr/>
          <p:nvPr/>
        </p:nvSpPr>
        <p:spPr>
          <a:xfrm>
            <a:off x="1946020" y="43021"/>
            <a:ext cx="25347" cy="11612150"/>
          </a:xfrm>
          <a:prstGeom prst="rect">
            <a:avLst/>
          </a:prstGeom>
          <a:solidFill>
            <a:srgbClr val="111B1E">
              <a:alpha val="29803"/>
            </a:srgbClr>
          </a:solidFill>
        </p:spPr>
      </p:sp>
      <p:pic>
        <p:nvPicPr>
          <p:cNvPr id="7" name="Picture 7"/>
          <p:cNvPicPr>
            <a:picLocks noChangeAspect="1"/>
          </p:cNvPicPr>
          <p:nvPr/>
        </p:nvPicPr>
        <p:blipFill>
          <a:blip r:embed="rId2" cstate="print"/>
          <a:srcRect l="24621" r="24621"/>
          <a:stretch>
            <a:fillRect/>
          </a:stretch>
        </p:blipFill>
        <p:spPr>
          <a:xfrm>
            <a:off x="2400300" y="-145276"/>
            <a:ext cx="8343900" cy="10972800"/>
          </a:xfrm>
          <a:prstGeom prst="rect">
            <a:avLst/>
          </a:prstGeom>
        </p:spPr>
      </p:pic>
      <p:grpSp>
        <p:nvGrpSpPr>
          <p:cNvPr id="8" name="Group 8"/>
          <p:cNvGrpSpPr/>
          <p:nvPr/>
        </p:nvGrpSpPr>
        <p:grpSpPr>
          <a:xfrm>
            <a:off x="12220269" y="5228999"/>
            <a:ext cx="5039031" cy="4264899"/>
            <a:chOff x="0" y="0"/>
            <a:chExt cx="6718708" cy="5686532"/>
          </a:xfrm>
        </p:grpSpPr>
        <p:sp>
          <p:nvSpPr>
            <p:cNvPr id="9" name="TextBox 9"/>
            <p:cNvSpPr txBox="1"/>
            <p:nvPr/>
          </p:nvSpPr>
          <p:spPr>
            <a:xfrm>
              <a:off x="0" y="66675"/>
              <a:ext cx="6718708" cy="3049206"/>
            </a:xfrm>
            <a:prstGeom prst="rect">
              <a:avLst/>
            </a:prstGeom>
          </p:spPr>
          <p:txBody>
            <a:bodyPr lIns="0" tIns="0" rIns="0" bIns="0" rtlCol="0" anchor="t">
              <a:spAutoFit/>
            </a:bodyPr>
            <a:lstStyle/>
            <a:p>
              <a:pPr algn="r">
                <a:lnSpc>
                  <a:spcPts val="8800"/>
                </a:lnSpc>
              </a:pPr>
              <a:r>
                <a:rPr lang="en-US" sz="8000" b="0" i="0">
                  <a:solidFill>
                    <a:srgbClr val="111B1E"/>
                  </a:solidFill>
                  <a:latin typeface="Cormorant Garamond Bold"/>
                </a:rPr>
                <a:t>Problem terminu</a:t>
              </a:r>
            </a:p>
          </p:txBody>
        </p:sp>
        <p:sp>
          <p:nvSpPr>
            <p:cNvPr id="10" name="TextBox 10"/>
            <p:cNvSpPr txBox="1"/>
            <p:nvPr/>
          </p:nvSpPr>
          <p:spPr>
            <a:xfrm>
              <a:off x="0" y="3597440"/>
              <a:ext cx="6718708" cy="2089091"/>
            </a:xfrm>
            <a:prstGeom prst="rect">
              <a:avLst/>
            </a:prstGeom>
          </p:spPr>
          <p:txBody>
            <a:bodyPr lIns="0" tIns="0" rIns="0" bIns="0" rtlCol="0" anchor="t">
              <a:spAutoFit/>
            </a:bodyPr>
            <a:lstStyle/>
            <a:p>
              <a:pPr algn="r">
                <a:lnSpc>
                  <a:spcPts val="4199"/>
                </a:lnSpc>
              </a:pPr>
              <a:r>
                <a:rPr lang="en-US" sz="2999" b="0" i="0" spc="29" dirty="0">
                  <a:solidFill>
                    <a:srgbClr val="111B1E"/>
                  </a:solidFill>
                  <a:latin typeface="Assistant Regular"/>
                </a:rPr>
                <a:t>na </a:t>
              </a:r>
              <a:r>
                <a:rPr lang="en-US" sz="2999" b="0" i="0" spc="29" dirty="0" err="1">
                  <a:solidFill>
                    <a:srgbClr val="111B1E"/>
                  </a:solidFill>
                  <a:latin typeface="Assistant Regular"/>
                </a:rPr>
                <a:t>wniesienie</a:t>
              </a:r>
              <a:r>
                <a:rPr lang="en-US" sz="2999" b="0" i="0" spc="29" dirty="0">
                  <a:solidFill>
                    <a:srgbClr val="111B1E"/>
                  </a:solidFill>
                  <a:latin typeface="Assistant Regular"/>
                </a:rPr>
                <a:t> do </a:t>
              </a:r>
              <a:r>
                <a:rPr lang="en-US" sz="2999" b="0" i="0" spc="29" dirty="0" err="1">
                  <a:solidFill>
                    <a:srgbClr val="111B1E"/>
                  </a:solidFill>
                  <a:latin typeface="Assistant Regular"/>
                </a:rPr>
                <a:t>spółki</a:t>
              </a:r>
              <a:r>
                <a:rPr lang="en-US" sz="2999" b="0" i="0" spc="29" dirty="0">
                  <a:solidFill>
                    <a:srgbClr val="111B1E"/>
                  </a:solidFill>
                  <a:latin typeface="Assistant Regular"/>
                </a:rPr>
                <a:t> </a:t>
              </a:r>
              <a:r>
                <a:rPr lang="en-US" sz="2999" b="0" i="0" spc="29" dirty="0" err="1">
                  <a:solidFill>
                    <a:srgbClr val="111B1E"/>
                  </a:solidFill>
                  <a:latin typeface="Assistant Regular"/>
                </a:rPr>
                <a:t>osobowej</a:t>
              </a:r>
              <a:r>
                <a:rPr lang="en-US" sz="2999" b="0" i="0" spc="29" dirty="0">
                  <a:solidFill>
                    <a:srgbClr val="111B1E"/>
                  </a:solidFill>
                  <a:latin typeface="Assistant Regular"/>
                </a:rPr>
                <a:t> </a:t>
              </a:r>
              <a:r>
                <a:rPr lang="en-US" sz="2999" b="0" i="0" spc="29" dirty="0" err="1">
                  <a:solidFill>
                    <a:srgbClr val="111B1E"/>
                  </a:solidFill>
                  <a:latin typeface="Assistant Regular"/>
                </a:rPr>
                <a:t>wkładu</a:t>
              </a:r>
              <a:r>
                <a:rPr lang="en-US" sz="2999" b="0" i="0" spc="29" dirty="0">
                  <a:solidFill>
                    <a:srgbClr val="111B1E"/>
                  </a:solidFill>
                  <a:latin typeface="Assistant Regular"/>
                </a:rPr>
                <a:t> w postaci patentu.</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3313024"/>
            <a:ext cx="11008275" cy="5945276"/>
            <a:chOff x="0" y="0"/>
            <a:chExt cx="14677701" cy="7927035"/>
          </a:xfrm>
        </p:grpSpPr>
        <p:sp>
          <p:nvSpPr>
            <p:cNvPr id="6" name="TextBox 6"/>
            <p:cNvSpPr txBox="1"/>
            <p:nvPr/>
          </p:nvSpPr>
          <p:spPr>
            <a:xfrm>
              <a:off x="2425262" y="1784048"/>
              <a:ext cx="12252439" cy="1388787"/>
            </a:xfrm>
            <a:prstGeom prst="rect">
              <a:avLst/>
            </a:prstGeom>
          </p:spPr>
          <p:txBody>
            <a:bodyPr lIns="0" tIns="0" rIns="0" bIns="0" rtlCol="0" anchor="t">
              <a:spAutoFit/>
            </a:bodyPr>
            <a:lstStyle/>
            <a:p>
              <a:pPr algn="l">
                <a:lnSpc>
                  <a:spcPts val="8316"/>
                </a:lnSpc>
              </a:pPr>
              <a:r>
                <a:rPr lang="en-US" sz="6600" b="1" i="0" spc="59">
                  <a:solidFill>
                    <a:srgbClr val="E8EEF1"/>
                  </a:solidFill>
                  <a:latin typeface="Montserrat Classic"/>
                </a:rPr>
                <a:t>Ocena klauzuli </a:t>
              </a:r>
            </a:p>
          </p:txBody>
        </p:sp>
        <p:sp>
          <p:nvSpPr>
            <p:cNvPr id="7" name="TextBox 7"/>
            <p:cNvSpPr txBox="1"/>
            <p:nvPr/>
          </p:nvSpPr>
          <p:spPr>
            <a:xfrm>
              <a:off x="2425262" y="3616003"/>
              <a:ext cx="11550113" cy="741045"/>
            </a:xfrm>
            <a:prstGeom prst="rect">
              <a:avLst/>
            </a:prstGeom>
          </p:spPr>
          <p:txBody>
            <a:bodyPr lIns="0" tIns="0" rIns="0" bIns="0" rtlCol="0" anchor="t">
              <a:spAutoFit/>
            </a:bodyPr>
            <a:lstStyle/>
            <a:p>
              <a:pPr algn="l">
                <a:lnSpc>
                  <a:spcPts val="4320"/>
                </a:lnSpc>
              </a:pPr>
              <a:r>
                <a:rPr lang="en-US" sz="3600" b="1" i="0" spc="266" dirty="0" err="1">
                  <a:solidFill>
                    <a:srgbClr val="43B0F1"/>
                  </a:solidFill>
                  <a:latin typeface="Montserrat Classic"/>
                </a:rPr>
                <a:t>zawartej</a:t>
              </a:r>
              <a:r>
                <a:rPr lang="en-US" sz="3600" b="1" i="0" spc="266" dirty="0">
                  <a:solidFill>
                    <a:srgbClr val="43B0F1"/>
                  </a:solidFill>
                  <a:latin typeface="Montserrat Classic"/>
                </a:rPr>
                <a:t> w </a:t>
              </a:r>
              <a:r>
                <a:rPr lang="en-US" sz="3600" b="1" i="0" spc="266" dirty="0" err="1">
                  <a:solidFill>
                    <a:srgbClr val="43B0F1"/>
                  </a:solidFill>
                  <a:latin typeface="Montserrat Classic"/>
                </a:rPr>
                <a:t>umowie</a:t>
              </a:r>
              <a:r>
                <a:rPr lang="en-US" sz="3600" b="1" i="0" spc="266" dirty="0">
                  <a:solidFill>
                    <a:srgbClr val="43B0F1"/>
                  </a:solidFill>
                  <a:latin typeface="Montserrat Classic"/>
                </a:rPr>
                <a:t> </a:t>
              </a:r>
              <a:r>
                <a:rPr lang="en-US" sz="3600" b="1" i="0" spc="266" dirty="0" err="1">
                  <a:solidFill>
                    <a:srgbClr val="43B0F1"/>
                  </a:solidFill>
                  <a:latin typeface="Montserrat Classic"/>
                </a:rPr>
                <a:t>spółki</a:t>
              </a:r>
              <a:endParaRPr lang="en-US" sz="3600" b="1" i="0" spc="266" dirty="0">
                <a:solidFill>
                  <a:srgbClr val="43B0F1"/>
                </a:solidFill>
                <a:latin typeface="Montserrat Classic"/>
              </a:endParaRPr>
            </a:p>
          </p:txBody>
        </p:sp>
        <p:sp>
          <p:nvSpPr>
            <p:cNvPr id="8" name="TextBox 8"/>
            <p:cNvSpPr txBox="1"/>
            <p:nvPr/>
          </p:nvSpPr>
          <p:spPr>
            <a:xfrm>
              <a:off x="2425262" y="4869510"/>
              <a:ext cx="11550113" cy="3057525"/>
            </a:xfrm>
            <a:prstGeom prst="rect">
              <a:avLst/>
            </a:prstGeom>
          </p:spPr>
          <p:txBody>
            <a:bodyPr lIns="0" tIns="0" rIns="0" bIns="0" rtlCol="0" anchor="t">
              <a:spAutoFit/>
            </a:bodyPr>
            <a:lstStyle/>
            <a:p>
              <a:pPr algn="l">
                <a:lnSpc>
                  <a:spcPts val="4500"/>
                </a:lnSpc>
              </a:pPr>
              <a:r>
                <a:rPr lang="en-US" sz="3000" b="0" i="0" spc="30" dirty="0">
                  <a:solidFill>
                    <a:srgbClr val="E8EEF1"/>
                  </a:solidFill>
                  <a:latin typeface="Montserrat Light"/>
                </a:rPr>
                <a:t>"</a:t>
              </a:r>
              <a:r>
                <a:rPr lang="en-US" sz="3000" b="0" i="1" spc="30" dirty="0" err="1">
                  <a:solidFill>
                    <a:srgbClr val="E8EEF1"/>
                  </a:solidFill>
                  <a:latin typeface="Montserrat Light"/>
                </a:rPr>
                <a:t>Wspólnicy</a:t>
              </a:r>
              <a:r>
                <a:rPr lang="en-US" sz="3000" b="0" i="1" spc="30" dirty="0">
                  <a:solidFill>
                    <a:srgbClr val="E8EEF1"/>
                  </a:solidFill>
                  <a:latin typeface="Montserrat Light"/>
                </a:rPr>
                <a:t> </a:t>
              </a:r>
              <a:r>
                <a:rPr lang="en-US" sz="3000" b="0" i="1" spc="30" dirty="0" err="1">
                  <a:solidFill>
                    <a:srgbClr val="E8EEF1"/>
                  </a:solidFill>
                  <a:latin typeface="Montserrat Light"/>
                </a:rPr>
                <a:t>zobowiązują</a:t>
              </a:r>
              <a:r>
                <a:rPr lang="en-US" sz="3000" b="0" i="1" spc="30" dirty="0">
                  <a:solidFill>
                    <a:srgbClr val="E8EEF1"/>
                  </a:solidFill>
                  <a:latin typeface="Montserrat Light"/>
                </a:rPr>
                <a:t> się </a:t>
              </a:r>
              <a:r>
                <a:rPr lang="en-US" sz="3000" b="0" i="1" spc="30" dirty="0" err="1">
                  <a:solidFill>
                    <a:srgbClr val="E8EEF1"/>
                  </a:solidFill>
                  <a:latin typeface="Montserrat Light"/>
                </a:rPr>
                <a:t>wnieść</a:t>
              </a:r>
              <a:r>
                <a:rPr lang="en-US" sz="3000" b="0" i="1" spc="30" dirty="0">
                  <a:solidFill>
                    <a:srgbClr val="E8EEF1"/>
                  </a:solidFill>
                  <a:latin typeface="Montserrat Light"/>
                </a:rPr>
                <a:t> </a:t>
              </a:r>
              <a:r>
                <a:rPr lang="en-US" sz="3000" b="0" i="1" spc="30" dirty="0" err="1">
                  <a:solidFill>
                    <a:srgbClr val="E8EEF1"/>
                  </a:solidFill>
                  <a:latin typeface="Montserrat Light"/>
                </a:rPr>
                <a:t>wkłady</a:t>
              </a:r>
              <a:r>
                <a:rPr lang="en-US" sz="3000" b="0" i="1" spc="30" dirty="0">
                  <a:solidFill>
                    <a:srgbClr val="E8EEF1"/>
                  </a:solidFill>
                  <a:latin typeface="Montserrat Light"/>
                </a:rPr>
                <a:t> w postaci praw na </a:t>
              </a:r>
              <a:r>
                <a:rPr lang="en-US" sz="3000" b="0" i="1" spc="30" dirty="0" err="1">
                  <a:solidFill>
                    <a:srgbClr val="E8EEF1"/>
                  </a:solidFill>
                  <a:latin typeface="Montserrat Light"/>
                </a:rPr>
                <a:t>dobrach</a:t>
              </a:r>
              <a:r>
                <a:rPr lang="en-US" sz="3000" b="0" i="1" spc="30" dirty="0">
                  <a:solidFill>
                    <a:srgbClr val="E8EEF1"/>
                  </a:solidFill>
                  <a:latin typeface="Montserrat Light"/>
                </a:rPr>
                <a:t> </a:t>
              </a:r>
              <a:r>
                <a:rPr lang="en-US" sz="3000" b="0" i="1" spc="30" dirty="0" err="1">
                  <a:solidFill>
                    <a:srgbClr val="E8EEF1"/>
                  </a:solidFill>
                  <a:latin typeface="Montserrat Light"/>
                </a:rPr>
                <a:t>niematerialnych</a:t>
              </a:r>
              <a:r>
                <a:rPr lang="en-US" sz="3000" b="0" i="1" spc="30" dirty="0">
                  <a:solidFill>
                    <a:srgbClr val="E8EEF1"/>
                  </a:solidFill>
                  <a:latin typeface="Montserrat Light"/>
                </a:rPr>
                <a:t> w </a:t>
              </a:r>
              <a:r>
                <a:rPr lang="en-US" sz="3000" b="0" i="1" spc="30" dirty="0" err="1">
                  <a:solidFill>
                    <a:srgbClr val="E8EEF1"/>
                  </a:solidFill>
                  <a:latin typeface="Montserrat Light"/>
                </a:rPr>
                <a:t>terminie</a:t>
              </a:r>
              <a:r>
                <a:rPr lang="en-US" sz="3000" b="0" i="1" spc="30" dirty="0">
                  <a:solidFill>
                    <a:srgbClr val="E8EEF1"/>
                  </a:solidFill>
                  <a:latin typeface="Montserrat Light"/>
                </a:rPr>
                <a:t> dwóch </a:t>
              </a:r>
              <a:r>
                <a:rPr lang="en-US" sz="3000" b="0" i="1" spc="30" dirty="0" err="1">
                  <a:solidFill>
                    <a:srgbClr val="E8EEF1"/>
                  </a:solidFill>
                  <a:latin typeface="Montserrat Light"/>
                </a:rPr>
                <a:t>tygodni</a:t>
              </a:r>
              <a:r>
                <a:rPr lang="en-US" sz="3000" b="0" i="1" spc="30" dirty="0">
                  <a:solidFill>
                    <a:srgbClr val="E8EEF1"/>
                  </a:solidFill>
                  <a:latin typeface="Montserrat Light"/>
                </a:rPr>
                <a:t> od </a:t>
              </a:r>
              <a:r>
                <a:rPr lang="en-US" sz="3000" b="0" i="1" spc="30" dirty="0" err="1">
                  <a:solidFill>
                    <a:srgbClr val="E8EEF1"/>
                  </a:solidFill>
                  <a:latin typeface="Montserrat Light"/>
                </a:rPr>
                <a:t>wezwania</a:t>
              </a:r>
              <a:r>
                <a:rPr lang="en-US" sz="3000" b="0" i="1" spc="30" dirty="0">
                  <a:solidFill>
                    <a:srgbClr val="E8EEF1"/>
                  </a:solidFill>
                  <a:latin typeface="Montserrat Light"/>
                </a:rPr>
                <a:t> ich do tego przez </a:t>
              </a:r>
              <a:r>
                <a:rPr lang="en-US" sz="3000" b="0" i="1" spc="30" dirty="0" err="1">
                  <a:solidFill>
                    <a:srgbClr val="E8EEF1"/>
                  </a:solidFill>
                  <a:latin typeface="Montserrat Light"/>
                </a:rPr>
                <a:t>spółkę</a:t>
              </a:r>
              <a:r>
                <a:rPr lang="en-US" sz="3000" b="0" i="1" spc="30" dirty="0">
                  <a:solidFill>
                    <a:srgbClr val="E8EEF1"/>
                  </a:solidFill>
                  <a:latin typeface="Montserrat Light"/>
                </a:rPr>
                <a:t>"</a:t>
              </a:r>
              <a:r>
                <a:rPr lang="en-US" sz="3000" b="0" i="0" spc="30" dirty="0">
                  <a:solidFill>
                    <a:srgbClr val="E8EEF1"/>
                  </a:solidFill>
                  <a:latin typeface="Montserrat Light"/>
                </a:rPr>
                <a:t>.</a:t>
              </a: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77841" y="331550"/>
            <a:ext cx="5323837" cy="4635326"/>
          </a:xfrm>
          <a:prstGeom prst="rect">
            <a:avLst/>
          </a:prstGeom>
          <a:solidFill>
            <a:srgbClr val="E8EEF1">
              <a:alpha val="9803"/>
            </a:srgbClr>
          </a:solidFill>
        </p:spPr>
      </p:sp>
      <p:sp>
        <p:nvSpPr>
          <p:cNvPr id="3" name="TextBox 3"/>
          <p:cNvSpPr txBox="1"/>
          <p:nvPr/>
        </p:nvSpPr>
        <p:spPr>
          <a:xfrm>
            <a:off x="1389270" y="6969005"/>
            <a:ext cx="5351610" cy="1651000"/>
          </a:xfrm>
          <a:prstGeom prst="rect">
            <a:avLst/>
          </a:prstGeom>
        </p:spPr>
        <p:txBody>
          <a:bodyPr lIns="0" tIns="0" rIns="0" bIns="0" rtlCol="0" anchor="t">
            <a:spAutoFit/>
          </a:bodyPr>
          <a:lstStyle/>
          <a:p>
            <a:pPr>
              <a:lnSpc>
                <a:spcPts val="6550"/>
              </a:lnSpc>
            </a:pPr>
            <a:r>
              <a:rPr lang="en-US" sz="5000" b="1" i="0" spc="145">
                <a:solidFill>
                  <a:srgbClr val="E8EEF1"/>
                </a:solidFill>
                <a:latin typeface="Montserrat Classic"/>
              </a:rPr>
              <a:t>PROBLEMY SZCZEGÓŁOWE</a:t>
            </a:r>
          </a:p>
        </p:txBody>
      </p:sp>
      <p:grpSp>
        <p:nvGrpSpPr>
          <p:cNvPr id="4" name="Group 4"/>
          <p:cNvGrpSpPr/>
          <p:nvPr/>
        </p:nvGrpSpPr>
        <p:grpSpPr>
          <a:xfrm>
            <a:off x="7397421" y="1250467"/>
            <a:ext cx="4484677" cy="2818128"/>
            <a:chOff x="0" y="0"/>
            <a:chExt cx="5979569" cy="3757505"/>
          </a:xfrm>
        </p:grpSpPr>
        <p:sp>
          <p:nvSpPr>
            <p:cNvPr id="5" name="TextBox 5"/>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PIERWSZA</a:t>
              </a:r>
            </a:p>
          </p:txBody>
        </p:sp>
        <p:sp>
          <p:nvSpPr>
            <p:cNvPr id="6" name="TextBox 6"/>
            <p:cNvSpPr txBox="1"/>
            <p:nvPr/>
          </p:nvSpPr>
          <p:spPr>
            <a:xfrm>
              <a:off x="0" y="1948813"/>
              <a:ext cx="5979569" cy="1808692"/>
            </a:xfrm>
            <a:prstGeom prst="rect">
              <a:avLst/>
            </a:prstGeom>
          </p:spPr>
          <p:txBody>
            <a:bodyPr lIns="0" tIns="0" rIns="0" bIns="0" rtlCol="0" anchor="t">
              <a:spAutoFit/>
            </a:bodyPr>
            <a:lstStyle/>
            <a:p>
              <a:pPr algn="ctr">
                <a:lnSpc>
                  <a:spcPts val="3640"/>
                </a:lnSpc>
              </a:pPr>
              <a:r>
                <a:rPr lang="en-US" sz="2600" b="0" i="0" spc="26" dirty="0">
                  <a:solidFill>
                    <a:srgbClr val="E8EEF1"/>
                  </a:solidFill>
                  <a:latin typeface="Montserrat Light"/>
                </a:rPr>
                <a:t>Problem </a:t>
              </a:r>
              <a:r>
                <a:rPr lang="en-US" sz="2600" b="0" i="0" spc="26" dirty="0" err="1">
                  <a:solidFill>
                    <a:srgbClr val="E8EEF1"/>
                  </a:solidFill>
                  <a:latin typeface="Montserrat Light"/>
                </a:rPr>
                <a:t>wniesienia</a:t>
              </a:r>
              <a:r>
                <a:rPr lang="en-US" sz="2600" b="0" i="0" spc="26" dirty="0">
                  <a:solidFill>
                    <a:srgbClr val="E8EEF1"/>
                  </a:solidFill>
                  <a:latin typeface="Montserrat Light"/>
                </a:rPr>
                <a:t> do </a:t>
              </a:r>
              <a:r>
                <a:rPr lang="en-US" sz="2600" b="0" i="0" spc="26" dirty="0" err="1">
                  <a:solidFill>
                    <a:srgbClr val="E8EEF1"/>
                  </a:solidFill>
                  <a:latin typeface="Montserrat Light"/>
                </a:rPr>
                <a:t>spółki</a:t>
              </a:r>
              <a:r>
                <a:rPr lang="en-US" sz="2600" b="0" i="0" spc="26" dirty="0">
                  <a:solidFill>
                    <a:srgbClr val="E8EEF1"/>
                  </a:solidFill>
                  <a:latin typeface="Montserrat Light"/>
                </a:rPr>
                <a:t> </a:t>
              </a:r>
              <a:r>
                <a:rPr lang="en-US" sz="2600" b="0" i="0" spc="26" dirty="0" err="1">
                  <a:solidFill>
                    <a:srgbClr val="E8EEF1"/>
                  </a:solidFill>
                  <a:latin typeface="Montserrat Light"/>
                </a:rPr>
                <a:t>części</a:t>
              </a:r>
              <a:r>
                <a:rPr lang="en-US" sz="2600" b="0" i="0" spc="26" dirty="0">
                  <a:solidFill>
                    <a:srgbClr val="E8EEF1"/>
                  </a:solidFill>
                  <a:latin typeface="Montserrat Light"/>
                </a:rPr>
                <a:t> patentu (</a:t>
              </a:r>
              <a:r>
                <a:rPr lang="en-US" sz="2600" b="0" i="0" spc="26" dirty="0" err="1">
                  <a:solidFill>
                    <a:srgbClr val="E8EEF1"/>
                  </a:solidFill>
                  <a:latin typeface="Montserrat Light"/>
                </a:rPr>
                <a:t>jednego</a:t>
              </a:r>
              <a:r>
                <a:rPr lang="en-US" sz="2600" b="0" i="0" spc="26" dirty="0">
                  <a:solidFill>
                    <a:srgbClr val="E8EEF1"/>
                  </a:solidFill>
                  <a:latin typeface="Montserrat Light"/>
                </a:rPr>
                <a:t> </a:t>
              </a:r>
              <a:r>
                <a:rPr lang="en-US" sz="2600" b="0" i="0" spc="26" dirty="0" err="1">
                  <a:solidFill>
                    <a:srgbClr val="E8EEF1"/>
                  </a:solidFill>
                  <a:latin typeface="Montserrat Light"/>
                </a:rPr>
                <a:t>zastrzeżenia</a:t>
              </a:r>
              <a:r>
                <a:rPr lang="en-US" sz="2600" b="0" i="0" spc="26" dirty="0">
                  <a:solidFill>
                    <a:srgbClr val="E8EEF1"/>
                  </a:solidFill>
                  <a:latin typeface="Montserrat Light"/>
                </a:rPr>
                <a:t>)</a:t>
              </a:r>
            </a:p>
          </p:txBody>
        </p:sp>
      </p:grpSp>
      <p:sp>
        <p:nvSpPr>
          <p:cNvPr id="7" name="AutoShape 7"/>
          <p:cNvSpPr/>
          <p:nvPr/>
        </p:nvSpPr>
        <p:spPr>
          <a:xfrm>
            <a:off x="6977841" y="5320124"/>
            <a:ext cx="5323837" cy="4635326"/>
          </a:xfrm>
          <a:prstGeom prst="rect">
            <a:avLst/>
          </a:prstGeom>
          <a:solidFill>
            <a:srgbClr val="E8EEF1">
              <a:alpha val="9803"/>
            </a:srgbClr>
          </a:solidFill>
        </p:spPr>
      </p:sp>
      <p:grpSp>
        <p:nvGrpSpPr>
          <p:cNvPr id="8" name="Group 8"/>
          <p:cNvGrpSpPr/>
          <p:nvPr/>
        </p:nvGrpSpPr>
        <p:grpSpPr>
          <a:xfrm>
            <a:off x="7397421" y="6239042"/>
            <a:ext cx="4484677" cy="1734025"/>
            <a:chOff x="0" y="0"/>
            <a:chExt cx="5979569" cy="2312033"/>
          </a:xfrm>
        </p:grpSpPr>
        <p:sp>
          <p:nvSpPr>
            <p:cNvPr id="9" name="TextBox 9"/>
            <p:cNvSpPr txBox="1"/>
            <p:nvPr/>
          </p:nvSpPr>
          <p:spPr>
            <a:xfrm>
              <a:off x="0" y="-95250"/>
              <a:ext cx="5976192"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TRZECIA</a:t>
              </a:r>
            </a:p>
          </p:txBody>
        </p:sp>
        <p:sp>
          <p:nvSpPr>
            <p:cNvPr id="10" name="TextBox 10"/>
            <p:cNvSpPr txBox="1"/>
            <p:nvPr/>
          </p:nvSpPr>
          <p:spPr>
            <a:xfrm>
              <a:off x="0" y="1119715"/>
              <a:ext cx="5979569" cy="1192318"/>
            </a:xfrm>
            <a:prstGeom prst="rect">
              <a:avLst/>
            </a:prstGeom>
          </p:spPr>
          <p:txBody>
            <a:bodyPr lIns="0" tIns="0" rIns="0" bIns="0" rtlCol="0" anchor="t">
              <a:spAutoFit/>
            </a:bodyPr>
            <a:lstStyle/>
            <a:p>
              <a:pPr algn="ctr">
                <a:lnSpc>
                  <a:spcPts val="3640"/>
                </a:lnSpc>
              </a:pPr>
              <a:r>
                <a:rPr lang="en-US" sz="2600" b="0" i="0" spc="26" dirty="0">
                  <a:solidFill>
                    <a:srgbClr val="E8EEF1"/>
                  </a:solidFill>
                  <a:latin typeface="Montserrat Light"/>
                </a:rPr>
                <a:t>Patent zależny jako wkład do spółki handlowej</a:t>
              </a:r>
            </a:p>
          </p:txBody>
        </p:sp>
      </p:grpSp>
      <p:sp>
        <p:nvSpPr>
          <p:cNvPr id="11" name="AutoShape 11"/>
          <p:cNvSpPr/>
          <p:nvPr/>
        </p:nvSpPr>
        <p:spPr>
          <a:xfrm>
            <a:off x="12621722" y="331550"/>
            <a:ext cx="5323837" cy="4635326"/>
          </a:xfrm>
          <a:prstGeom prst="rect">
            <a:avLst/>
          </a:prstGeom>
          <a:solidFill>
            <a:srgbClr val="E8EEF1">
              <a:alpha val="9803"/>
            </a:srgbClr>
          </a:solidFill>
        </p:spPr>
      </p:sp>
      <p:grpSp>
        <p:nvGrpSpPr>
          <p:cNvPr id="12" name="Group 12"/>
          <p:cNvGrpSpPr/>
          <p:nvPr/>
        </p:nvGrpSpPr>
        <p:grpSpPr>
          <a:xfrm>
            <a:off x="13041302" y="1250467"/>
            <a:ext cx="4484677" cy="2196305"/>
            <a:chOff x="0" y="0"/>
            <a:chExt cx="5979569" cy="2928406"/>
          </a:xfrm>
        </p:grpSpPr>
        <p:sp>
          <p:nvSpPr>
            <p:cNvPr id="13" name="TextBox 13"/>
            <p:cNvSpPr txBox="1"/>
            <p:nvPr/>
          </p:nvSpPr>
          <p:spPr>
            <a:xfrm>
              <a:off x="0" y="-95250"/>
              <a:ext cx="5976192"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DRUGA</a:t>
              </a:r>
            </a:p>
          </p:txBody>
        </p:sp>
        <p:sp>
          <p:nvSpPr>
            <p:cNvPr id="14" name="TextBox 14"/>
            <p:cNvSpPr txBox="1"/>
            <p:nvPr/>
          </p:nvSpPr>
          <p:spPr>
            <a:xfrm>
              <a:off x="0" y="1119715"/>
              <a:ext cx="5979569" cy="1808692"/>
            </a:xfrm>
            <a:prstGeom prst="rect">
              <a:avLst/>
            </a:prstGeom>
          </p:spPr>
          <p:txBody>
            <a:bodyPr lIns="0" tIns="0" rIns="0" bIns="0" rtlCol="0" anchor="t">
              <a:spAutoFit/>
            </a:bodyPr>
            <a:lstStyle/>
            <a:p>
              <a:pPr algn="ctr">
                <a:lnSpc>
                  <a:spcPts val="3640"/>
                </a:lnSpc>
              </a:pPr>
              <a:r>
                <a:rPr lang="en-US" sz="2600" b="0" i="0" spc="26">
                  <a:solidFill>
                    <a:srgbClr val="E8EEF1"/>
                  </a:solidFill>
                  <a:latin typeface="Montserrat Light"/>
                </a:rPr>
                <a:t>Patent dodatkowy jako samodzielny przedmiot wkładu</a:t>
              </a:r>
            </a:p>
          </p:txBody>
        </p:sp>
      </p:grpSp>
      <p:sp>
        <p:nvSpPr>
          <p:cNvPr id="15" name="AutoShape 15"/>
          <p:cNvSpPr/>
          <p:nvPr/>
        </p:nvSpPr>
        <p:spPr>
          <a:xfrm>
            <a:off x="12621722" y="5320124"/>
            <a:ext cx="5323837" cy="4635326"/>
          </a:xfrm>
          <a:prstGeom prst="rect">
            <a:avLst/>
          </a:prstGeom>
          <a:solidFill>
            <a:srgbClr val="E8EEF1">
              <a:alpha val="9803"/>
            </a:srgbClr>
          </a:solidFill>
        </p:spPr>
      </p:sp>
      <p:grpSp>
        <p:nvGrpSpPr>
          <p:cNvPr id="16" name="Group 16"/>
          <p:cNvGrpSpPr/>
          <p:nvPr/>
        </p:nvGrpSpPr>
        <p:grpSpPr>
          <a:xfrm>
            <a:off x="13041302" y="6239042"/>
            <a:ext cx="4484677" cy="2818128"/>
            <a:chOff x="0" y="0"/>
            <a:chExt cx="5979569" cy="3757505"/>
          </a:xfrm>
        </p:grpSpPr>
        <p:sp>
          <p:nvSpPr>
            <p:cNvPr id="17" name="TextBox 17"/>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CZWARTA</a:t>
              </a:r>
            </a:p>
          </p:txBody>
        </p:sp>
        <p:sp>
          <p:nvSpPr>
            <p:cNvPr id="18" name="TextBox 18"/>
            <p:cNvSpPr txBox="1"/>
            <p:nvPr/>
          </p:nvSpPr>
          <p:spPr>
            <a:xfrm>
              <a:off x="0" y="1948813"/>
              <a:ext cx="5979569" cy="1808692"/>
            </a:xfrm>
            <a:prstGeom prst="rect">
              <a:avLst/>
            </a:prstGeom>
          </p:spPr>
          <p:txBody>
            <a:bodyPr lIns="0" tIns="0" rIns="0" bIns="0" rtlCol="0" anchor="t">
              <a:spAutoFit/>
            </a:bodyPr>
            <a:lstStyle/>
            <a:p>
              <a:pPr algn="ctr">
                <a:lnSpc>
                  <a:spcPts val="3640"/>
                </a:lnSpc>
              </a:pPr>
              <a:r>
                <a:rPr lang="en-US" sz="2600" b="0" i="0" spc="26" dirty="0" err="1">
                  <a:solidFill>
                    <a:srgbClr val="E8EEF1"/>
                  </a:solidFill>
                  <a:latin typeface="Montserrat Light"/>
                </a:rPr>
                <a:t>Wniesienie</a:t>
              </a:r>
              <a:r>
                <a:rPr lang="en-US" sz="2600" b="0" i="0" spc="26" dirty="0">
                  <a:solidFill>
                    <a:srgbClr val="E8EEF1"/>
                  </a:solidFill>
                  <a:latin typeface="Montserrat Light"/>
                </a:rPr>
                <a:t> do </a:t>
              </a:r>
              <a:r>
                <a:rPr lang="en-US" sz="2600" b="0" i="0" spc="26" dirty="0" err="1">
                  <a:solidFill>
                    <a:srgbClr val="E8EEF1"/>
                  </a:solidFill>
                  <a:latin typeface="Montserrat Light"/>
                </a:rPr>
                <a:t>spółki</a:t>
              </a:r>
              <a:r>
                <a:rPr lang="en-US" sz="2600" b="0" i="0" spc="26" dirty="0">
                  <a:solidFill>
                    <a:srgbClr val="E8EEF1"/>
                  </a:solidFill>
                  <a:latin typeface="Montserrat Light"/>
                </a:rPr>
                <a:t> </a:t>
              </a:r>
              <a:r>
                <a:rPr lang="en-US" sz="2600" b="0" i="0" spc="26" dirty="0" err="1">
                  <a:solidFill>
                    <a:srgbClr val="E8EEF1"/>
                  </a:solidFill>
                  <a:latin typeface="Montserrat Light"/>
                </a:rPr>
                <a:t>dodatkowego</a:t>
              </a:r>
              <a:r>
                <a:rPr lang="en-US" sz="2600" b="0" i="0" spc="26" dirty="0">
                  <a:solidFill>
                    <a:srgbClr val="E8EEF1"/>
                  </a:solidFill>
                  <a:latin typeface="Montserrat Light"/>
                </a:rPr>
                <a:t> prawa </a:t>
              </a:r>
              <a:r>
                <a:rPr lang="en-US" sz="2600" b="0" i="0" spc="26" dirty="0" err="1">
                  <a:solidFill>
                    <a:srgbClr val="E8EEF1"/>
                  </a:solidFill>
                  <a:latin typeface="Montserrat Light"/>
                </a:rPr>
                <a:t>ochronnego</a:t>
              </a:r>
              <a:r>
                <a:rPr lang="en-US" sz="2600" b="0" i="0" spc="26" dirty="0">
                  <a:solidFill>
                    <a:srgbClr val="E8EEF1"/>
                  </a:solidFill>
                  <a:latin typeface="Montserrat Light"/>
                </a:rPr>
                <a:t> (SPC)</a:t>
              </a:r>
            </a:p>
          </p:txBody>
        </p:sp>
      </p:grpSp>
      <p:pic>
        <p:nvPicPr>
          <p:cNvPr id="19" name="Picture 19"/>
          <p:cNvPicPr>
            <a:picLocks noChangeAspect="1"/>
          </p:cNvPicPr>
          <p:nvPr/>
        </p:nvPicPr>
        <p:blipFill>
          <a:blip r:embed="rId2" cstate="print"/>
          <a:srcRect l="27814" t="32426" r="50567"/>
          <a:stretch>
            <a:fillRect/>
          </a:stretch>
        </p:blipFill>
        <p:spPr>
          <a:xfrm>
            <a:off x="-1343399" y="-651119"/>
            <a:ext cx="2458198" cy="10938119"/>
          </a:xfrm>
          <a:prstGeom prst="rect">
            <a:avLst/>
          </a:prstGeom>
        </p:spPr>
      </p:pic>
      <p:sp>
        <p:nvSpPr>
          <p:cNvPr id="20" name="AutoShape 20"/>
          <p:cNvSpPr/>
          <p:nvPr/>
        </p:nvSpPr>
        <p:spPr>
          <a:xfrm>
            <a:off x="-535582" y="-533400"/>
            <a:ext cx="1165946" cy="11353800"/>
          </a:xfrm>
          <a:prstGeom prst="rect">
            <a:avLst/>
          </a:prstGeom>
          <a:solidFill>
            <a:srgbClr val="43B0F1"/>
          </a:solidFill>
        </p:spPr>
      </p:sp>
      <p:grpSp>
        <p:nvGrpSpPr>
          <p:cNvPr id="21" name="Group 21"/>
          <p:cNvGrpSpPr/>
          <p:nvPr/>
        </p:nvGrpSpPr>
        <p:grpSpPr>
          <a:xfrm>
            <a:off x="-675946" y="9036533"/>
            <a:ext cx="2886906" cy="851395"/>
            <a:chOff x="0" y="0"/>
            <a:chExt cx="1722525" cy="508000"/>
          </a:xfrm>
        </p:grpSpPr>
        <p:sp>
          <p:nvSpPr>
            <p:cNvPr id="22" name="Freeform 22"/>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92519" y="2610566"/>
            <a:ext cx="9025095" cy="5706782"/>
            <a:chOff x="0" y="-47625"/>
            <a:chExt cx="12033460" cy="7609041"/>
          </a:xfrm>
        </p:grpSpPr>
        <p:sp>
          <p:nvSpPr>
            <p:cNvPr id="3" name="TextBox 3"/>
            <p:cNvSpPr txBox="1"/>
            <p:nvPr/>
          </p:nvSpPr>
          <p:spPr>
            <a:xfrm>
              <a:off x="0" y="-47625"/>
              <a:ext cx="12033460" cy="1388787"/>
            </a:xfrm>
            <a:prstGeom prst="rect">
              <a:avLst/>
            </a:prstGeom>
          </p:spPr>
          <p:txBody>
            <a:bodyPr lIns="0" tIns="0" rIns="0" bIns="0" rtlCol="0" anchor="t">
              <a:spAutoFit/>
            </a:bodyPr>
            <a:lstStyle/>
            <a:p>
              <a:pPr algn="l">
                <a:lnSpc>
                  <a:spcPts val="8316"/>
                </a:lnSpc>
              </a:pPr>
              <a:r>
                <a:rPr lang="en-US" sz="6600" b="1" i="0" spc="59">
                  <a:solidFill>
                    <a:srgbClr val="E8EEF1"/>
                  </a:solidFill>
                  <a:latin typeface="Montserrat Classic"/>
                </a:rPr>
                <a:t>Kontakt z autorem:</a:t>
              </a:r>
            </a:p>
          </p:txBody>
        </p:sp>
        <p:sp>
          <p:nvSpPr>
            <p:cNvPr id="4" name="TextBox 4"/>
            <p:cNvSpPr txBox="1"/>
            <p:nvPr/>
          </p:nvSpPr>
          <p:spPr>
            <a:xfrm>
              <a:off x="0" y="1784329"/>
              <a:ext cx="11343686" cy="741045"/>
            </a:xfrm>
            <a:prstGeom prst="rect">
              <a:avLst/>
            </a:prstGeom>
          </p:spPr>
          <p:txBody>
            <a:bodyPr lIns="0" tIns="0" rIns="0" bIns="0" rtlCol="0" anchor="t">
              <a:spAutoFit/>
            </a:bodyPr>
            <a:lstStyle/>
            <a:p>
              <a:pPr algn="l">
                <a:lnSpc>
                  <a:spcPts val="4320"/>
                </a:lnSpc>
              </a:pPr>
              <a:r>
                <a:rPr lang="en-US" sz="3600" b="1" i="0" spc="266">
                  <a:solidFill>
                    <a:srgbClr val="43B0F1"/>
                  </a:solidFill>
                  <a:latin typeface="Montserrat Classic"/>
                </a:rPr>
                <a:t>e-mail:</a:t>
              </a:r>
            </a:p>
          </p:txBody>
        </p:sp>
        <p:sp>
          <p:nvSpPr>
            <p:cNvPr id="5" name="TextBox 5"/>
            <p:cNvSpPr txBox="1"/>
            <p:nvPr/>
          </p:nvSpPr>
          <p:spPr>
            <a:xfrm>
              <a:off x="0" y="3047361"/>
              <a:ext cx="11343687" cy="4514055"/>
            </a:xfrm>
            <a:prstGeom prst="rect">
              <a:avLst/>
            </a:prstGeom>
          </p:spPr>
          <p:txBody>
            <a:bodyPr lIns="0" tIns="0" rIns="0" bIns="0" rtlCol="0" anchor="t">
              <a:spAutoFit/>
            </a:bodyPr>
            <a:lstStyle/>
            <a:p>
              <a:pPr marL="478790" lvl="1" indent="-239395" algn="l">
                <a:lnSpc>
                  <a:spcPts val="4350"/>
                </a:lnSpc>
                <a:buFont typeface="Arial"/>
                <a:buChar char="•"/>
              </a:pPr>
              <a:r>
                <a:rPr lang="en-US" sz="2900" b="0" i="0" spc="29" dirty="0">
                  <a:solidFill>
                    <a:srgbClr val="E8EEF1"/>
                  </a:solidFill>
                  <a:latin typeface="Montserrat Light"/>
                </a:rPr>
                <a:t>adrian.nieweglowski@poczta.umcs.lublin.pl</a:t>
              </a:r>
            </a:p>
            <a:p>
              <a:pPr marL="478790" lvl="1" indent="-239395" algn="l">
                <a:lnSpc>
                  <a:spcPts val="4350"/>
                </a:lnSpc>
                <a:buFont typeface="Arial"/>
                <a:buChar char="•"/>
              </a:pPr>
              <a:r>
                <a:rPr lang="pl-PL" sz="2900" spc="29" dirty="0" smtClean="0">
                  <a:solidFill>
                    <a:srgbClr val="E8EEF1"/>
                  </a:solidFill>
                  <a:latin typeface="Montserrat Light"/>
                </a:rPr>
                <a:t>pobranie prezentacji</a:t>
              </a:r>
              <a:r>
                <a:rPr lang="en-US" sz="2900" b="0" i="0" spc="29" dirty="0" smtClean="0">
                  <a:solidFill>
                    <a:srgbClr val="E8EEF1"/>
                  </a:solidFill>
                  <a:latin typeface="Montserrat Light"/>
                </a:rPr>
                <a:t>: </a:t>
              </a:r>
              <a:r>
                <a:rPr lang="en-US" sz="2900" b="0" i="0" spc="29" dirty="0">
                  <a:solidFill>
                    <a:srgbClr val="38B6FF"/>
                  </a:solidFill>
                  <a:latin typeface="Montserrat Light"/>
                </a:rPr>
                <a:t>https://www.umcs.pl/pl/addres-book-employee,1948,pl.html</a:t>
              </a:r>
            </a:p>
            <a:p>
              <a:pPr marL="478790" lvl="1" indent="-239395" algn="l">
                <a:lnSpc>
                  <a:spcPts val="4350"/>
                </a:lnSpc>
                <a:buFont typeface="Arial"/>
                <a:buChar char="•"/>
              </a:pPr>
              <a:r>
                <a:rPr lang="en-US" sz="2900" b="0" i="0" spc="29" dirty="0">
                  <a:solidFill>
                    <a:srgbClr val="E8EEF1"/>
                  </a:solidFill>
                  <a:latin typeface="Montserrat Light"/>
                </a:rPr>
                <a:t>telefon: (+48) 504 407 373</a:t>
              </a:r>
            </a:p>
            <a:p>
              <a:pPr marL="478790" lvl="1" indent="-239395" algn="l">
                <a:lnSpc>
                  <a:spcPts val="4350"/>
                </a:lnSpc>
                <a:buFont typeface="Arial"/>
                <a:buChar char="•"/>
              </a:pPr>
              <a:r>
                <a:rPr lang="en-US" sz="2900" b="0" i="0" spc="29" dirty="0">
                  <a:solidFill>
                    <a:srgbClr val="E8EEF1"/>
                  </a:solidFill>
                  <a:latin typeface="Montserrat Light"/>
                </a:rPr>
                <a:t>kwestia pytań i dyskusji</a:t>
              </a:r>
            </a:p>
          </p:txBody>
        </p:sp>
      </p:grpSp>
      <p:grpSp>
        <p:nvGrpSpPr>
          <p:cNvPr id="6" name="Group 6"/>
          <p:cNvGrpSpPr/>
          <p:nvPr/>
        </p:nvGrpSpPr>
        <p:grpSpPr>
          <a:xfrm>
            <a:off x="-675946" y="8832603"/>
            <a:ext cx="2886906" cy="851395"/>
            <a:chOff x="0" y="0"/>
            <a:chExt cx="1722525" cy="508000"/>
          </a:xfrm>
        </p:grpSpPr>
        <p:sp>
          <p:nvSpPr>
            <p:cNvPr id="7" name="Freeform 7"/>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8" name="Picture 8"/>
          <p:cNvPicPr>
            <a:picLocks noChangeAspect="1"/>
          </p:cNvPicPr>
          <p:nvPr/>
        </p:nvPicPr>
        <p:blipFill>
          <a:blip r:embed="rId2" cstate="print">
            <a:alphaModFix amt="40000"/>
          </a:blip>
          <a:srcRect t="39379" r="45076" b="6952"/>
          <a:stretch>
            <a:fillRect/>
          </a:stretch>
        </p:blipFill>
        <p:spPr>
          <a:xfrm>
            <a:off x="-583928" y="-325560"/>
            <a:ext cx="7863821" cy="10938119"/>
          </a:xfrm>
          <a:prstGeom prst="rect">
            <a:avLst/>
          </a:prstGeom>
        </p:spPr>
      </p:pic>
      <p:pic>
        <p:nvPicPr>
          <p:cNvPr id="9" name="Picture 9"/>
          <p:cNvPicPr>
            <a:picLocks noChangeAspect="1"/>
          </p:cNvPicPr>
          <p:nvPr/>
        </p:nvPicPr>
        <p:blipFill>
          <a:blip r:embed="rId3" cstate="print"/>
          <a:srcRect l="33506" r="33506"/>
          <a:stretch>
            <a:fillRect/>
          </a:stretch>
        </p:blipFill>
        <p:spPr>
          <a:xfrm rot="1699360">
            <a:off x="-271602" y="2248278"/>
            <a:ext cx="7239169" cy="629807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4451" r="59945"/>
          <a:stretch>
            <a:fillRect/>
          </a:stretch>
        </p:blipFill>
        <p:spPr>
          <a:xfrm rot="5400000">
            <a:off x="8637295" y="-9733637"/>
            <a:ext cx="800939" cy="20348819"/>
          </a:xfrm>
          <a:prstGeom prst="rect">
            <a:avLst/>
          </a:prstGeom>
        </p:spPr>
      </p:pic>
      <p:grpSp>
        <p:nvGrpSpPr>
          <p:cNvPr id="3" name="Group 3"/>
          <p:cNvGrpSpPr/>
          <p:nvPr/>
        </p:nvGrpSpPr>
        <p:grpSpPr>
          <a:xfrm>
            <a:off x="2883980" y="3338524"/>
            <a:ext cx="12520039" cy="3609952"/>
            <a:chOff x="0" y="0"/>
            <a:chExt cx="16693386" cy="4813269"/>
          </a:xfrm>
        </p:grpSpPr>
        <p:sp>
          <p:nvSpPr>
            <p:cNvPr id="4" name="TextBox 4"/>
            <p:cNvSpPr txBox="1"/>
            <p:nvPr/>
          </p:nvSpPr>
          <p:spPr>
            <a:xfrm>
              <a:off x="759259" y="-9525"/>
              <a:ext cx="15174869" cy="741045"/>
            </a:xfrm>
            <a:prstGeom prst="rect">
              <a:avLst/>
            </a:prstGeom>
          </p:spPr>
          <p:txBody>
            <a:bodyPr lIns="0" tIns="0" rIns="0" bIns="0" rtlCol="0" anchor="t">
              <a:spAutoFit/>
            </a:bodyPr>
            <a:lstStyle/>
            <a:p>
              <a:pPr algn="ctr">
                <a:lnSpc>
                  <a:spcPts val="4320"/>
                </a:lnSpc>
              </a:pPr>
              <a:r>
                <a:rPr lang="en-US" sz="3600" b="1" i="0" spc="266">
                  <a:solidFill>
                    <a:srgbClr val="43B0F1"/>
                  </a:solidFill>
                  <a:latin typeface="Montserrat Classic"/>
                </a:rPr>
                <a:t>Zdolność wkładowa</a:t>
              </a:r>
            </a:p>
          </p:txBody>
        </p:sp>
        <p:sp>
          <p:nvSpPr>
            <p:cNvPr id="5" name="TextBox 5"/>
            <p:cNvSpPr txBox="1"/>
            <p:nvPr/>
          </p:nvSpPr>
          <p:spPr>
            <a:xfrm>
              <a:off x="0" y="1151398"/>
              <a:ext cx="16693386" cy="2404322"/>
            </a:xfrm>
            <a:prstGeom prst="rect">
              <a:avLst/>
            </a:prstGeom>
          </p:spPr>
          <p:txBody>
            <a:bodyPr lIns="0" tIns="0" rIns="0" bIns="0" rtlCol="0" anchor="t">
              <a:spAutoFit/>
            </a:bodyPr>
            <a:lstStyle/>
            <a:p>
              <a:pPr algn="ctr">
                <a:lnSpc>
                  <a:spcPts val="7205"/>
                </a:lnSpc>
              </a:pPr>
              <a:r>
                <a:rPr lang="en-US" sz="5500" b="1" i="0" spc="159">
                  <a:solidFill>
                    <a:srgbClr val="E8EEF1"/>
                  </a:solidFill>
                  <a:latin typeface="Montserrat Classic"/>
                </a:rPr>
                <a:t>II. PRAWO OCHRONNE NA ZNAK TOWAROWY</a:t>
              </a:r>
            </a:p>
          </p:txBody>
        </p:sp>
        <p:sp>
          <p:nvSpPr>
            <p:cNvPr id="6" name="TextBox 6"/>
            <p:cNvSpPr txBox="1"/>
            <p:nvPr/>
          </p:nvSpPr>
          <p:spPr>
            <a:xfrm>
              <a:off x="765404" y="4067737"/>
              <a:ext cx="15162578"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ZAGADNIENIA OGÓLNE I SZCZEGÓŁOWE</a:t>
              </a:r>
            </a:p>
          </p:txBody>
        </p:sp>
      </p:grpSp>
      <p:grpSp>
        <p:nvGrpSpPr>
          <p:cNvPr id="7" name="Group 7"/>
          <p:cNvGrpSpPr/>
          <p:nvPr/>
        </p:nvGrpSpPr>
        <p:grpSpPr>
          <a:xfrm>
            <a:off x="-2926" y="1028700"/>
            <a:ext cx="2886906" cy="851395"/>
            <a:chOff x="0" y="0"/>
            <a:chExt cx="1722525" cy="508000"/>
          </a:xfrm>
        </p:grpSpPr>
        <p:sp>
          <p:nvSpPr>
            <p:cNvPr id="8" name="Freeform 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9" name="Group 9"/>
          <p:cNvGrpSpPr/>
          <p:nvPr/>
        </p:nvGrpSpPr>
        <p:grpSpPr>
          <a:xfrm rot="-10800000">
            <a:off x="15401094" y="8406905"/>
            <a:ext cx="2886906" cy="851395"/>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11" name="Picture 11"/>
          <p:cNvPicPr>
            <a:picLocks noChangeAspect="1"/>
          </p:cNvPicPr>
          <p:nvPr/>
        </p:nvPicPr>
        <p:blipFill>
          <a:blip r:embed="rId2" cstate="print"/>
          <a:srcRect l="34451" r="59945"/>
          <a:stretch>
            <a:fillRect/>
          </a:stretch>
        </p:blipFill>
        <p:spPr>
          <a:xfrm rot="5400000">
            <a:off x="8637295" y="-287879"/>
            <a:ext cx="800939" cy="2034881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70860" y="496387"/>
            <a:ext cx="2886906" cy="851395"/>
            <a:chOff x="0" y="0"/>
            <a:chExt cx="1722525" cy="508000"/>
          </a:xfrm>
        </p:grpSpPr>
        <p:sp>
          <p:nvSpPr>
            <p:cNvPr id="3" name="Freeform 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4" name="Picture 4"/>
          <p:cNvPicPr>
            <a:picLocks noChangeAspect="1"/>
          </p:cNvPicPr>
          <p:nvPr/>
        </p:nvPicPr>
        <p:blipFill>
          <a:blip r:embed="rId2" cstate="print"/>
          <a:srcRect l="34850" t="32426" r="50567"/>
          <a:stretch>
            <a:fillRect/>
          </a:stretch>
        </p:blipFill>
        <p:spPr>
          <a:xfrm>
            <a:off x="3413660" y="-325560"/>
            <a:ext cx="1658098" cy="10938119"/>
          </a:xfrm>
          <a:prstGeom prst="rect">
            <a:avLst/>
          </a:prstGeom>
        </p:spPr>
      </p:pic>
      <p:pic>
        <p:nvPicPr>
          <p:cNvPr id="5" name="Picture 5"/>
          <p:cNvPicPr>
            <a:picLocks noChangeAspect="1"/>
          </p:cNvPicPr>
          <p:nvPr/>
        </p:nvPicPr>
        <p:blipFill>
          <a:blip r:embed="rId3" cstate="print"/>
          <a:srcRect l="33618" r="33618"/>
          <a:stretch>
            <a:fillRect/>
          </a:stretch>
        </p:blipFill>
        <p:spPr>
          <a:xfrm>
            <a:off x="-442685" y="-308796"/>
            <a:ext cx="4763454" cy="10904593"/>
          </a:xfrm>
          <a:prstGeom prst="rect">
            <a:avLst/>
          </a:prstGeom>
        </p:spPr>
      </p:pic>
      <p:grpSp>
        <p:nvGrpSpPr>
          <p:cNvPr id="6" name="Group 6"/>
          <p:cNvGrpSpPr/>
          <p:nvPr/>
        </p:nvGrpSpPr>
        <p:grpSpPr>
          <a:xfrm>
            <a:off x="5997633" y="1666864"/>
            <a:ext cx="11261667" cy="7345857"/>
            <a:chOff x="0" y="0"/>
            <a:chExt cx="15015556" cy="9794475"/>
          </a:xfrm>
        </p:grpSpPr>
        <p:sp>
          <p:nvSpPr>
            <p:cNvPr id="7" name="TextBox 7"/>
            <p:cNvSpPr txBox="1"/>
            <p:nvPr/>
          </p:nvSpPr>
          <p:spPr>
            <a:xfrm>
              <a:off x="0" y="-47625"/>
              <a:ext cx="15015556" cy="1388787"/>
            </a:xfrm>
            <a:prstGeom prst="rect">
              <a:avLst/>
            </a:prstGeom>
          </p:spPr>
          <p:txBody>
            <a:bodyPr lIns="0" tIns="0" rIns="0" bIns="0" rtlCol="0" anchor="t">
              <a:spAutoFit/>
            </a:bodyPr>
            <a:lstStyle/>
            <a:p>
              <a:pPr>
                <a:lnSpc>
                  <a:spcPts val="8316"/>
                </a:lnSpc>
              </a:pPr>
              <a:r>
                <a:rPr lang="en-US" sz="6600" b="1" i="0" spc="59">
                  <a:solidFill>
                    <a:srgbClr val="E8EEF1"/>
                  </a:solidFill>
                  <a:latin typeface="Montserrat Classic"/>
                </a:rPr>
                <a:t>Wartość prawa - czynniki</a:t>
              </a:r>
            </a:p>
          </p:txBody>
        </p:sp>
        <p:sp>
          <p:nvSpPr>
            <p:cNvPr id="8" name="TextBox 8"/>
            <p:cNvSpPr txBox="1"/>
            <p:nvPr/>
          </p:nvSpPr>
          <p:spPr>
            <a:xfrm>
              <a:off x="0" y="1942171"/>
              <a:ext cx="140402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ZAKRES TERYTORIALNY OCHRONY</a:t>
              </a:r>
            </a:p>
          </p:txBody>
        </p:sp>
        <p:sp>
          <p:nvSpPr>
            <p:cNvPr id="9" name="TextBox 9"/>
            <p:cNvSpPr txBox="1"/>
            <p:nvPr/>
          </p:nvSpPr>
          <p:spPr>
            <a:xfrm>
              <a:off x="0" y="2761582"/>
              <a:ext cx="14040257" cy="1457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Z reguły im ochrona obejmuje więcej terytoriów państw, tym większa wartość prawa</a:t>
              </a:r>
            </a:p>
          </p:txBody>
        </p:sp>
        <p:sp>
          <p:nvSpPr>
            <p:cNvPr id="10" name="TextBox 10"/>
            <p:cNvSpPr txBox="1"/>
            <p:nvPr/>
          </p:nvSpPr>
          <p:spPr>
            <a:xfrm>
              <a:off x="0" y="4670918"/>
              <a:ext cx="140402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ZAKRES PRZEDMIOTOWY OCHRONY</a:t>
              </a:r>
            </a:p>
          </p:txBody>
        </p:sp>
        <p:sp>
          <p:nvSpPr>
            <p:cNvPr id="11" name="TextBox 11"/>
            <p:cNvSpPr txBox="1"/>
            <p:nvPr/>
          </p:nvSpPr>
          <p:spPr>
            <a:xfrm>
              <a:off x="0" y="5490329"/>
              <a:ext cx="14040257" cy="1457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Im bardziej wyłączność używania uniezależnia się od konkretnych towarów, tym większa wartość majątkowa</a:t>
              </a:r>
            </a:p>
          </p:txBody>
        </p:sp>
        <p:sp>
          <p:nvSpPr>
            <p:cNvPr id="12" name="TextBox 12"/>
            <p:cNvSpPr txBox="1"/>
            <p:nvPr/>
          </p:nvSpPr>
          <p:spPr>
            <a:xfrm>
              <a:off x="0" y="7517739"/>
              <a:ext cx="14040257" cy="745532"/>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BRAK OBCIĄŻEŃ </a:t>
              </a:r>
            </a:p>
          </p:txBody>
        </p:sp>
        <p:sp>
          <p:nvSpPr>
            <p:cNvPr id="13" name="TextBox 13"/>
            <p:cNvSpPr txBox="1"/>
            <p:nvPr/>
          </p:nvSpPr>
          <p:spPr>
            <a:xfrm>
              <a:off x="0" y="8337150"/>
              <a:ext cx="14040257" cy="1457325"/>
            </a:xfrm>
            <a:prstGeom prst="rect">
              <a:avLst/>
            </a:prstGeom>
          </p:spPr>
          <p:txBody>
            <a:bodyPr lIns="0" tIns="0" rIns="0" bIns="0" rtlCol="0" anchor="t">
              <a:spAutoFit/>
            </a:bodyPr>
            <a:lstStyle/>
            <a:p>
              <a:pPr>
                <a:lnSpc>
                  <a:spcPts val="4500"/>
                </a:lnSpc>
              </a:pPr>
              <a:r>
                <a:rPr lang="en-US" sz="3000" b="0" i="0" spc="30" dirty="0" err="1">
                  <a:solidFill>
                    <a:srgbClr val="E8EEF1"/>
                  </a:solidFill>
                  <a:latin typeface="Montserrat Light"/>
                </a:rPr>
                <a:t>Istnienie</a:t>
              </a:r>
              <a:r>
                <a:rPr lang="en-US" sz="3000" b="0" i="0" spc="30" dirty="0">
                  <a:solidFill>
                    <a:srgbClr val="E8EEF1"/>
                  </a:solidFill>
                  <a:latin typeface="Montserrat Light"/>
                </a:rPr>
                <a:t> </a:t>
              </a:r>
              <a:r>
                <a:rPr lang="en-US" sz="3000" b="0" i="0" spc="30" dirty="0" err="1">
                  <a:solidFill>
                    <a:srgbClr val="E8EEF1"/>
                  </a:solidFill>
                  <a:latin typeface="Montserrat Light"/>
                </a:rPr>
                <a:t>obciążeń</a:t>
              </a:r>
              <a:r>
                <a:rPr lang="en-US" sz="3000" b="0" i="0" spc="30" dirty="0">
                  <a:solidFill>
                    <a:srgbClr val="E8EEF1"/>
                  </a:solidFill>
                  <a:latin typeface="Montserrat Light"/>
                </a:rPr>
                <a:t> </a:t>
              </a:r>
              <a:r>
                <a:rPr lang="en-US" sz="3000" b="0" i="0" spc="30" dirty="0" err="1">
                  <a:solidFill>
                    <a:srgbClr val="E8EEF1"/>
                  </a:solidFill>
                  <a:latin typeface="Montserrat Light"/>
                </a:rPr>
                <a:t>rzeczowych</a:t>
              </a:r>
              <a:r>
                <a:rPr lang="en-US" sz="3000" b="0" i="0" spc="30" dirty="0">
                  <a:solidFill>
                    <a:srgbClr val="E8EEF1"/>
                  </a:solidFill>
                  <a:latin typeface="Montserrat Light"/>
                </a:rPr>
                <a:t> (</a:t>
              </a:r>
              <a:r>
                <a:rPr lang="en-US" sz="3000" b="0" i="0" spc="30" dirty="0" err="1" smtClean="0">
                  <a:solidFill>
                    <a:srgbClr val="E8EEF1"/>
                  </a:solidFill>
                  <a:latin typeface="Montserrat Light"/>
                </a:rPr>
                <a:t>zastaw</a:t>
              </a:r>
              <a:r>
                <a:rPr lang="pl-PL" sz="3000" spc="30" dirty="0" smtClean="0">
                  <a:solidFill>
                    <a:srgbClr val="E8EEF1"/>
                  </a:solidFill>
                  <a:latin typeface="Montserrat Light"/>
                </a:rPr>
                <a:t>,</a:t>
              </a:r>
              <a:r>
                <a:rPr lang="en-US" sz="3000" b="0" i="0" spc="30" dirty="0" smtClean="0">
                  <a:solidFill>
                    <a:srgbClr val="E8EEF1"/>
                  </a:solidFill>
                  <a:latin typeface="Montserrat Light"/>
                </a:rPr>
                <a:t> </a:t>
              </a:r>
              <a:r>
                <a:rPr lang="en-US" sz="3000" b="0" i="0" spc="30" dirty="0" err="1">
                  <a:solidFill>
                    <a:srgbClr val="E8EEF1"/>
                  </a:solidFill>
                  <a:latin typeface="Montserrat Light"/>
                </a:rPr>
                <a:t>przewłaszczenie</a:t>
              </a:r>
              <a:r>
                <a:rPr lang="en-US" sz="3000" b="0" i="0" spc="30" dirty="0">
                  <a:solidFill>
                    <a:srgbClr val="E8EEF1"/>
                  </a:solidFill>
                  <a:latin typeface="Montserrat Light"/>
                </a:rPr>
                <a:t>) </a:t>
              </a:r>
              <a:r>
                <a:rPr lang="en-US" sz="3000" b="0" i="0" spc="30" dirty="0" err="1">
                  <a:solidFill>
                    <a:srgbClr val="E8EEF1"/>
                  </a:solidFill>
                  <a:latin typeface="Montserrat Light"/>
                </a:rPr>
                <a:t>obniża</a:t>
              </a:r>
              <a:r>
                <a:rPr lang="en-US" sz="3000" b="0" i="0" spc="30" dirty="0">
                  <a:solidFill>
                    <a:srgbClr val="E8EEF1"/>
                  </a:solidFill>
                  <a:latin typeface="Montserrat Light"/>
                </a:rPr>
                <a:t> </a:t>
              </a:r>
              <a:r>
                <a:rPr lang="en-US" sz="3000" b="0" i="0" spc="30" dirty="0" err="1">
                  <a:solidFill>
                    <a:srgbClr val="E8EEF1"/>
                  </a:solidFill>
                  <a:latin typeface="Montserrat Light"/>
                </a:rPr>
                <a:t>wartość</a:t>
              </a:r>
              <a:r>
                <a:rPr lang="en-US" sz="3000" b="0" i="0" spc="30" dirty="0">
                  <a:solidFill>
                    <a:srgbClr val="E8EEF1"/>
                  </a:solidFill>
                  <a:latin typeface="Montserrat Light"/>
                </a:rPr>
                <a:t> prawa</a:t>
              </a:r>
            </a:p>
          </p:txBody>
        </p:sp>
      </p:grpSp>
      <p:sp>
        <p:nvSpPr>
          <p:cNvPr id="14" name="AutoShape 14"/>
          <p:cNvSpPr/>
          <p:nvPr/>
        </p:nvSpPr>
        <p:spPr>
          <a:xfrm>
            <a:off x="3870860" y="-495300"/>
            <a:ext cx="685800" cy="11277600"/>
          </a:xfrm>
          <a:prstGeom prst="rect">
            <a:avLst/>
          </a:prstGeom>
          <a:solidFill>
            <a:srgbClr val="43B0F1"/>
          </a:solidFill>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p:cNvSpPr/>
          <p:nvPr/>
        </p:nvSpPr>
        <p:spPr>
          <a:xfrm>
            <a:off x="-737816" y="8526104"/>
            <a:ext cx="2683836" cy="2301420"/>
          </a:xfrm>
          <a:prstGeom prst="rect">
            <a:avLst/>
          </a:prstGeom>
          <a:solidFill>
            <a:srgbClr val="111B1E"/>
          </a:solidFill>
        </p:spPr>
      </p:sp>
      <p:sp>
        <p:nvSpPr>
          <p:cNvPr id="3" name="TextBox 3"/>
          <p:cNvSpPr txBox="1"/>
          <p:nvPr/>
        </p:nvSpPr>
        <p:spPr>
          <a:xfrm>
            <a:off x="2552700" y="990600"/>
            <a:ext cx="7248833" cy="556174"/>
          </a:xfrm>
          <a:prstGeom prst="rect">
            <a:avLst/>
          </a:prstGeom>
        </p:spPr>
        <p:txBody>
          <a:bodyPr lIns="0" tIns="0" rIns="0" bIns="0" rtlCol="0" anchor="t">
            <a:spAutoFit/>
          </a:bodyPr>
          <a:lstStyle/>
          <a:p>
            <a:pPr>
              <a:lnSpc>
                <a:spcPts val="4420"/>
              </a:lnSpc>
            </a:pPr>
            <a:r>
              <a:rPr lang="en-US" sz="3400" b="1" i="0" spc="204">
                <a:solidFill>
                  <a:srgbClr val="111B1E"/>
                </a:solidFill>
                <a:latin typeface="Assistant Regular"/>
              </a:rPr>
              <a:t>KWESTIE SZCZEGÓŁOWE</a:t>
            </a:r>
          </a:p>
        </p:txBody>
      </p:sp>
      <p:grpSp>
        <p:nvGrpSpPr>
          <p:cNvPr id="4" name="Group 4"/>
          <p:cNvGrpSpPr/>
          <p:nvPr/>
        </p:nvGrpSpPr>
        <p:grpSpPr>
          <a:xfrm>
            <a:off x="12220269" y="860147"/>
            <a:ext cx="5039031" cy="8633750"/>
            <a:chOff x="0" y="0"/>
            <a:chExt cx="6718708" cy="11511667"/>
          </a:xfrm>
        </p:grpSpPr>
        <p:sp>
          <p:nvSpPr>
            <p:cNvPr id="5" name="TextBox 5"/>
            <p:cNvSpPr txBox="1"/>
            <p:nvPr/>
          </p:nvSpPr>
          <p:spPr>
            <a:xfrm>
              <a:off x="0" y="76200"/>
              <a:ext cx="6718708" cy="6020094"/>
            </a:xfrm>
            <a:prstGeom prst="rect">
              <a:avLst/>
            </a:prstGeom>
          </p:spPr>
          <p:txBody>
            <a:bodyPr lIns="0" tIns="0" rIns="0" bIns="0" rtlCol="0" anchor="t">
              <a:spAutoFit/>
            </a:bodyPr>
            <a:lstStyle/>
            <a:p>
              <a:pPr>
                <a:lnSpc>
                  <a:spcPts val="8799"/>
                </a:lnSpc>
              </a:pPr>
              <a:r>
                <a:rPr lang="en-US" sz="8000" b="0" i="0">
                  <a:solidFill>
                    <a:srgbClr val="111B1E"/>
                  </a:solidFill>
                  <a:latin typeface="Cormorant Garamond Bold"/>
                </a:rPr>
                <a:t>Prawo ochronne </a:t>
              </a:r>
            </a:p>
            <a:p>
              <a:pPr>
                <a:lnSpc>
                  <a:spcPts val="8800"/>
                </a:lnSpc>
              </a:pPr>
              <a:r>
                <a:rPr lang="en-US" sz="8000" b="0" i="0">
                  <a:solidFill>
                    <a:srgbClr val="111B1E"/>
                  </a:solidFill>
                  <a:latin typeface="Cormorant Garamond Bold"/>
                </a:rPr>
                <a:t>na znak towarowy</a:t>
              </a:r>
            </a:p>
          </p:txBody>
        </p:sp>
        <p:sp>
          <p:nvSpPr>
            <p:cNvPr id="6" name="TextBox 6"/>
            <p:cNvSpPr txBox="1"/>
            <p:nvPr/>
          </p:nvSpPr>
          <p:spPr>
            <a:xfrm>
              <a:off x="0" y="6568329"/>
              <a:ext cx="6718708" cy="4943338"/>
            </a:xfrm>
            <a:prstGeom prst="rect">
              <a:avLst/>
            </a:prstGeom>
          </p:spPr>
          <p:txBody>
            <a:bodyPr lIns="0" tIns="0" rIns="0" bIns="0" rtlCol="0" anchor="t">
              <a:spAutoFit/>
            </a:bodyPr>
            <a:lstStyle/>
            <a:p>
              <a:pPr>
                <a:lnSpc>
                  <a:spcPts val="4200"/>
                </a:lnSpc>
              </a:pPr>
              <a:r>
                <a:rPr lang="en-US" sz="3000" b="0" i="0" spc="30" dirty="0">
                  <a:solidFill>
                    <a:srgbClr val="111B1E"/>
                  </a:solidFill>
                  <a:latin typeface="Assistant Regular"/>
                </a:rPr>
                <a:t>1) część prawa jako wkład</a:t>
              </a:r>
            </a:p>
            <a:p>
              <a:pPr>
                <a:lnSpc>
                  <a:spcPts val="4200"/>
                </a:lnSpc>
              </a:pPr>
              <a:r>
                <a:rPr lang="en-US" sz="3000" b="0" i="0" spc="30" dirty="0">
                  <a:solidFill>
                    <a:srgbClr val="111B1E"/>
                  </a:solidFill>
                  <a:latin typeface="Assistant Regular"/>
                </a:rPr>
                <a:t>2) </a:t>
              </a:r>
              <a:r>
                <a:rPr lang="en-US" sz="3000" b="0" i="0" spc="30" dirty="0" err="1">
                  <a:solidFill>
                    <a:srgbClr val="111B1E"/>
                  </a:solidFill>
                  <a:latin typeface="Assistant Regular"/>
                </a:rPr>
                <a:t>aport</a:t>
              </a:r>
              <a:r>
                <a:rPr lang="en-US" sz="3000" b="0" i="0" spc="30" dirty="0">
                  <a:solidFill>
                    <a:srgbClr val="111B1E"/>
                  </a:solidFill>
                  <a:latin typeface="Assistant Regular"/>
                </a:rPr>
                <a:t> </a:t>
              </a:r>
              <a:r>
                <a:rPr lang="en-US" sz="3000" b="0" i="0" spc="30" dirty="0" err="1">
                  <a:solidFill>
                    <a:srgbClr val="111B1E"/>
                  </a:solidFill>
                  <a:latin typeface="Assistant Regular"/>
                </a:rPr>
                <a:t>wspólnego</a:t>
              </a:r>
              <a:r>
                <a:rPr lang="en-US" sz="3000" b="0" i="0" spc="30" dirty="0">
                  <a:solidFill>
                    <a:srgbClr val="111B1E"/>
                  </a:solidFill>
                  <a:latin typeface="Assistant Regular"/>
                </a:rPr>
                <a:t> prawa </a:t>
              </a:r>
              <a:r>
                <a:rPr lang="en-US" sz="3000" b="0" i="0" spc="30" dirty="0" err="1">
                  <a:solidFill>
                    <a:srgbClr val="111B1E"/>
                  </a:solidFill>
                  <a:latin typeface="Assistant Regular"/>
                </a:rPr>
                <a:t>ochronnego</a:t>
              </a:r>
              <a:endParaRPr lang="en-US" sz="3000" b="0" i="0" spc="30" dirty="0">
                <a:solidFill>
                  <a:srgbClr val="111B1E"/>
                </a:solidFill>
                <a:latin typeface="Assistant Regular"/>
              </a:endParaRPr>
            </a:p>
            <a:p>
              <a:pPr>
                <a:lnSpc>
                  <a:spcPts val="4200"/>
                </a:lnSpc>
              </a:pPr>
              <a:r>
                <a:rPr lang="en-US" sz="3000" b="0" i="0" spc="30" dirty="0">
                  <a:solidFill>
                    <a:srgbClr val="111B1E"/>
                  </a:solidFill>
                  <a:latin typeface="Assistant Regular"/>
                </a:rPr>
                <a:t>3) </a:t>
              </a:r>
              <a:r>
                <a:rPr lang="en-US" sz="3000" b="0" i="0" spc="30" dirty="0" err="1">
                  <a:solidFill>
                    <a:srgbClr val="111B1E"/>
                  </a:solidFill>
                  <a:latin typeface="Assistant Regular"/>
                </a:rPr>
                <a:t>wniesienie</a:t>
              </a:r>
              <a:r>
                <a:rPr lang="en-US" sz="3000" b="0" i="0" spc="30" dirty="0">
                  <a:solidFill>
                    <a:srgbClr val="111B1E"/>
                  </a:solidFill>
                  <a:latin typeface="Assistant Regular"/>
                </a:rPr>
                <a:t> prawa </a:t>
              </a:r>
              <a:r>
                <a:rPr lang="en-US" sz="3000" b="0" i="0" spc="30" dirty="0" err="1">
                  <a:solidFill>
                    <a:srgbClr val="111B1E"/>
                  </a:solidFill>
                  <a:latin typeface="Assistant Regular"/>
                </a:rPr>
                <a:t>ochronnego</a:t>
              </a:r>
              <a:r>
                <a:rPr lang="en-US" sz="3000" b="0" i="0" spc="30" dirty="0">
                  <a:solidFill>
                    <a:srgbClr val="111B1E"/>
                  </a:solidFill>
                  <a:latin typeface="Assistant Regular"/>
                </a:rPr>
                <a:t> a prawa autorskie</a:t>
              </a:r>
            </a:p>
            <a:p>
              <a:pPr>
                <a:lnSpc>
                  <a:spcPts val="4199"/>
                </a:lnSpc>
              </a:pPr>
              <a:r>
                <a:rPr lang="en-US" sz="3000" b="0" i="0" spc="30" dirty="0">
                  <a:solidFill>
                    <a:srgbClr val="111B1E"/>
                  </a:solidFill>
                  <a:latin typeface="Assistant Regular"/>
                </a:rPr>
                <a:t>4) prawo </a:t>
              </a:r>
              <a:r>
                <a:rPr lang="en-US" sz="3000" b="0" i="0" spc="30" dirty="0" err="1">
                  <a:solidFill>
                    <a:srgbClr val="111B1E"/>
                  </a:solidFill>
                  <a:latin typeface="Assistant Regular"/>
                </a:rPr>
                <a:t>zarejestrowane</a:t>
              </a:r>
              <a:r>
                <a:rPr lang="en-US" sz="3000" b="0" i="0" spc="30" dirty="0">
                  <a:solidFill>
                    <a:srgbClr val="111B1E"/>
                  </a:solidFill>
                  <a:latin typeface="Assistant Regular"/>
                </a:rPr>
                <a:t> w EUIPO</a:t>
              </a:r>
            </a:p>
          </p:txBody>
        </p:sp>
      </p:grpSp>
      <p:sp>
        <p:nvSpPr>
          <p:cNvPr id="7" name="AutoShape 7"/>
          <p:cNvSpPr/>
          <p:nvPr/>
        </p:nvSpPr>
        <p:spPr>
          <a:xfrm>
            <a:off x="11204320" y="43021"/>
            <a:ext cx="25347" cy="11612150"/>
          </a:xfrm>
          <a:prstGeom prst="rect">
            <a:avLst/>
          </a:prstGeom>
          <a:solidFill>
            <a:srgbClr val="111B1E">
              <a:alpha val="29803"/>
            </a:srgbClr>
          </a:solidFill>
        </p:spPr>
      </p:sp>
      <p:sp>
        <p:nvSpPr>
          <p:cNvPr id="8" name="AutoShape 8"/>
          <p:cNvSpPr/>
          <p:nvPr/>
        </p:nvSpPr>
        <p:spPr>
          <a:xfrm>
            <a:off x="1946020" y="43021"/>
            <a:ext cx="25347" cy="11612150"/>
          </a:xfrm>
          <a:prstGeom prst="rect">
            <a:avLst/>
          </a:prstGeom>
          <a:solidFill>
            <a:srgbClr val="111B1E">
              <a:alpha val="29803"/>
            </a:srgbClr>
          </a:solidFill>
        </p:spPr>
      </p:sp>
      <p:sp>
        <p:nvSpPr>
          <p:cNvPr id="9" name="TextBox 9"/>
          <p:cNvSpPr txBox="1"/>
          <p:nvPr/>
        </p:nvSpPr>
        <p:spPr>
          <a:xfrm rot="-5400000">
            <a:off x="-2432964" y="4261084"/>
            <a:ext cx="6878058" cy="413290"/>
          </a:xfrm>
          <a:prstGeom prst="rect">
            <a:avLst/>
          </a:prstGeom>
        </p:spPr>
        <p:txBody>
          <a:bodyPr lIns="0" tIns="0" rIns="0" bIns="0" rtlCol="0" anchor="t">
            <a:spAutoFit/>
          </a:bodyPr>
          <a:lstStyle/>
          <a:p>
            <a:pPr algn="r">
              <a:lnSpc>
                <a:spcPts val="3359"/>
              </a:lnSpc>
            </a:pPr>
            <a:r>
              <a:rPr lang="en-US" sz="2399" b="0" i="0" spc="143">
                <a:solidFill>
                  <a:srgbClr val="111B1E"/>
                </a:solidFill>
                <a:latin typeface="Cormorant Garamond Bold"/>
              </a:rPr>
              <a:t>38 seminarium Rzeczników Patentowych</a:t>
            </a:r>
          </a:p>
        </p:txBody>
      </p:sp>
      <p:pic>
        <p:nvPicPr>
          <p:cNvPr id="10" name="Picture 10"/>
          <p:cNvPicPr>
            <a:picLocks noChangeAspect="1"/>
          </p:cNvPicPr>
          <p:nvPr/>
        </p:nvPicPr>
        <p:blipFill>
          <a:blip r:embed="rId2" cstate="print"/>
          <a:srcRect l="2166" r="26420"/>
          <a:stretch>
            <a:fillRect/>
          </a:stretch>
        </p:blipFill>
        <p:spPr>
          <a:xfrm>
            <a:off x="2400300" y="2064524"/>
            <a:ext cx="8343900" cy="8763000"/>
          </a:xfrm>
          <a:prstGeom prst="rect">
            <a:avLst/>
          </a:prstGeom>
        </p:spPr>
      </p:pic>
      <p:sp>
        <p:nvSpPr>
          <p:cNvPr id="11" name="AutoShape 11"/>
          <p:cNvSpPr/>
          <p:nvPr/>
        </p:nvSpPr>
        <p:spPr>
          <a:xfrm>
            <a:off x="17868900" y="0"/>
            <a:ext cx="419100" cy="419100"/>
          </a:xfrm>
          <a:prstGeom prst="rect">
            <a:avLst/>
          </a:prstGeom>
          <a:solidFill>
            <a:srgbClr val="111B1E"/>
          </a:solidFill>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09267" y="993210"/>
            <a:ext cx="12338758" cy="904875"/>
          </a:xfrm>
          <a:prstGeom prst="rect">
            <a:avLst/>
          </a:prstGeom>
        </p:spPr>
        <p:txBody>
          <a:bodyPr lIns="0" tIns="0" rIns="0" bIns="0" rtlCol="0" anchor="t">
            <a:spAutoFit/>
          </a:bodyPr>
          <a:lstStyle/>
          <a:p>
            <a:pPr>
              <a:lnSpc>
                <a:spcPts val="7205"/>
              </a:lnSpc>
            </a:pPr>
            <a:r>
              <a:rPr lang="en-US" sz="5500" b="1" i="0" spc="159">
                <a:solidFill>
                  <a:srgbClr val="E8EEF1"/>
                </a:solidFill>
                <a:latin typeface="Montserrat Classic"/>
              </a:rPr>
              <a:t>PRAWO OCHRONNE NA Z.T. </a:t>
            </a:r>
          </a:p>
        </p:txBody>
      </p:sp>
      <p:grpSp>
        <p:nvGrpSpPr>
          <p:cNvPr id="3" name="Group 3"/>
          <p:cNvGrpSpPr/>
          <p:nvPr/>
        </p:nvGrpSpPr>
        <p:grpSpPr>
          <a:xfrm>
            <a:off x="2109267" y="5881894"/>
            <a:ext cx="4685709" cy="2591387"/>
            <a:chOff x="0" y="0"/>
            <a:chExt cx="6247612" cy="3455182"/>
          </a:xfrm>
        </p:grpSpPr>
        <p:sp>
          <p:nvSpPr>
            <p:cNvPr id="4" name="TextBox 4"/>
            <p:cNvSpPr txBox="1"/>
            <p:nvPr/>
          </p:nvSpPr>
          <p:spPr>
            <a:xfrm>
              <a:off x="0" y="-95250"/>
              <a:ext cx="6247612"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I ZAGADNIENIE</a:t>
              </a:r>
            </a:p>
          </p:txBody>
        </p:sp>
        <p:sp>
          <p:nvSpPr>
            <p:cNvPr id="5" name="TextBox 5"/>
            <p:cNvSpPr txBox="1"/>
            <p:nvPr/>
          </p:nvSpPr>
          <p:spPr>
            <a:xfrm>
              <a:off x="0" y="1030117"/>
              <a:ext cx="6247612" cy="2425065"/>
            </a:xfrm>
            <a:prstGeom prst="rect">
              <a:avLst/>
            </a:prstGeom>
          </p:spPr>
          <p:txBody>
            <a:bodyPr lIns="0" tIns="0" rIns="0" bIns="0" rtlCol="0" anchor="t">
              <a:spAutoFit/>
            </a:bodyPr>
            <a:lstStyle/>
            <a:p>
              <a:pPr>
                <a:lnSpc>
                  <a:spcPts val="3640"/>
                </a:lnSpc>
              </a:pPr>
              <a:r>
                <a:rPr lang="en-US" sz="2600" b="0" i="0" spc="26">
                  <a:solidFill>
                    <a:srgbClr val="E8EEF1"/>
                  </a:solidFill>
                  <a:latin typeface="Montserrat Light"/>
                </a:rPr>
                <a:t>Prawo ochronne na znak towarowy powszechnie znany - moment wniesienia wkładu</a:t>
              </a:r>
            </a:p>
          </p:txBody>
        </p:sp>
      </p:grpSp>
      <p:pic>
        <p:nvPicPr>
          <p:cNvPr id="6" name="Picture 6"/>
          <p:cNvPicPr>
            <a:picLocks noChangeAspect="1"/>
          </p:cNvPicPr>
          <p:nvPr/>
        </p:nvPicPr>
        <p:blipFill>
          <a:blip r:embed="rId2" cstate="print"/>
          <a:srcRect t="7854" b="7854"/>
          <a:stretch>
            <a:fillRect/>
          </a:stretch>
        </p:blipFill>
        <p:spPr>
          <a:xfrm>
            <a:off x="2109267" y="3184828"/>
            <a:ext cx="4693522" cy="2225372"/>
          </a:xfrm>
          <a:prstGeom prst="rect">
            <a:avLst/>
          </a:prstGeom>
        </p:spPr>
      </p:pic>
      <p:grpSp>
        <p:nvGrpSpPr>
          <p:cNvPr id="7" name="Group 7"/>
          <p:cNvGrpSpPr/>
          <p:nvPr/>
        </p:nvGrpSpPr>
        <p:grpSpPr>
          <a:xfrm>
            <a:off x="7423869" y="5881894"/>
            <a:ext cx="4685709" cy="2129107"/>
            <a:chOff x="0" y="0"/>
            <a:chExt cx="6247612" cy="2838809"/>
          </a:xfrm>
        </p:grpSpPr>
        <p:sp>
          <p:nvSpPr>
            <p:cNvPr id="8" name="TextBox 8"/>
            <p:cNvSpPr txBox="1"/>
            <p:nvPr/>
          </p:nvSpPr>
          <p:spPr>
            <a:xfrm>
              <a:off x="0" y="-95250"/>
              <a:ext cx="6247612"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II ZAGADNIENIE</a:t>
              </a:r>
            </a:p>
          </p:txBody>
        </p:sp>
        <p:sp>
          <p:nvSpPr>
            <p:cNvPr id="9" name="TextBox 9"/>
            <p:cNvSpPr txBox="1"/>
            <p:nvPr/>
          </p:nvSpPr>
          <p:spPr>
            <a:xfrm>
              <a:off x="0" y="1030117"/>
              <a:ext cx="6247612" cy="1808692"/>
            </a:xfrm>
            <a:prstGeom prst="rect">
              <a:avLst/>
            </a:prstGeom>
          </p:spPr>
          <p:txBody>
            <a:bodyPr lIns="0" tIns="0" rIns="0" bIns="0" rtlCol="0" anchor="t">
              <a:spAutoFit/>
            </a:bodyPr>
            <a:lstStyle/>
            <a:p>
              <a:pPr>
                <a:lnSpc>
                  <a:spcPts val="3640"/>
                </a:lnSpc>
              </a:pPr>
              <a:r>
                <a:rPr lang="en-US" sz="2600" b="0" i="0" spc="26">
                  <a:solidFill>
                    <a:srgbClr val="E8EEF1"/>
                  </a:solidFill>
                  <a:latin typeface="Montserrat Light"/>
                </a:rPr>
                <a:t>Prawo do znaków wspólnych - problem zdolności wkładowej</a:t>
              </a:r>
            </a:p>
          </p:txBody>
        </p:sp>
      </p:grpSp>
      <p:pic>
        <p:nvPicPr>
          <p:cNvPr id="10" name="Picture 10"/>
          <p:cNvPicPr>
            <a:picLocks noChangeAspect="1"/>
          </p:cNvPicPr>
          <p:nvPr/>
        </p:nvPicPr>
        <p:blipFill>
          <a:blip r:embed="rId3" cstate="print"/>
          <a:srcRect t="14417" b="14417"/>
          <a:stretch>
            <a:fillRect/>
          </a:stretch>
        </p:blipFill>
        <p:spPr>
          <a:xfrm>
            <a:off x="7423869" y="3184828"/>
            <a:ext cx="4693522" cy="2225372"/>
          </a:xfrm>
          <a:prstGeom prst="rect">
            <a:avLst/>
          </a:prstGeom>
        </p:spPr>
      </p:pic>
      <p:grpSp>
        <p:nvGrpSpPr>
          <p:cNvPr id="11" name="Group 11"/>
          <p:cNvGrpSpPr/>
          <p:nvPr/>
        </p:nvGrpSpPr>
        <p:grpSpPr>
          <a:xfrm>
            <a:off x="12756278" y="5881894"/>
            <a:ext cx="4685709" cy="2591387"/>
            <a:chOff x="0" y="0"/>
            <a:chExt cx="6247612" cy="3455182"/>
          </a:xfrm>
        </p:grpSpPr>
        <p:sp>
          <p:nvSpPr>
            <p:cNvPr id="12" name="TextBox 12"/>
            <p:cNvSpPr txBox="1"/>
            <p:nvPr/>
          </p:nvSpPr>
          <p:spPr>
            <a:xfrm>
              <a:off x="0" y="-95250"/>
              <a:ext cx="6247612"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III ZAGADNIENIE</a:t>
              </a:r>
            </a:p>
          </p:txBody>
        </p:sp>
        <p:sp>
          <p:nvSpPr>
            <p:cNvPr id="13" name="TextBox 13"/>
            <p:cNvSpPr txBox="1"/>
            <p:nvPr/>
          </p:nvSpPr>
          <p:spPr>
            <a:xfrm>
              <a:off x="0" y="1030117"/>
              <a:ext cx="6247612" cy="2425065"/>
            </a:xfrm>
            <a:prstGeom prst="rect">
              <a:avLst/>
            </a:prstGeom>
          </p:spPr>
          <p:txBody>
            <a:bodyPr lIns="0" tIns="0" rIns="0" bIns="0" rtlCol="0" anchor="t">
              <a:spAutoFit/>
            </a:bodyPr>
            <a:lstStyle/>
            <a:p>
              <a:pPr>
                <a:lnSpc>
                  <a:spcPts val="3640"/>
                </a:lnSpc>
              </a:pPr>
              <a:r>
                <a:rPr lang="en-US" sz="2600" b="0" i="0" spc="26">
                  <a:solidFill>
                    <a:srgbClr val="E8EEF1"/>
                  </a:solidFill>
                  <a:latin typeface="Montserrat Light"/>
                </a:rPr>
                <a:t>Znaki towarowe chronione jedynie na podstawie art. 10 ZNKU w kontekście zdolności wkładowej</a:t>
              </a:r>
            </a:p>
          </p:txBody>
        </p:sp>
      </p:grpSp>
      <p:pic>
        <p:nvPicPr>
          <p:cNvPr id="14" name="Picture 14"/>
          <p:cNvPicPr>
            <a:picLocks noChangeAspect="1"/>
          </p:cNvPicPr>
          <p:nvPr/>
        </p:nvPicPr>
        <p:blipFill>
          <a:blip r:embed="rId4" cstate="print"/>
          <a:srcRect t="28834"/>
          <a:stretch>
            <a:fillRect/>
          </a:stretch>
        </p:blipFill>
        <p:spPr>
          <a:xfrm>
            <a:off x="12756278" y="3184828"/>
            <a:ext cx="4693522" cy="2225372"/>
          </a:xfrm>
          <a:prstGeom prst="rect">
            <a:avLst/>
          </a:prstGeom>
        </p:spPr>
      </p:pic>
      <p:pic>
        <p:nvPicPr>
          <p:cNvPr id="15" name="Picture 15"/>
          <p:cNvPicPr>
            <a:picLocks noChangeAspect="1"/>
          </p:cNvPicPr>
          <p:nvPr/>
        </p:nvPicPr>
        <p:blipFill>
          <a:blip r:embed="rId5" cstate="print"/>
          <a:srcRect l="27814" t="32426" r="50567"/>
          <a:stretch>
            <a:fillRect/>
          </a:stretch>
        </p:blipFill>
        <p:spPr>
          <a:xfrm>
            <a:off x="-1082212" y="-325560"/>
            <a:ext cx="2458198" cy="10938119"/>
          </a:xfrm>
          <a:prstGeom prst="rect">
            <a:avLst/>
          </a:prstGeom>
        </p:spPr>
      </p:pic>
      <p:sp>
        <p:nvSpPr>
          <p:cNvPr id="16" name="AutoShape 16"/>
          <p:cNvSpPr/>
          <p:nvPr/>
        </p:nvSpPr>
        <p:spPr>
          <a:xfrm>
            <a:off x="-234113" y="-495300"/>
            <a:ext cx="762000" cy="11277600"/>
          </a:xfrm>
          <a:prstGeom prst="rect">
            <a:avLst/>
          </a:prstGeom>
          <a:solidFill>
            <a:srgbClr val="43B0F1"/>
          </a:solidFill>
        </p:spPr>
      </p:sp>
      <p:grpSp>
        <p:nvGrpSpPr>
          <p:cNvPr id="17" name="Group 17"/>
          <p:cNvGrpSpPr/>
          <p:nvPr/>
        </p:nvGrpSpPr>
        <p:grpSpPr>
          <a:xfrm rot="-10800000">
            <a:off x="16435549" y="1028700"/>
            <a:ext cx="2886906" cy="851395"/>
            <a:chOff x="0" y="0"/>
            <a:chExt cx="1722525" cy="508000"/>
          </a:xfrm>
        </p:grpSpPr>
        <p:sp>
          <p:nvSpPr>
            <p:cNvPr id="18" name="Freeform 1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218021"/>
            <a:ext cx="5953433" cy="3850957"/>
            <a:chOff x="0" y="0"/>
            <a:chExt cx="7937911" cy="5134610"/>
          </a:xfrm>
        </p:grpSpPr>
        <p:sp>
          <p:nvSpPr>
            <p:cNvPr id="3" name="TextBox 3"/>
            <p:cNvSpPr txBox="1"/>
            <p:nvPr/>
          </p:nvSpPr>
          <p:spPr>
            <a:xfrm>
              <a:off x="0" y="3657406"/>
              <a:ext cx="7937911" cy="1477204"/>
            </a:xfrm>
            <a:prstGeom prst="rect">
              <a:avLst/>
            </a:prstGeom>
          </p:spPr>
          <p:txBody>
            <a:bodyPr lIns="0" tIns="0" rIns="0" bIns="0" rtlCol="0" anchor="t">
              <a:spAutoFit/>
            </a:bodyPr>
            <a:lstStyle/>
            <a:p>
              <a:pPr>
                <a:lnSpc>
                  <a:spcPts val="4420"/>
                </a:lnSpc>
              </a:pPr>
              <a:r>
                <a:rPr lang="en-US" sz="3400" b="1" i="0" spc="204">
                  <a:solidFill>
                    <a:srgbClr val="111B1E"/>
                  </a:solidFill>
                  <a:latin typeface="Assistant Regular"/>
                </a:rPr>
                <a:t>W KONTEKŚCIE ZDOLNOŚCI APORTOWEJ</a:t>
              </a:r>
            </a:p>
          </p:txBody>
        </p:sp>
        <p:sp>
          <p:nvSpPr>
            <p:cNvPr id="4" name="TextBox 4"/>
            <p:cNvSpPr txBox="1"/>
            <p:nvPr/>
          </p:nvSpPr>
          <p:spPr>
            <a:xfrm>
              <a:off x="0" y="66675"/>
              <a:ext cx="7937911" cy="3049206"/>
            </a:xfrm>
            <a:prstGeom prst="rect">
              <a:avLst/>
            </a:prstGeom>
          </p:spPr>
          <p:txBody>
            <a:bodyPr lIns="0" tIns="0" rIns="0" bIns="0" rtlCol="0" anchor="t">
              <a:spAutoFit/>
            </a:bodyPr>
            <a:lstStyle/>
            <a:p>
              <a:pPr>
                <a:lnSpc>
                  <a:spcPts val="8800"/>
                </a:lnSpc>
              </a:pPr>
              <a:r>
                <a:rPr lang="en-US" sz="8000" b="0" i="0" dirty="0">
                  <a:solidFill>
                    <a:srgbClr val="111B1E"/>
                  </a:solidFill>
                  <a:latin typeface="Cormorant Garamond Bold"/>
                </a:rPr>
                <a:t>Domena internetowa</a:t>
              </a:r>
            </a:p>
          </p:txBody>
        </p:sp>
      </p:grpSp>
      <p:sp>
        <p:nvSpPr>
          <p:cNvPr id="5" name="AutoShape 5"/>
          <p:cNvSpPr/>
          <p:nvPr/>
        </p:nvSpPr>
        <p:spPr>
          <a:xfrm>
            <a:off x="16110511" y="-662575"/>
            <a:ext cx="25347" cy="11612150"/>
          </a:xfrm>
          <a:prstGeom prst="rect">
            <a:avLst/>
          </a:prstGeom>
          <a:solidFill>
            <a:srgbClr val="111B1E">
              <a:alpha val="29803"/>
            </a:srgbClr>
          </a:solidFill>
        </p:spPr>
      </p:sp>
      <p:sp>
        <p:nvSpPr>
          <p:cNvPr id="6" name="TextBox 6"/>
          <p:cNvSpPr txBox="1"/>
          <p:nvPr/>
        </p:nvSpPr>
        <p:spPr>
          <a:xfrm rot="5400000">
            <a:off x="13291633" y="4813534"/>
            <a:ext cx="7982958" cy="413290"/>
          </a:xfrm>
          <a:prstGeom prst="rect">
            <a:avLst/>
          </a:prstGeom>
        </p:spPr>
        <p:txBody>
          <a:bodyPr lIns="0" tIns="0" rIns="0" bIns="0" rtlCol="0" anchor="t">
            <a:spAutoFit/>
          </a:bodyPr>
          <a:lstStyle/>
          <a:p>
            <a:pPr>
              <a:lnSpc>
                <a:spcPts val="3359"/>
              </a:lnSpc>
            </a:pPr>
            <a:r>
              <a:rPr lang="en-US" sz="2399" b="0" i="0" spc="143">
                <a:solidFill>
                  <a:srgbClr val="111B1E"/>
                </a:solidFill>
                <a:latin typeface="Cormorant Garamond Bold"/>
              </a:rPr>
              <a:t>38 seminarium Rzeczników Patentowych Szkół Wyższych</a:t>
            </a:r>
          </a:p>
        </p:txBody>
      </p:sp>
      <p:sp>
        <p:nvSpPr>
          <p:cNvPr id="7" name="AutoShape 7"/>
          <p:cNvSpPr/>
          <p:nvPr/>
        </p:nvSpPr>
        <p:spPr>
          <a:xfrm>
            <a:off x="8104659" y="-602174"/>
            <a:ext cx="25347" cy="11612150"/>
          </a:xfrm>
          <a:prstGeom prst="rect">
            <a:avLst/>
          </a:prstGeom>
          <a:solidFill>
            <a:srgbClr val="111B1E">
              <a:alpha val="29803"/>
            </a:srgbClr>
          </a:solidFill>
        </p:spPr>
      </p:sp>
      <p:sp>
        <p:nvSpPr>
          <p:cNvPr id="8" name="TextBox 8"/>
          <p:cNvSpPr txBox="1"/>
          <p:nvPr/>
        </p:nvSpPr>
        <p:spPr>
          <a:xfrm>
            <a:off x="4043039" y="1792137"/>
            <a:ext cx="3324531" cy="513365"/>
          </a:xfrm>
          <a:prstGeom prst="rect">
            <a:avLst/>
          </a:prstGeom>
        </p:spPr>
        <p:txBody>
          <a:bodyPr lIns="0" tIns="0" rIns="0" bIns="0" rtlCol="0" anchor="t">
            <a:spAutoFit/>
          </a:bodyPr>
          <a:lstStyle/>
          <a:p>
            <a:pPr>
              <a:lnSpc>
                <a:spcPts val="4199"/>
              </a:lnSpc>
            </a:pPr>
            <a:r>
              <a:rPr lang="en-US" sz="2999" b="0" i="0" spc="29">
                <a:solidFill>
                  <a:srgbClr val="111B1E"/>
                </a:solidFill>
                <a:latin typeface="Assistant Regular"/>
              </a:rPr>
              <a:t>Google</a:t>
            </a:r>
          </a:p>
        </p:txBody>
      </p:sp>
      <p:sp>
        <p:nvSpPr>
          <p:cNvPr id="9" name="AutoShape 9"/>
          <p:cNvSpPr/>
          <p:nvPr/>
        </p:nvSpPr>
        <p:spPr>
          <a:xfrm>
            <a:off x="1028700" y="1028700"/>
            <a:ext cx="2142013" cy="2097388"/>
          </a:xfrm>
          <a:prstGeom prst="rect">
            <a:avLst/>
          </a:prstGeom>
          <a:solidFill>
            <a:srgbClr val="111B1E"/>
          </a:solidFill>
        </p:spPr>
      </p:sp>
      <p:sp>
        <p:nvSpPr>
          <p:cNvPr id="10" name="TextBox 10"/>
          <p:cNvSpPr txBox="1"/>
          <p:nvPr/>
        </p:nvSpPr>
        <p:spPr>
          <a:xfrm>
            <a:off x="4043039" y="4858243"/>
            <a:ext cx="3324531" cy="513365"/>
          </a:xfrm>
          <a:prstGeom prst="rect">
            <a:avLst/>
          </a:prstGeom>
        </p:spPr>
        <p:txBody>
          <a:bodyPr lIns="0" tIns="0" rIns="0" bIns="0" rtlCol="0" anchor="t">
            <a:spAutoFit/>
          </a:bodyPr>
          <a:lstStyle/>
          <a:p>
            <a:pPr>
              <a:lnSpc>
                <a:spcPts val="4199"/>
              </a:lnSpc>
            </a:pPr>
            <a:r>
              <a:rPr lang="en-US" sz="2999" b="0" i="0" spc="29">
                <a:solidFill>
                  <a:srgbClr val="111B1E"/>
                </a:solidFill>
                <a:latin typeface="Assistant Regular"/>
              </a:rPr>
              <a:t>Youtube</a:t>
            </a:r>
          </a:p>
        </p:txBody>
      </p:sp>
      <p:sp>
        <p:nvSpPr>
          <p:cNvPr id="11" name="AutoShape 11"/>
          <p:cNvSpPr/>
          <p:nvPr/>
        </p:nvSpPr>
        <p:spPr>
          <a:xfrm>
            <a:off x="1028700" y="4094806"/>
            <a:ext cx="2142013" cy="2097388"/>
          </a:xfrm>
          <a:prstGeom prst="rect">
            <a:avLst/>
          </a:prstGeom>
          <a:solidFill>
            <a:srgbClr val="111B1E"/>
          </a:solidFill>
        </p:spPr>
      </p:sp>
      <p:sp>
        <p:nvSpPr>
          <p:cNvPr id="12" name="AutoShape 12"/>
          <p:cNvSpPr/>
          <p:nvPr/>
        </p:nvSpPr>
        <p:spPr>
          <a:xfrm>
            <a:off x="18135600" y="0"/>
            <a:ext cx="1181100" cy="11277600"/>
          </a:xfrm>
          <a:prstGeom prst="rect">
            <a:avLst/>
          </a:prstGeom>
          <a:solidFill>
            <a:srgbClr val="111B1E"/>
          </a:solidFill>
        </p:spPr>
      </p:sp>
      <p:sp>
        <p:nvSpPr>
          <p:cNvPr id="13" name="TextBox 13"/>
          <p:cNvSpPr txBox="1"/>
          <p:nvPr/>
        </p:nvSpPr>
        <p:spPr>
          <a:xfrm>
            <a:off x="4043039" y="7924349"/>
            <a:ext cx="3324531" cy="513365"/>
          </a:xfrm>
          <a:prstGeom prst="rect">
            <a:avLst/>
          </a:prstGeom>
        </p:spPr>
        <p:txBody>
          <a:bodyPr lIns="0" tIns="0" rIns="0" bIns="0" rtlCol="0" anchor="t">
            <a:spAutoFit/>
          </a:bodyPr>
          <a:lstStyle/>
          <a:p>
            <a:pPr>
              <a:lnSpc>
                <a:spcPts val="4199"/>
              </a:lnSpc>
            </a:pPr>
            <a:r>
              <a:rPr lang="en-US" sz="2999" b="0" i="0" spc="29">
                <a:solidFill>
                  <a:srgbClr val="111B1E"/>
                </a:solidFill>
                <a:latin typeface="Assistant Regular"/>
              </a:rPr>
              <a:t>Facebook</a:t>
            </a:r>
          </a:p>
        </p:txBody>
      </p:sp>
      <p:sp>
        <p:nvSpPr>
          <p:cNvPr id="14" name="AutoShape 14"/>
          <p:cNvSpPr/>
          <p:nvPr/>
        </p:nvSpPr>
        <p:spPr>
          <a:xfrm>
            <a:off x="1028700" y="7160912"/>
            <a:ext cx="2142013" cy="2097388"/>
          </a:xfrm>
          <a:prstGeom prst="rect">
            <a:avLst/>
          </a:prstGeom>
          <a:solidFill>
            <a:srgbClr val="111B1E"/>
          </a:solidFill>
        </p:spPr>
      </p:sp>
      <p:pic>
        <p:nvPicPr>
          <p:cNvPr id="15" name="Picture 15"/>
          <p:cNvPicPr>
            <a:picLocks noChangeAspect="1"/>
          </p:cNvPicPr>
          <p:nvPr/>
        </p:nvPicPr>
        <p:blipFill>
          <a:blip r:embed="rId2" cstate="print"/>
          <a:srcRect/>
          <a:stretch>
            <a:fillRect/>
          </a:stretch>
        </p:blipFill>
        <p:spPr>
          <a:xfrm>
            <a:off x="1283492" y="4572150"/>
            <a:ext cx="1632430" cy="1142701"/>
          </a:xfrm>
          <a:prstGeom prst="rect">
            <a:avLst/>
          </a:prstGeom>
        </p:spPr>
      </p:pic>
      <p:pic>
        <p:nvPicPr>
          <p:cNvPr id="16" name="Picture 16"/>
          <p:cNvPicPr>
            <a:picLocks noChangeAspect="1"/>
          </p:cNvPicPr>
          <p:nvPr/>
        </p:nvPicPr>
        <p:blipFill>
          <a:blip r:embed="rId3" cstate="print"/>
          <a:srcRect/>
          <a:stretch>
            <a:fillRect/>
          </a:stretch>
        </p:blipFill>
        <p:spPr>
          <a:xfrm>
            <a:off x="1364728" y="7474628"/>
            <a:ext cx="1469957" cy="1469957"/>
          </a:xfrm>
          <a:prstGeom prst="rect">
            <a:avLst/>
          </a:prstGeom>
        </p:spPr>
      </p:pic>
      <p:pic>
        <p:nvPicPr>
          <p:cNvPr id="17" name="Picture 17"/>
          <p:cNvPicPr>
            <a:picLocks noChangeAspect="1"/>
          </p:cNvPicPr>
          <p:nvPr/>
        </p:nvPicPr>
        <p:blipFill>
          <a:blip r:embed="rId4" cstate="print"/>
          <a:srcRect/>
          <a:stretch>
            <a:fillRect/>
          </a:stretch>
        </p:blipFill>
        <p:spPr>
          <a:xfrm>
            <a:off x="1413470" y="1391157"/>
            <a:ext cx="1372474" cy="137247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77841" y="331550"/>
            <a:ext cx="5323837" cy="4635326"/>
          </a:xfrm>
          <a:prstGeom prst="rect">
            <a:avLst/>
          </a:prstGeom>
          <a:solidFill>
            <a:srgbClr val="E8EEF1">
              <a:alpha val="9803"/>
            </a:srgbClr>
          </a:solidFill>
        </p:spPr>
      </p:sp>
      <p:sp>
        <p:nvSpPr>
          <p:cNvPr id="3" name="TextBox 3"/>
          <p:cNvSpPr txBox="1"/>
          <p:nvPr/>
        </p:nvSpPr>
        <p:spPr>
          <a:xfrm>
            <a:off x="1463922" y="6800095"/>
            <a:ext cx="5351610" cy="1819910"/>
          </a:xfrm>
          <a:prstGeom prst="rect">
            <a:avLst/>
          </a:prstGeom>
        </p:spPr>
        <p:txBody>
          <a:bodyPr lIns="0" tIns="0" rIns="0" bIns="0" rtlCol="0" anchor="t">
            <a:spAutoFit/>
          </a:bodyPr>
          <a:lstStyle/>
          <a:p>
            <a:pPr>
              <a:lnSpc>
                <a:spcPts val="7205"/>
              </a:lnSpc>
            </a:pPr>
            <a:r>
              <a:rPr lang="en-US" sz="5500" b="1" i="0" spc="159">
                <a:solidFill>
                  <a:srgbClr val="E8EEF1"/>
                </a:solidFill>
                <a:latin typeface="Montserrat Classic"/>
              </a:rPr>
              <a:t>OBCIĄŻENIA  I LICENCJE</a:t>
            </a:r>
          </a:p>
        </p:txBody>
      </p:sp>
      <p:grpSp>
        <p:nvGrpSpPr>
          <p:cNvPr id="4" name="Group 4"/>
          <p:cNvGrpSpPr/>
          <p:nvPr/>
        </p:nvGrpSpPr>
        <p:grpSpPr>
          <a:xfrm>
            <a:off x="7397421" y="1250467"/>
            <a:ext cx="4484677" cy="2818128"/>
            <a:chOff x="0" y="0"/>
            <a:chExt cx="5979569" cy="3757505"/>
          </a:xfrm>
        </p:grpSpPr>
        <p:sp>
          <p:nvSpPr>
            <p:cNvPr id="5" name="TextBox 5"/>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UŻYTKOWANIE NA PATENCIE</a:t>
              </a:r>
            </a:p>
          </p:txBody>
        </p:sp>
        <p:sp>
          <p:nvSpPr>
            <p:cNvPr id="6" name="TextBox 6"/>
            <p:cNvSpPr txBox="1"/>
            <p:nvPr/>
          </p:nvSpPr>
          <p:spPr>
            <a:xfrm>
              <a:off x="0" y="1948813"/>
              <a:ext cx="5979569" cy="1808692"/>
            </a:xfrm>
            <a:prstGeom prst="rect">
              <a:avLst/>
            </a:prstGeom>
          </p:spPr>
          <p:txBody>
            <a:bodyPr lIns="0" tIns="0" rIns="0" bIns="0" rtlCol="0" anchor="t">
              <a:spAutoFit/>
            </a:bodyPr>
            <a:lstStyle/>
            <a:p>
              <a:pPr algn="ctr">
                <a:lnSpc>
                  <a:spcPts val="3640"/>
                </a:lnSpc>
              </a:pPr>
              <a:r>
                <a:rPr lang="en-US" sz="2600" b="0" i="0" spc="26">
                  <a:solidFill>
                    <a:srgbClr val="E8EEF1"/>
                  </a:solidFill>
                  <a:latin typeface="Montserrat Light"/>
                </a:rPr>
                <a:t>Problem przeniesienia prawa do wykonywania użytkowania</a:t>
              </a:r>
            </a:p>
          </p:txBody>
        </p:sp>
      </p:grpSp>
      <p:sp>
        <p:nvSpPr>
          <p:cNvPr id="7" name="AutoShape 7"/>
          <p:cNvSpPr/>
          <p:nvPr/>
        </p:nvSpPr>
        <p:spPr>
          <a:xfrm>
            <a:off x="6977841" y="5320124"/>
            <a:ext cx="5323837" cy="4635326"/>
          </a:xfrm>
          <a:prstGeom prst="rect">
            <a:avLst/>
          </a:prstGeom>
          <a:solidFill>
            <a:srgbClr val="E8EEF1">
              <a:alpha val="9803"/>
            </a:srgbClr>
          </a:solidFill>
        </p:spPr>
      </p:sp>
      <p:grpSp>
        <p:nvGrpSpPr>
          <p:cNvPr id="8" name="Group 8"/>
          <p:cNvGrpSpPr/>
          <p:nvPr/>
        </p:nvGrpSpPr>
        <p:grpSpPr>
          <a:xfrm>
            <a:off x="7397421" y="6239042"/>
            <a:ext cx="4484677" cy="2869373"/>
            <a:chOff x="0" y="0"/>
            <a:chExt cx="5979569" cy="3825831"/>
          </a:xfrm>
        </p:grpSpPr>
        <p:sp>
          <p:nvSpPr>
            <p:cNvPr id="9" name="TextBox 9"/>
            <p:cNvSpPr txBox="1"/>
            <p:nvPr/>
          </p:nvSpPr>
          <p:spPr>
            <a:xfrm>
              <a:off x="0" y="-95250"/>
              <a:ext cx="5976192" cy="2259330"/>
            </a:xfrm>
            <a:prstGeom prst="rect">
              <a:avLst/>
            </a:prstGeom>
          </p:spPr>
          <p:txBody>
            <a:bodyPr lIns="0" tIns="0" rIns="0" bIns="0" rtlCol="0" anchor="t">
              <a:spAutoFit/>
            </a:bodyPr>
            <a:lstStyle/>
            <a:p>
              <a:pPr algn="ctr">
                <a:lnSpc>
                  <a:spcPts val="4590"/>
                </a:lnSpc>
              </a:pPr>
              <a:r>
                <a:rPr lang="en-US" sz="3000" b="0" i="0" spc="330">
                  <a:solidFill>
                    <a:srgbClr val="43B0F1"/>
                  </a:solidFill>
                  <a:latin typeface="Montserrat Classic"/>
                </a:rPr>
                <a:t>PRZEWŁASZCZENIE NA ZABEZPIECZENIE</a:t>
              </a:r>
            </a:p>
          </p:txBody>
        </p:sp>
        <p:sp>
          <p:nvSpPr>
            <p:cNvPr id="10" name="TextBox 10"/>
            <p:cNvSpPr txBox="1"/>
            <p:nvPr/>
          </p:nvSpPr>
          <p:spPr>
            <a:xfrm>
              <a:off x="0" y="2633512"/>
              <a:ext cx="5979569" cy="1192318"/>
            </a:xfrm>
            <a:prstGeom prst="rect">
              <a:avLst/>
            </a:prstGeom>
          </p:spPr>
          <p:txBody>
            <a:bodyPr lIns="0" tIns="0" rIns="0" bIns="0" rtlCol="0" anchor="t">
              <a:spAutoFit/>
            </a:bodyPr>
            <a:lstStyle/>
            <a:p>
              <a:pPr algn="ctr">
                <a:lnSpc>
                  <a:spcPts val="3640"/>
                </a:lnSpc>
              </a:pPr>
              <a:r>
                <a:rPr lang="en-US" sz="2600" b="0" i="0" spc="26" dirty="0">
                  <a:solidFill>
                    <a:srgbClr val="E8EEF1"/>
                  </a:solidFill>
                  <a:latin typeface="Montserrat Light"/>
                </a:rPr>
                <a:t>Problem </a:t>
              </a:r>
              <a:r>
                <a:rPr lang="en-US" sz="2600" b="0" i="0" spc="26" dirty="0" err="1">
                  <a:solidFill>
                    <a:srgbClr val="E8EEF1"/>
                  </a:solidFill>
                  <a:latin typeface="Montserrat Light"/>
                </a:rPr>
                <a:t>wniesienia</a:t>
              </a:r>
              <a:r>
                <a:rPr lang="en-US" sz="2600" b="0" i="0" spc="26" dirty="0">
                  <a:solidFill>
                    <a:srgbClr val="E8EEF1"/>
                  </a:solidFill>
                  <a:latin typeface="Montserrat Light"/>
                </a:rPr>
                <a:t> praw, które </a:t>
              </a:r>
              <a:r>
                <a:rPr lang="en-US" sz="2600" b="0" i="0" spc="26" dirty="0" err="1">
                  <a:solidFill>
                    <a:srgbClr val="E8EEF1"/>
                  </a:solidFill>
                  <a:latin typeface="Montserrat Light"/>
                </a:rPr>
                <a:t>ktoś</a:t>
              </a:r>
              <a:r>
                <a:rPr lang="en-US" sz="2600" b="0" i="0" spc="26" dirty="0">
                  <a:solidFill>
                    <a:srgbClr val="E8EEF1"/>
                  </a:solidFill>
                  <a:latin typeface="Montserrat Light"/>
                </a:rPr>
                <a:t> </a:t>
              </a:r>
              <a:r>
                <a:rPr lang="en-US" sz="2600" b="0" i="0" spc="26" dirty="0" err="1">
                  <a:solidFill>
                    <a:srgbClr val="E8EEF1"/>
                  </a:solidFill>
                  <a:latin typeface="Montserrat Light"/>
                </a:rPr>
                <a:t>przewłaszczył</a:t>
              </a:r>
              <a:r>
                <a:rPr lang="en-US" sz="2600" b="0" i="0" spc="26" dirty="0">
                  <a:solidFill>
                    <a:srgbClr val="E8EEF1"/>
                  </a:solidFill>
                  <a:latin typeface="Montserrat Light"/>
                </a:rPr>
                <a:t> </a:t>
              </a:r>
            </a:p>
          </p:txBody>
        </p:sp>
      </p:grpSp>
      <p:sp>
        <p:nvSpPr>
          <p:cNvPr id="11" name="AutoShape 11"/>
          <p:cNvSpPr/>
          <p:nvPr/>
        </p:nvSpPr>
        <p:spPr>
          <a:xfrm>
            <a:off x="12621722" y="331550"/>
            <a:ext cx="5323837" cy="4635326"/>
          </a:xfrm>
          <a:prstGeom prst="rect">
            <a:avLst/>
          </a:prstGeom>
          <a:solidFill>
            <a:srgbClr val="E8EEF1">
              <a:alpha val="9803"/>
            </a:srgbClr>
          </a:solidFill>
        </p:spPr>
      </p:sp>
      <p:grpSp>
        <p:nvGrpSpPr>
          <p:cNvPr id="12" name="Group 12"/>
          <p:cNvGrpSpPr/>
          <p:nvPr/>
        </p:nvGrpSpPr>
        <p:grpSpPr>
          <a:xfrm>
            <a:off x="13041302" y="1179030"/>
            <a:ext cx="4484677" cy="2456378"/>
            <a:chOff x="0" y="-95250"/>
            <a:chExt cx="5979569" cy="3275171"/>
          </a:xfrm>
        </p:grpSpPr>
        <p:sp>
          <p:nvSpPr>
            <p:cNvPr id="13" name="TextBox 13"/>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ZASTAW NA PRAWACH</a:t>
              </a:r>
            </a:p>
          </p:txBody>
        </p:sp>
        <p:sp>
          <p:nvSpPr>
            <p:cNvPr id="14" name="TextBox 14"/>
            <p:cNvSpPr txBox="1"/>
            <p:nvPr/>
          </p:nvSpPr>
          <p:spPr>
            <a:xfrm>
              <a:off x="0" y="1948814"/>
              <a:ext cx="5979569" cy="1231107"/>
            </a:xfrm>
            <a:prstGeom prst="rect">
              <a:avLst/>
            </a:prstGeom>
          </p:spPr>
          <p:txBody>
            <a:bodyPr lIns="0" tIns="0" rIns="0" bIns="0" rtlCol="0" anchor="t">
              <a:spAutoFit/>
            </a:bodyPr>
            <a:lstStyle/>
            <a:p>
              <a:pPr algn="ctr">
                <a:lnSpc>
                  <a:spcPts val="3640"/>
                </a:lnSpc>
              </a:pPr>
              <a:r>
                <a:rPr lang="en-US" sz="2600" b="0" i="0" spc="26" dirty="0">
                  <a:solidFill>
                    <a:srgbClr val="E8EEF1"/>
                  </a:solidFill>
                  <a:latin typeface="Montserrat Light"/>
                </a:rPr>
                <a:t>Kwestia </a:t>
              </a:r>
              <a:r>
                <a:rPr lang="en-US" sz="2600" b="0" i="0" spc="26" dirty="0" err="1">
                  <a:solidFill>
                    <a:srgbClr val="E8EEF1"/>
                  </a:solidFill>
                  <a:latin typeface="Montserrat Light"/>
                </a:rPr>
                <a:t>wierzytelności</a:t>
              </a:r>
              <a:r>
                <a:rPr lang="en-US" sz="2600" b="0" i="0" spc="26" dirty="0">
                  <a:solidFill>
                    <a:srgbClr val="E8EEF1"/>
                  </a:solidFill>
                  <a:latin typeface="Montserrat Light"/>
                </a:rPr>
                <a:t> </a:t>
              </a:r>
              <a:r>
                <a:rPr lang="en-US" sz="2600" b="0" i="0" spc="26" dirty="0" err="1">
                  <a:solidFill>
                    <a:srgbClr val="E8EEF1"/>
                  </a:solidFill>
                  <a:latin typeface="Montserrat Light"/>
                </a:rPr>
                <a:t>zabezpieczonej</a:t>
              </a:r>
              <a:r>
                <a:rPr lang="en-US" sz="2600" b="0" i="0" spc="26" dirty="0">
                  <a:solidFill>
                    <a:srgbClr val="E8EEF1"/>
                  </a:solidFill>
                  <a:latin typeface="Montserrat Light"/>
                </a:rPr>
                <a:t> </a:t>
              </a:r>
              <a:r>
                <a:rPr lang="en-US" sz="2600" b="0" i="0" spc="26" dirty="0" err="1" smtClean="0">
                  <a:solidFill>
                    <a:srgbClr val="E8EEF1"/>
                  </a:solidFill>
                  <a:latin typeface="Montserrat Light"/>
                </a:rPr>
                <a:t>zastawem</a:t>
              </a:r>
              <a:endParaRPr lang="en-US" sz="2600" b="0" i="0" spc="26" dirty="0">
                <a:solidFill>
                  <a:srgbClr val="E8EEF1"/>
                </a:solidFill>
                <a:latin typeface="Montserrat Light"/>
              </a:endParaRPr>
            </a:p>
          </p:txBody>
        </p:sp>
      </p:grpSp>
      <p:sp>
        <p:nvSpPr>
          <p:cNvPr id="15" name="AutoShape 15"/>
          <p:cNvSpPr/>
          <p:nvPr/>
        </p:nvSpPr>
        <p:spPr>
          <a:xfrm>
            <a:off x="12621722" y="5320124"/>
            <a:ext cx="5323837" cy="4635326"/>
          </a:xfrm>
          <a:prstGeom prst="rect">
            <a:avLst/>
          </a:prstGeom>
          <a:solidFill>
            <a:srgbClr val="E8EEF1">
              <a:alpha val="9803"/>
            </a:srgbClr>
          </a:solidFill>
        </p:spPr>
      </p:sp>
      <p:grpSp>
        <p:nvGrpSpPr>
          <p:cNvPr id="16" name="Group 16"/>
          <p:cNvGrpSpPr/>
          <p:nvPr/>
        </p:nvGrpSpPr>
        <p:grpSpPr>
          <a:xfrm>
            <a:off x="13041302" y="6239042"/>
            <a:ext cx="4484677" cy="2818128"/>
            <a:chOff x="0" y="0"/>
            <a:chExt cx="5979569" cy="3757505"/>
          </a:xfrm>
        </p:grpSpPr>
        <p:sp>
          <p:nvSpPr>
            <p:cNvPr id="17" name="TextBox 17"/>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LICENCJA I DZIERŻAWA</a:t>
              </a:r>
            </a:p>
          </p:txBody>
        </p:sp>
        <p:sp>
          <p:nvSpPr>
            <p:cNvPr id="18" name="TextBox 18"/>
            <p:cNvSpPr txBox="1"/>
            <p:nvPr/>
          </p:nvSpPr>
          <p:spPr>
            <a:xfrm>
              <a:off x="0" y="1948813"/>
              <a:ext cx="5979569" cy="1808692"/>
            </a:xfrm>
            <a:prstGeom prst="rect">
              <a:avLst/>
            </a:prstGeom>
          </p:spPr>
          <p:txBody>
            <a:bodyPr lIns="0" tIns="0" rIns="0" bIns="0" rtlCol="0" anchor="t">
              <a:spAutoFit/>
            </a:bodyPr>
            <a:lstStyle/>
            <a:p>
              <a:pPr algn="ctr">
                <a:lnSpc>
                  <a:spcPts val="3640"/>
                </a:lnSpc>
              </a:pPr>
              <a:r>
                <a:rPr lang="en-US" sz="2600" b="0" i="0" spc="26">
                  <a:solidFill>
                    <a:srgbClr val="E8EEF1"/>
                  </a:solidFill>
                  <a:latin typeface="Montserrat Light"/>
                </a:rPr>
                <a:t>Patentu i prawa ochronnego na znak towarowy</a:t>
              </a:r>
            </a:p>
          </p:txBody>
        </p:sp>
      </p:grpSp>
      <p:pic>
        <p:nvPicPr>
          <p:cNvPr id="19" name="Picture 19"/>
          <p:cNvPicPr>
            <a:picLocks noChangeAspect="1"/>
          </p:cNvPicPr>
          <p:nvPr/>
        </p:nvPicPr>
        <p:blipFill>
          <a:blip r:embed="rId2" cstate="print"/>
          <a:srcRect l="27814" t="32426" r="50567"/>
          <a:stretch>
            <a:fillRect/>
          </a:stretch>
        </p:blipFill>
        <p:spPr>
          <a:xfrm>
            <a:off x="-1343399" y="-651119"/>
            <a:ext cx="2458198" cy="10938119"/>
          </a:xfrm>
          <a:prstGeom prst="rect">
            <a:avLst/>
          </a:prstGeom>
        </p:spPr>
      </p:pic>
      <p:sp>
        <p:nvSpPr>
          <p:cNvPr id="20" name="AutoShape 20"/>
          <p:cNvSpPr/>
          <p:nvPr/>
        </p:nvSpPr>
        <p:spPr>
          <a:xfrm>
            <a:off x="-535582" y="-533400"/>
            <a:ext cx="1165946" cy="11353800"/>
          </a:xfrm>
          <a:prstGeom prst="rect">
            <a:avLst/>
          </a:prstGeom>
          <a:solidFill>
            <a:srgbClr val="43B0F1"/>
          </a:solidFill>
        </p:spPr>
      </p:sp>
      <p:grpSp>
        <p:nvGrpSpPr>
          <p:cNvPr id="21" name="Group 21"/>
          <p:cNvGrpSpPr/>
          <p:nvPr/>
        </p:nvGrpSpPr>
        <p:grpSpPr>
          <a:xfrm>
            <a:off x="-675946" y="9036533"/>
            <a:ext cx="2886906" cy="851395"/>
            <a:chOff x="0" y="0"/>
            <a:chExt cx="1722525" cy="508000"/>
          </a:xfrm>
        </p:grpSpPr>
        <p:sp>
          <p:nvSpPr>
            <p:cNvPr id="22" name="Freeform 22"/>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70860" y="496387"/>
            <a:ext cx="2886906" cy="851395"/>
            <a:chOff x="0" y="0"/>
            <a:chExt cx="1722525" cy="508000"/>
          </a:xfrm>
        </p:grpSpPr>
        <p:sp>
          <p:nvSpPr>
            <p:cNvPr id="3" name="Freeform 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4" name="Picture 4"/>
          <p:cNvPicPr>
            <a:picLocks noChangeAspect="1"/>
          </p:cNvPicPr>
          <p:nvPr/>
        </p:nvPicPr>
        <p:blipFill>
          <a:blip r:embed="rId2" cstate="print"/>
          <a:srcRect l="34850" t="32426" r="50567"/>
          <a:stretch>
            <a:fillRect/>
          </a:stretch>
        </p:blipFill>
        <p:spPr>
          <a:xfrm>
            <a:off x="3413660" y="-325560"/>
            <a:ext cx="1658098" cy="10938119"/>
          </a:xfrm>
          <a:prstGeom prst="rect">
            <a:avLst/>
          </a:prstGeom>
        </p:spPr>
      </p:pic>
      <p:pic>
        <p:nvPicPr>
          <p:cNvPr id="5" name="Picture 5"/>
          <p:cNvPicPr>
            <a:picLocks noChangeAspect="1"/>
          </p:cNvPicPr>
          <p:nvPr/>
        </p:nvPicPr>
        <p:blipFill>
          <a:blip r:embed="rId3" cstate="print"/>
          <a:srcRect l="37714" r="37714"/>
          <a:stretch>
            <a:fillRect/>
          </a:stretch>
        </p:blipFill>
        <p:spPr>
          <a:xfrm>
            <a:off x="-442685" y="-308796"/>
            <a:ext cx="4763454" cy="10904593"/>
          </a:xfrm>
          <a:prstGeom prst="rect">
            <a:avLst/>
          </a:prstGeom>
        </p:spPr>
      </p:pic>
      <p:grpSp>
        <p:nvGrpSpPr>
          <p:cNvPr id="6" name="Group 6"/>
          <p:cNvGrpSpPr/>
          <p:nvPr/>
        </p:nvGrpSpPr>
        <p:grpSpPr>
          <a:xfrm>
            <a:off x="5997633" y="1467868"/>
            <a:ext cx="11261667" cy="8299232"/>
            <a:chOff x="0" y="-19050"/>
            <a:chExt cx="15015556" cy="11065642"/>
          </a:xfrm>
        </p:grpSpPr>
        <p:sp>
          <p:nvSpPr>
            <p:cNvPr id="7" name="TextBox 7"/>
            <p:cNvSpPr txBox="1"/>
            <p:nvPr/>
          </p:nvSpPr>
          <p:spPr>
            <a:xfrm>
              <a:off x="0" y="-19050"/>
              <a:ext cx="15015556" cy="1768771"/>
            </a:xfrm>
            <a:prstGeom prst="rect">
              <a:avLst/>
            </a:prstGeom>
          </p:spPr>
          <p:txBody>
            <a:bodyPr lIns="0" tIns="0" rIns="0" bIns="0" rtlCol="0" anchor="t">
              <a:spAutoFit/>
            </a:bodyPr>
            <a:lstStyle/>
            <a:p>
              <a:pPr>
                <a:lnSpc>
                  <a:spcPts val="5292"/>
                </a:lnSpc>
              </a:pPr>
              <a:r>
                <a:rPr lang="en-US" sz="4200" b="1" i="0" spc="37">
                  <a:solidFill>
                    <a:srgbClr val="E8EEF1"/>
                  </a:solidFill>
                  <a:latin typeface="Montserrat Classic"/>
                </a:rPr>
                <a:t>Przeniesienie prawa do wykonywania użytkowania</a:t>
              </a:r>
            </a:p>
          </p:txBody>
        </p:sp>
        <p:sp>
          <p:nvSpPr>
            <p:cNvPr id="8" name="TextBox 8"/>
            <p:cNvSpPr txBox="1"/>
            <p:nvPr/>
          </p:nvSpPr>
          <p:spPr>
            <a:xfrm>
              <a:off x="0" y="2350730"/>
              <a:ext cx="140402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I WARUNEK</a:t>
              </a:r>
            </a:p>
          </p:txBody>
        </p:sp>
        <p:sp>
          <p:nvSpPr>
            <p:cNvPr id="9" name="TextBox 9"/>
            <p:cNvSpPr txBox="1"/>
            <p:nvPr/>
          </p:nvSpPr>
          <p:spPr>
            <a:xfrm>
              <a:off x="0" y="3170141"/>
              <a:ext cx="14040257" cy="2219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umowa pomiędzy podmiotem prawa a</a:t>
              </a:r>
            </a:p>
            <a:p>
              <a:pPr>
                <a:lnSpc>
                  <a:spcPts val="4500"/>
                </a:lnSpc>
              </a:pPr>
              <a:r>
                <a:rPr lang="en-US" sz="3000" b="0" i="0" spc="30">
                  <a:solidFill>
                    <a:srgbClr val="E8EEF1"/>
                  </a:solidFill>
                  <a:latin typeface="Montserrat Light"/>
                </a:rPr>
                <a:t>użytkownikiem nie zabrania przeniesienia prawa do wykonywania użytkowania na spółkę</a:t>
              </a:r>
            </a:p>
          </p:txBody>
        </p:sp>
        <p:sp>
          <p:nvSpPr>
            <p:cNvPr id="10" name="TextBox 10"/>
            <p:cNvSpPr txBox="1"/>
            <p:nvPr/>
          </p:nvSpPr>
          <p:spPr>
            <a:xfrm>
              <a:off x="0" y="5841477"/>
              <a:ext cx="140402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II WARUNEK</a:t>
              </a:r>
            </a:p>
          </p:txBody>
        </p:sp>
        <p:sp>
          <p:nvSpPr>
            <p:cNvPr id="11" name="TextBox 11"/>
            <p:cNvSpPr txBox="1"/>
            <p:nvPr/>
          </p:nvSpPr>
          <p:spPr>
            <a:xfrm>
              <a:off x="0" y="6660888"/>
              <a:ext cx="14040257" cy="1457325"/>
            </a:xfrm>
            <a:prstGeom prst="rect">
              <a:avLst/>
            </a:prstGeom>
          </p:spPr>
          <p:txBody>
            <a:bodyPr lIns="0" tIns="0" rIns="0" bIns="0" rtlCol="0" anchor="t">
              <a:spAutoFit/>
            </a:bodyPr>
            <a:lstStyle/>
            <a:p>
              <a:pPr>
                <a:lnSpc>
                  <a:spcPts val="4500"/>
                </a:lnSpc>
              </a:pPr>
              <a:r>
                <a:rPr lang="en-US" sz="3000" b="0" i="0" spc="30" dirty="0" err="1">
                  <a:solidFill>
                    <a:srgbClr val="E8EEF1"/>
                  </a:solidFill>
                  <a:latin typeface="Montserrat Light"/>
                </a:rPr>
                <a:t>Spółce</a:t>
              </a:r>
              <a:r>
                <a:rPr lang="en-US" sz="3000" b="0" i="0" spc="30" dirty="0">
                  <a:solidFill>
                    <a:srgbClr val="E8EEF1"/>
                  </a:solidFill>
                  <a:latin typeface="Montserrat Light"/>
                </a:rPr>
                <a:t> </a:t>
              </a:r>
              <a:r>
                <a:rPr lang="en-US" sz="3000" b="0" i="0" spc="30" dirty="0" err="1">
                  <a:solidFill>
                    <a:srgbClr val="E8EEF1"/>
                  </a:solidFill>
                  <a:latin typeface="Montserrat Light"/>
                </a:rPr>
                <a:t>zapewniono</a:t>
              </a:r>
              <a:r>
                <a:rPr lang="en-US" sz="3000" b="0" i="0" spc="30" dirty="0">
                  <a:solidFill>
                    <a:srgbClr val="E8EEF1"/>
                  </a:solidFill>
                  <a:latin typeface="Montserrat Light"/>
                </a:rPr>
                <a:t> możliwość </a:t>
              </a:r>
              <a:r>
                <a:rPr lang="en-US" sz="3000" b="0" i="0" spc="30" dirty="0" err="1">
                  <a:solidFill>
                    <a:srgbClr val="E8EEF1"/>
                  </a:solidFill>
                  <a:latin typeface="Montserrat Light"/>
                </a:rPr>
                <a:t>dalszego</a:t>
              </a:r>
              <a:r>
                <a:rPr lang="en-US" sz="3000" b="0" i="0" spc="30" dirty="0">
                  <a:solidFill>
                    <a:srgbClr val="E8EEF1"/>
                  </a:solidFill>
                  <a:latin typeface="Montserrat Light"/>
                </a:rPr>
                <a:t> </a:t>
              </a:r>
              <a:r>
                <a:rPr lang="en-US" sz="3000" b="0" i="0" spc="30" dirty="0" err="1">
                  <a:solidFill>
                    <a:srgbClr val="E8EEF1"/>
                  </a:solidFill>
                  <a:latin typeface="Montserrat Light"/>
                </a:rPr>
                <a:t>przeniesienia</a:t>
              </a:r>
              <a:r>
                <a:rPr lang="en-US" sz="3000" b="0" i="0" spc="30" dirty="0">
                  <a:solidFill>
                    <a:srgbClr val="E8EEF1"/>
                  </a:solidFill>
                  <a:latin typeface="Montserrat Light"/>
                </a:rPr>
                <a:t> prawa do </a:t>
              </a:r>
              <a:r>
                <a:rPr lang="en-US" sz="3000" b="0" i="0" spc="30" dirty="0" err="1">
                  <a:solidFill>
                    <a:srgbClr val="E8EEF1"/>
                  </a:solidFill>
                  <a:latin typeface="Montserrat Light"/>
                </a:rPr>
                <a:t>wykonywania</a:t>
              </a:r>
              <a:r>
                <a:rPr lang="en-US" sz="3000" b="0" i="0" spc="30" dirty="0">
                  <a:solidFill>
                    <a:srgbClr val="E8EEF1"/>
                  </a:solidFill>
                  <a:latin typeface="Montserrat Light"/>
                </a:rPr>
                <a:t> </a:t>
              </a:r>
              <a:r>
                <a:rPr lang="en-US" sz="3000" b="0" i="0" spc="30" dirty="0" err="1">
                  <a:solidFill>
                    <a:srgbClr val="E8EEF1"/>
                  </a:solidFill>
                  <a:latin typeface="Montserrat Light"/>
                </a:rPr>
                <a:t>użytkowania</a:t>
              </a:r>
              <a:endParaRPr lang="en-US" sz="3000" b="0" i="0" spc="30" dirty="0">
                <a:solidFill>
                  <a:srgbClr val="E8EEF1"/>
                </a:solidFill>
                <a:latin typeface="Montserrat Light"/>
              </a:endParaRPr>
            </a:p>
          </p:txBody>
        </p:sp>
        <p:sp>
          <p:nvSpPr>
            <p:cNvPr id="12" name="TextBox 12"/>
            <p:cNvSpPr txBox="1"/>
            <p:nvPr/>
          </p:nvSpPr>
          <p:spPr>
            <a:xfrm>
              <a:off x="0" y="8688298"/>
              <a:ext cx="140402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III WARUNEK</a:t>
              </a:r>
            </a:p>
          </p:txBody>
        </p:sp>
        <p:sp>
          <p:nvSpPr>
            <p:cNvPr id="13" name="TextBox 13"/>
            <p:cNvSpPr txBox="1"/>
            <p:nvPr/>
          </p:nvSpPr>
          <p:spPr>
            <a:xfrm>
              <a:off x="0" y="9507709"/>
              <a:ext cx="14040257" cy="1538883"/>
            </a:xfrm>
            <a:prstGeom prst="rect">
              <a:avLst/>
            </a:prstGeom>
          </p:spPr>
          <p:txBody>
            <a:bodyPr lIns="0" tIns="0" rIns="0" bIns="0" rtlCol="0" anchor="t">
              <a:spAutoFit/>
            </a:bodyPr>
            <a:lstStyle/>
            <a:p>
              <a:pPr>
                <a:lnSpc>
                  <a:spcPts val="4500"/>
                </a:lnSpc>
              </a:pPr>
              <a:r>
                <a:rPr lang="en-US" sz="3000" b="0" i="0" spc="30" dirty="0" err="1">
                  <a:solidFill>
                    <a:srgbClr val="E8EEF1"/>
                  </a:solidFill>
                  <a:latin typeface="Montserrat Light"/>
                </a:rPr>
                <a:t>Zabezpieczenie</a:t>
              </a:r>
              <a:r>
                <a:rPr lang="en-US" sz="3000" b="0" i="0" spc="30" dirty="0">
                  <a:solidFill>
                    <a:srgbClr val="E8EEF1"/>
                  </a:solidFill>
                  <a:latin typeface="Montserrat Light"/>
                </a:rPr>
                <a:t> spółki </a:t>
              </a:r>
              <a:r>
                <a:rPr lang="en-US" sz="3000" b="0" i="0" spc="30" dirty="0" err="1">
                  <a:solidFill>
                    <a:srgbClr val="E8EEF1"/>
                  </a:solidFill>
                  <a:latin typeface="Montserrat Light"/>
                </a:rPr>
                <a:t>przed</a:t>
              </a:r>
              <a:r>
                <a:rPr lang="en-US" sz="3000" b="0" i="0" spc="30" dirty="0">
                  <a:solidFill>
                    <a:srgbClr val="E8EEF1"/>
                  </a:solidFill>
                  <a:latin typeface="Montserrat Light"/>
                </a:rPr>
                <a:t> </a:t>
              </a:r>
              <a:r>
                <a:rPr lang="en-US" sz="3000" b="0" i="0" spc="30" dirty="0" err="1">
                  <a:solidFill>
                    <a:srgbClr val="E8EEF1"/>
                  </a:solidFill>
                  <a:latin typeface="Montserrat Light"/>
                </a:rPr>
                <a:t>utratą</a:t>
              </a:r>
              <a:r>
                <a:rPr lang="en-US" sz="3000" b="0" i="0" spc="30" dirty="0">
                  <a:solidFill>
                    <a:srgbClr val="E8EEF1"/>
                  </a:solidFill>
                  <a:latin typeface="Montserrat Light"/>
                </a:rPr>
                <a:t> </a:t>
              </a:r>
              <a:r>
                <a:rPr lang="en-US" sz="3000" b="0" i="0" spc="30" dirty="0" err="1" smtClean="0">
                  <a:solidFill>
                    <a:srgbClr val="E8EEF1"/>
                  </a:solidFill>
                  <a:latin typeface="Montserrat Light"/>
                </a:rPr>
                <a:t>użytkowania</a:t>
              </a:r>
              <a:r>
                <a:rPr lang="en-US" sz="3000" b="0" i="0" spc="30" dirty="0" smtClean="0">
                  <a:solidFill>
                    <a:srgbClr val="E8EEF1"/>
                  </a:solidFill>
                  <a:latin typeface="Montserrat Light"/>
                </a:rPr>
                <a:t> </a:t>
              </a:r>
              <a:r>
                <a:rPr lang="en-US" sz="3000" b="0" i="0" spc="30" dirty="0">
                  <a:solidFill>
                    <a:srgbClr val="E8EEF1"/>
                  </a:solidFill>
                  <a:latin typeface="Montserrat Light"/>
                </a:rPr>
                <a:t>(</a:t>
              </a:r>
              <a:r>
                <a:rPr lang="en-US" sz="3000" b="0" i="0" spc="30" dirty="0" err="1">
                  <a:solidFill>
                    <a:srgbClr val="E8EEF1"/>
                  </a:solidFill>
                  <a:latin typeface="Montserrat Light"/>
                </a:rPr>
                <a:t>np</a:t>
              </a:r>
              <a:r>
                <a:rPr lang="en-US" sz="3000" b="0" i="0" spc="30" dirty="0">
                  <a:solidFill>
                    <a:srgbClr val="E8EEF1"/>
                  </a:solidFill>
                  <a:latin typeface="Montserrat Light"/>
                </a:rPr>
                <a:t>. </a:t>
              </a:r>
              <a:r>
                <a:rPr lang="en-US" sz="3000" b="0" i="0" spc="30" dirty="0" err="1">
                  <a:solidFill>
                    <a:srgbClr val="E8EEF1"/>
                  </a:solidFill>
                  <a:latin typeface="Montserrat Light"/>
                </a:rPr>
                <a:t>przed</a:t>
              </a:r>
              <a:r>
                <a:rPr lang="en-US" sz="3000" b="0" i="0" spc="30" dirty="0">
                  <a:solidFill>
                    <a:srgbClr val="E8EEF1"/>
                  </a:solidFill>
                  <a:latin typeface="Montserrat Light"/>
                </a:rPr>
                <a:t> </a:t>
              </a:r>
              <a:r>
                <a:rPr lang="en-US" sz="3000" b="0" i="0" spc="30" dirty="0" err="1">
                  <a:solidFill>
                    <a:srgbClr val="E8EEF1"/>
                  </a:solidFill>
                  <a:latin typeface="Montserrat Light"/>
                </a:rPr>
                <a:t>wypowiedzeniem</a:t>
              </a:r>
              <a:r>
                <a:rPr lang="en-US" sz="3000" b="0" i="0" spc="30" dirty="0">
                  <a:solidFill>
                    <a:srgbClr val="E8EEF1"/>
                  </a:solidFill>
                  <a:latin typeface="Montserrat Light"/>
                </a:rPr>
                <a:t> przez </a:t>
              </a:r>
              <a:r>
                <a:rPr lang="en-US" sz="3000" b="0" i="0" spc="30" dirty="0" err="1">
                  <a:solidFill>
                    <a:srgbClr val="E8EEF1"/>
                  </a:solidFill>
                  <a:latin typeface="Montserrat Light"/>
                </a:rPr>
                <a:t>użytkownika</a:t>
              </a:r>
              <a:r>
                <a:rPr lang="en-US" sz="3000" b="0" i="0" spc="30" dirty="0" smtClean="0">
                  <a:solidFill>
                    <a:srgbClr val="E8EEF1"/>
                  </a:solidFill>
                  <a:latin typeface="Montserrat Light"/>
                </a:rPr>
                <a:t>)</a:t>
              </a:r>
              <a:endParaRPr lang="en-US" sz="3000" b="0" i="0" spc="30" dirty="0">
                <a:solidFill>
                  <a:srgbClr val="E8EEF1"/>
                </a:solidFill>
                <a:latin typeface="Montserrat Light"/>
              </a:endParaRPr>
            </a:p>
          </p:txBody>
        </p:sp>
      </p:grpSp>
      <p:sp>
        <p:nvSpPr>
          <p:cNvPr id="14" name="AutoShape 14"/>
          <p:cNvSpPr/>
          <p:nvPr/>
        </p:nvSpPr>
        <p:spPr>
          <a:xfrm>
            <a:off x="3870860" y="-495300"/>
            <a:ext cx="685800" cy="11277600"/>
          </a:xfrm>
          <a:prstGeom prst="rect">
            <a:avLst/>
          </a:prstGeom>
          <a:solidFill>
            <a:srgbClr val="43B0F1"/>
          </a:solidFill>
        </p:spPr>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4430897" y="-401760"/>
            <a:ext cx="2458198" cy="10938119"/>
          </a:xfrm>
          <a:prstGeom prst="rect">
            <a:avLst/>
          </a:prstGeom>
        </p:spPr>
      </p:pic>
      <p:sp>
        <p:nvSpPr>
          <p:cNvPr id="3" name="AutoShape 3"/>
          <p:cNvSpPr/>
          <p:nvPr/>
        </p:nvSpPr>
        <p:spPr>
          <a:xfrm>
            <a:off x="15155545" y="-533400"/>
            <a:ext cx="2537546" cy="11353800"/>
          </a:xfrm>
          <a:prstGeom prst="rect">
            <a:avLst/>
          </a:prstGeom>
          <a:solidFill>
            <a:srgbClr val="43B0F1"/>
          </a:solidFill>
        </p:spPr>
      </p:sp>
      <p:grpSp>
        <p:nvGrpSpPr>
          <p:cNvPr id="4" name="Group 4"/>
          <p:cNvGrpSpPr/>
          <p:nvPr/>
        </p:nvGrpSpPr>
        <p:grpSpPr>
          <a:xfrm>
            <a:off x="1028700" y="1523191"/>
            <a:ext cx="12442767" cy="8244292"/>
            <a:chOff x="0" y="-47625"/>
            <a:chExt cx="16590356" cy="10992389"/>
          </a:xfrm>
        </p:grpSpPr>
        <p:sp>
          <p:nvSpPr>
            <p:cNvPr id="5" name="TextBox 5"/>
            <p:cNvSpPr txBox="1"/>
            <p:nvPr/>
          </p:nvSpPr>
          <p:spPr>
            <a:xfrm>
              <a:off x="0" y="-47625"/>
              <a:ext cx="16590356" cy="2797006"/>
            </a:xfrm>
            <a:prstGeom prst="rect">
              <a:avLst/>
            </a:prstGeom>
          </p:spPr>
          <p:txBody>
            <a:bodyPr lIns="0" tIns="0" rIns="0" bIns="0" rtlCol="0" anchor="t">
              <a:spAutoFit/>
            </a:bodyPr>
            <a:lstStyle/>
            <a:p>
              <a:pPr>
                <a:lnSpc>
                  <a:spcPts val="8316"/>
                </a:lnSpc>
              </a:pPr>
              <a:r>
                <a:rPr lang="en-US" sz="6600" b="1" i="0" spc="59" dirty="0">
                  <a:solidFill>
                    <a:srgbClr val="E8EEF1"/>
                  </a:solidFill>
                  <a:latin typeface="Montserrat Classic"/>
                </a:rPr>
                <a:t>Problem praw </a:t>
              </a:r>
              <a:r>
                <a:rPr lang="en-US" sz="6600" b="1" i="0" spc="59" dirty="0" err="1">
                  <a:solidFill>
                    <a:srgbClr val="E8EEF1"/>
                  </a:solidFill>
                  <a:latin typeface="Montserrat Classic"/>
                </a:rPr>
                <a:t>przewłaszczonych</a:t>
              </a:r>
              <a:r>
                <a:rPr lang="en-US" sz="6600" b="1" i="0" spc="59" dirty="0">
                  <a:solidFill>
                    <a:srgbClr val="E8EEF1"/>
                  </a:solidFill>
                  <a:latin typeface="Montserrat Classic"/>
                </a:rPr>
                <a:t> </a:t>
              </a:r>
            </a:p>
          </p:txBody>
        </p:sp>
        <p:sp>
          <p:nvSpPr>
            <p:cNvPr id="6" name="TextBox 6"/>
            <p:cNvSpPr txBox="1"/>
            <p:nvPr/>
          </p:nvSpPr>
          <p:spPr>
            <a:xfrm>
              <a:off x="0" y="3226450"/>
              <a:ext cx="159706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ART. 92 § 1 KC.</a:t>
              </a:r>
            </a:p>
          </p:txBody>
        </p:sp>
        <p:sp>
          <p:nvSpPr>
            <p:cNvPr id="7" name="TextBox 7"/>
            <p:cNvSpPr txBox="1"/>
            <p:nvPr/>
          </p:nvSpPr>
          <p:spPr>
            <a:xfrm>
              <a:off x="0" y="4176905"/>
              <a:ext cx="15970657" cy="3743325"/>
            </a:xfrm>
            <a:prstGeom prst="rect">
              <a:avLst/>
            </a:prstGeom>
          </p:spPr>
          <p:txBody>
            <a:bodyPr lIns="0" tIns="0" rIns="0" bIns="0" rtlCol="0" anchor="t">
              <a:spAutoFit/>
            </a:bodyPr>
            <a:lstStyle/>
            <a:p>
              <a:pPr algn="just">
                <a:lnSpc>
                  <a:spcPts val="4500"/>
                </a:lnSpc>
              </a:pPr>
              <a:r>
                <a:rPr lang="en-US" sz="3000" b="0" i="0" spc="30" dirty="0">
                  <a:solidFill>
                    <a:srgbClr val="E8EEF1"/>
                  </a:solidFill>
                  <a:latin typeface="Montserrat Light"/>
                </a:rPr>
                <a:t>„jeżeli czynność </a:t>
              </a:r>
              <a:r>
                <a:rPr lang="en-US" sz="3000" b="0" i="0" spc="30" dirty="0" err="1">
                  <a:solidFill>
                    <a:srgbClr val="E8EEF1"/>
                  </a:solidFill>
                  <a:latin typeface="Montserrat Light"/>
                </a:rPr>
                <a:t>prawna</a:t>
              </a:r>
              <a:r>
                <a:rPr lang="en-US" sz="3000" b="0" i="0" spc="30" dirty="0">
                  <a:solidFill>
                    <a:srgbClr val="E8EEF1"/>
                  </a:solidFill>
                  <a:latin typeface="Montserrat Light"/>
                </a:rPr>
                <a:t> </a:t>
              </a:r>
              <a:r>
                <a:rPr lang="en-US" sz="3000" b="0" i="0" spc="30" dirty="0" err="1">
                  <a:solidFill>
                    <a:srgbClr val="E8EEF1"/>
                  </a:solidFill>
                  <a:latin typeface="Montserrat Light"/>
                </a:rPr>
                <a:t>obejmująca</a:t>
              </a:r>
              <a:r>
                <a:rPr lang="en-US" sz="3000" b="0" i="0" spc="30" dirty="0">
                  <a:solidFill>
                    <a:srgbClr val="E8EEF1"/>
                  </a:solidFill>
                  <a:latin typeface="Montserrat Light"/>
                </a:rPr>
                <a:t> </a:t>
              </a:r>
              <a:r>
                <a:rPr lang="en-US" sz="3000" b="0" i="0" spc="30" dirty="0" err="1">
                  <a:solidFill>
                    <a:srgbClr val="E8EEF1"/>
                  </a:solidFill>
                  <a:latin typeface="Montserrat Light"/>
                </a:rPr>
                <a:t>rozporządzenie</a:t>
              </a:r>
              <a:r>
                <a:rPr lang="en-US" sz="3000" b="0" i="0" spc="30" dirty="0">
                  <a:solidFill>
                    <a:srgbClr val="E8EEF1"/>
                  </a:solidFill>
                  <a:latin typeface="Montserrat Light"/>
                </a:rPr>
                <a:t> </a:t>
              </a:r>
              <a:r>
                <a:rPr lang="en-US" sz="3000" b="0" i="0" spc="30" dirty="0" err="1">
                  <a:solidFill>
                    <a:srgbClr val="E8EEF1"/>
                  </a:solidFill>
                  <a:latin typeface="Montserrat Light"/>
                </a:rPr>
                <a:t>prawem</a:t>
              </a:r>
              <a:r>
                <a:rPr lang="en-US" sz="3000" b="0" i="0" spc="30" dirty="0">
                  <a:solidFill>
                    <a:srgbClr val="E8EEF1"/>
                  </a:solidFill>
                  <a:latin typeface="Montserrat Light"/>
                </a:rPr>
                <a:t> została </a:t>
              </a:r>
              <a:r>
                <a:rPr lang="en-US" sz="3000" b="0" i="0" spc="30" dirty="0" err="1">
                  <a:solidFill>
                    <a:srgbClr val="E8EEF1"/>
                  </a:solidFill>
                  <a:latin typeface="Montserrat Light"/>
                </a:rPr>
                <a:t>dokonana</a:t>
              </a:r>
              <a:r>
                <a:rPr lang="en-US" sz="3000" b="0" i="0" spc="30" dirty="0">
                  <a:solidFill>
                    <a:srgbClr val="E8EEF1"/>
                  </a:solidFill>
                  <a:latin typeface="Montserrat Light"/>
                </a:rPr>
                <a:t> pod </a:t>
              </a:r>
              <a:r>
                <a:rPr lang="en-US" sz="3000" b="0" i="0" spc="30" dirty="0" err="1">
                  <a:solidFill>
                    <a:srgbClr val="E8EEF1"/>
                  </a:solidFill>
                  <a:latin typeface="Montserrat Light"/>
                </a:rPr>
                <a:t>warunkiem</a:t>
              </a:r>
              <a:r>
                <a:rPr lang="en-US" sz="3000" b="0" i="0" spc="30" dirty="0">
                  <a:solidFill>
                    <a:srgbClr val="E8EEF1"/>
                  </a:solidFill>
                  <a:latin typeface="Montserrat Light"/>
                </a:rPr>
                <a:t>, </a:t>
              </a:r>
              <a:r>
                <a:rPr lang="en-US" sz="3000" b="0" i="0" spc="30" dirty="0" err="1">
                  <a:solidFill>
                    <a:srgbClr val="E8EEF1"/>
                  </a:solidFill>
                  <a:latin typeface="Montserrat Light"/>
                </a:rPr>
                <a:t>późniejsze</a:t>
              </a:r>
              <a:r>
                <a:rPr lang="en-US" sz="3000" b="0" i="0" spc="30" dirty="0">
                  <a:solidFill>
                    <a:srgbClr val="E8EEF1"/>
                  </a:solidFill>
                  <a:latin typeface="Montserrat Light"/>
                </a:rPr>
                <a:t> rozporządzenia</a:t>
              </a:r>
            </a:p>
            <a:p>
              <a:pPr algn="just">
                <a:lnSpc>
                  <a:spcPts val="4500"/>
                </a:lnSpc>
              </a:pPr>
              <a:r>
                <a:rPr lang="en-US" sz="3000" b="0" i="0" spc="30" dirty="0">
                  <a:solidFill>
                    <a:srgbClr val="E8EEF1"/>
                  </a:solidFill>
                  <a:latin typeface="Montserrat Light"/>
                </a:rPr>
                <a:t>tym </a:t>
              </a:r>
              <a:r>
                <a:rPr lang="en-US" sz="3000" b="0" i="0" spc="30" dirty="0" err="1">
                  <a:solidFill>
                    <a:srgbClr val="E8EEF1"/>
                  </a:solidFill>
                  <a:latin typeface="Montserrat Light"/>
                </a:rPr>
                <a:t>prawem</a:t>
              </a:r>
              <a:r>
                <a:rPr lang="en-US" sz="3000" b="0" i="0" spc="30" dirty="0">
                  <a:solidFill>
                    <a:srgbClr val="E8EEF1"/>
                  </a:solidFill>
                  <a:latin typeface="Montserrat Light"/>
                </a:rPr>
                <a:t> </a:t>
              </a:r>
              <a:r>
                <a:rPr lang="en-US" sz="3000" b="0" i="0" spc="30" dirty="0" err="1">
                  <a:solidFill>
                    <a:srgbClr val="E8EEF1"/>
                  </a:solidFill>
                  <a:latin typeface="Montserrat Light"/>
                </a:rPr>
                <a:t>tracą</a:t>
              </a:r>
              <a:r>
                <a:rPr lang="en-US" sz="3000" b="0" i="0" spc="30" dirty="0">
                  <a:solidFill>
                    <a:srgbClr val="E8EEF1"/>
                  </a:solidFill>
                  <a:latin typeface="Montserrat Light"/>
                </a:rPr>
                <a:t> </a:t>
              </a:r>
              <a:r>
                <a:rPr lang="en-US" sz="3000" b="0" i="0" spc="30" dirty="0" err="1">
                  <a:solidFill>
                    <a:srgbClr val="E8EEF1"/>
                  </a:solidFill>
                  <a:latin typeface="Montserrat Light"/>
                </a:rPr>
                <a:t>moc</a:t>
              </a:r>
              <a:r>
                <a:rPr lang="en-US" sz="3000" b="0" i="0" spc="30" dirty="0">
                  <a:solidFill>
                    <a:srgbClr val="E8EEF1"/>
                  </a:solidFill>
                  <a:latin typeface="Montserrat Light"/>
                </a:rPr>
                <a:t> z </a:t>
              </a:r>
              <a:r>
                <a:rPr lang="en-US" sz="3000" b="0" i="0" spc="30" dirty="0" err="1">
                  <a:solidFill>
                    <a:srgbClr val="E8EEF1"/>
                  </a:solidFill>
                  <a:latin typeface="Montserrat Light"/>
                </a:rPr>
                <a:t>chwilą</a:t>
              </a:r>
              <a:r>
                <a:rPr lang="en-US" sz="3000" b="0" i="0" spc="30" dirty="0">
                  <a:solidFill>
                    <a:srgbClr val="E8EEF1"/>
                  </a:solidFill>
                  <a:latin typeface="Montserrat Light"/>
                </a:rPr>
                <a:t> </a:t>
              </a:r>
              <a:r>
                <a:rPr lang="en-US" sz="3000" b="0" i="0" spc="30" dirty="0" err="1">
                  <a:solidFill>
                    <a:srgbClr val="E8EEF1"/>
                  </a:solidFill>
                  <a:latin typeface="Montserrat Light"/>
                </a:rPr>
                <a:t>ziszczenia</a:t>
              </a:r>
              <a:r>
                <a:rPr lang="en-US" sz="3000" b="0" i="0" spc="30" dirty="0">
                  <a:solidFill>
                    <a:srgbClr val="E8EEF1"/>
                  </a:solidFill>
                  <a:latin typeface="Montserrat Light"/>
                </a:rPr>
                <a:t> się </a:t>
              </a:r>
              <a:r>
                <a:rPr lang="en-US" sz="3000" b="0" i="0" spc="30" dirty="0" err="1">
                  <a:solidFill>
                    <a:srgbClr val="E8EEF1"/>
                  </a:solidFill>
                  <a:latin typeface="Montserrat Light"/>
                </a:rPr>
                <a:t>warunku</a:t>
              </a:r>
              <a:r>
                <a:rPr lang="en-US" sz="3000" b="0" i="0" spc="30" dirty="0">
                  <a:solidFill>
                    <a:srgbClr val="E8EEF1"/>
                  </a:solidFill>
                  <a:latin typeface="Montserrat Light"/>
                </a:rPr>
                <a:t> o </a:t>
              </a:r>
              <a:r>
                <a:rPr lang="en-US" sz="3000" b="0" i="0" spc="30" dirty="0" err="1">
                  <a:solidFill>
                    <a:srgbClr val="E8EEF1"/>
                  </a:solidFill>
                  <a:latin typeface="Montserrat Light"/>
                </a:rPr>
                <a:t>tyle</a:t>
              </a:r>
              <a:r>
                <a:rPr lang="en-US" sz="3000" b="0" i="0" spc="30" dirty="0">
                  <a:solidFill>
                    <a:srgbClr val="E8EEF1"/>
                  </a:solidFill>
                  <a:latin typeface="Montserrat Light"/>
                </a:rPr>
                <a:t>, o ile </a:t>
              </a:r>
              <a:r>
                <a:rPr lang="en-US" sz="3000" b="0" i="0" spc="30" dirty="0" err="1">
                  <a:solidFill>
                    <a:srgbClr val="E8EEF1"/>
                  </a:solidFill>
                  <a:latin typeface="Montserrat Light"/>
                </a:rPr>
                <a:t>udaremniają</a:t>
              </a:r>
              <a:r>
                <a:rPr lang="en-US" sz="3000" b="0" i="0" spc="30" dirty="0">
                  <a:solidFill>
                    <a:srgbClr val="E8EEF1"/>
                  </a:solidFill>
                  <a:latin typeface="Montserrat Light"/>
                </a:rPr>
                <a:t> lub </a:t>
              </a:r>
              <a:r>
                <a:rPr lang="en-US" sz="3000" b="0" i="0" spc="30" dirty="0" err="1">
                  <a:solidFill>
                    <a:srgbClr val="E8EEF1"/>
                  </a:solidFill>
                  <a:latin typeface="Montserrat Light"/>
                </a:rPr>
                <a:t>ograniczają</a:t>
              </a:r>
              <a:r>
                <a:rPr lang="en-US" sz="3000" b="0" i="0" spc="30" dirty="0">
                  <a:solidFill>
                    <a:srgbClr val="E8EEF1"/>
                  </a:solidFill>
                  <a:latin typeface="Montserrat Light"/>
                </a:rPr>
                <a:t> </a:t>
              </a:r>
              <a:r>
                <a:rPr lang="en-US" sz="3000" b="0" i="0" spc="30" dirty="0" err="1">
                  <a:solidFill>
                    <a:srgbClr val="E8EEF1"/>
                  </a:solidFill>
                  <a:latin typeface="Montserrat Light"/>
                </a:rPr>
                <a:t>skutek</a:t>
              </a:r>
              <a:r>
                <a:rPr lang="en-US" sz="3000" b="0" i="0" spc="30" dirty="0">
                  <a:solidFill>
                    <a:srgbClr val="E8EEF1"/>
                  </a:solidFill>
                  <a:latin typeface="Montserrat Light"/>
                </a:rPr>
                <a:t> </a:t>
              </a:r>
              <a:r>
                <a:rPr lang="en-US" sz="3000" b="0" i="0" spc="30" dirty="0" err="1">
                  <a:solidFill>
                    <a:srgbClr val="E8EEF1"/>
                  </a:solidFill>
                  <a:latin typeface="Montserrat Light"/>
                </a:rPr>
                <a:t>ziszczenia</a:t>
              </a:r>
              <a:r>
                <a:rPr lang="en-US" sz="3000" b="0" i="0" spc="30" dirty="0">
                  <a:solidFill>
                    <a:srgbClr val="E8EEF1"/>
                  </a:solidFill>
                  <a:latin typeface="Montserrat Light"/>
                </a:rPr>
                <a:t> się </a:t>
              </a:r>
              <a:r>
                <a:rPr lang="en-US" sz="3000" b="0" i="0" spc="30" dirty="0" err="1">
                  <a:solidFill>
                    <a:srgbClr val="E8EEF1"/>
                  </a:solidFill>
                  <a:latin typeface="Montserrat Light"/>
                </a:rPr>
                <a:t>warunku</a:t>
              </a:r>
              <a:r>
                <a:rPr lang="en-US" sz="3000" b="0" i="0" spc="30" dirty="0">
                  <a:solidFill>
                    <a:srgbClr val="E8EEF1"/>
                  </a:solidFill>
                  <a:latin typeface="Montserrat Light"/>
                </a:rPr>
                <a:t>”.</a:t>
              </a:r>
            </a:p>
          </p:txBody>
        </p:sp>
        <p:sp>
          <p:nvSpPr>
            <p:cNvPr id="8" name="TextBox 8"/>
            <p:cNvSpPr txBox="1"/>
            <p:nvPr/>
          </p:nvSpPr>
          <p:spPr>
            <a:xfrm>
              <a:off x="0" y="8455425"/>
              <a:ext cx="15970657" cy="745532"/>
            </a:xfrm>
            <a:prstGeom prst="rect">
              <a:avLst/>
            </a:prstGeom>
          </p:spPr>
          <p:txBody>
            <a:bodyPr lIns="0" tIns="0" rIns="0" bIns="0" rtlCol="0" anchor="t">
              <a:spAutoFit/>
            </a:bodyPr>
            <a:lstStyle/>
            <a:p>
              <a:pPr>
                <a:lnSpc>
                  <a:spcPts val="4896"/>
                </a:lnSpc>
              </a:pPr>
              <a:r>
                <a:rPr lang="en-US" sz="3200" b="0" i="0" spc="352">
                  <a:solidFill>
                    <a:srgbClr val="43B0F1"/>
                  </a:solidFill>
                  <a:latin typeface="Montserrat Classic"/>
                </a:rPr>
                <a:t>ART. 92 § 2 KC.</a:t>
              </a:r>
            </a:p>
          </p:txBody>
        </p:sp>
        <p:sp>
          <p:nvSpPr>
            <p:cNvPr id="9" name="TextBox 9"/>
            <p:cNvSpPr txBox="1"/>
            <p:nvPr/>
          </p:nvSpPr>
          <p:spPr>
            <a:xfrm>
              <a:off x="0" y="9405881"/>
              <a:ext cx="15970657" cy="1538883"/>
            </a:xfrm>
            <a:prstGeom prst="rect">
              <a:avLst/>
            </a:prstGeom>
          </p:spPr>
          <p:txBody>
            <a:bodyPr lIns="0" tIns="0" rIns="0" bIns="0" rtlCol="0" anchor="t">
              <a:spAutoFit/>
            </a:bodyPr>
            <a:lstStyle/>
            <a:p>
              <a:pPr algn="just">
                <a:lnSpc>
                  <a:spcPts val="4500"/>
                </a:lnSpc>
              </a:pPr>
              <a:r>
                <a:rPr lang="en-US" sz="3000" b="0" i="0" spc="30" dirty="0" err="1">
                  <a:solidFill>
                    <a:srgbClr val="E8EEF1"/>
                  </a:solidFill>
                  <a:latin typeface="Montserrat Light"/>
                </a:rPr>
                <a:t>Spółka</a:t>
              </a:r>
              <a:r>
                <a:rPr lang="en-US" sz="3000" b="0" i="0" spc="30" dirty="0">
                  <a:solidFill>
                    <a:srgbClr val="E8EEF1"/>
                  </a:solidFill>
                  <a:latin typeface="Montserrat Light"/>
                </a:rPr>
                <a:t> (</a:t>
              </a:r>
              <a:r>
                <a:rPr lang="en-US" sz="3000" b="0" i="0" spc="30" dirty="0" err="1">
                  <a:solidFill>
                    <a:srgbClr val="E8EEF1"/>
                  </a:solidFill>
                  <a:latin typeface="Montserrat Light"/>
                </a:rPr>
                <a:t>nabywca</a:t>
              </a:r>
              <a:r>
                <a:rPr lang="en-US" sz="3000" b="0" i="0" spc="30" dirty="0">
                  <a:solidFill>
                    <a:srgbClr val="E8EEF1"/>
                  </a:solidFill>
                  <a:latin typeface="Montserrat Light"/>
                </a:rPr>
                <a:t> prawa) może się jednak </a:t>
              </a:r>
              <a:r>
                <a:rPr lang="en-US" sz="3000" b="0" i="0" spc="30" dirty="0" err="1">
                  <a:solidFill>
                    <a:srgbClr val="E8EEF1"/>
                  </a:solidFill>
                  <a:latin typeface="Montserrat Light"/>
                </a:rPr>
                <a:t>bronić</a:t>
              </a:r>
              <a:r>
                <a:rPr lang="en-US" sz="3000" b="0" i="0" spc="30" dirty="0">
                  <a:solidFill>
                    <a:srgbClr val="E8EEF1"/>
                  </a:solidFill>
                  <a:latin typeface="Montserrat Light"/>
                </a:rPr>
                <a:t> </a:t>
              </a:r>
              <a:r>
                <a:rPr lang="en-US" sz="3000" b="0" i="0" spc="30" dirty="0" err="1">
                  <a:solidFill>
                    <a:srgbClr val="E8EEF1"/>
                  </a:solidFill>
                  <a:latin typeface="Montserrat Light"/>
                </a:rPr>
                <a:t>dobrą</a:t>
              </a:r>
              <a:r>
                <a:rPr lang="en-US" sz="3000" b="0" i="0" spc="30" dirty="0">
                  <a:solidFill>
                    <a:srgbClr val="E8EEF1"/>
                  </a:solidFill>
                  <a:latin typeface="Montserrat Light"/>
                </a:rPr>
                <a:t> </a:t>
              </a:r>
              <a:r>
                <a:rPr lang="en-US" sz="3000" b="0" i="0" spc="30" dirty="0" err="1">
                  <a:solidFill>
                    <a:srgbClr val="E8EEF1"/>
                  </a:solidFill>
                  <a:latin typeface="Montserrat Light"/>
                </a:rPr>
                <a:t>wiarą</a:t>
              </a:r>
              <a:r>
                <a:rPr lang="en-US" sz="3000" b="0" i="0" spc="30" dirty="0">
                  <a:solidFill>
                    <a:srgbClr val="E8EEF1"/>
                  </a:solidFill>
                  <a:latin typeface="Montserrat Light"/>
                </a:rPr>
                <a:t> (</a:t>
              </a:r>
              <a:r>
                <a:rPr lang="en-US" sz="3000" b="0" i="0" spc="30" dirty="0" err="1">
                  <a:solidFill>
                    <a:srgbClr val="E8EEF1"/>
                  </a:solidFill>
                  <a:latin typeface="Montserrat Light"/>
                </a:rPr>
                <a:t>usprawiedliwioną</a:t>
              </a:r>
              <a:r>
                <a:rPr lang="en-US" sz="3000" b="0" i="0" spc="30" dirty="0">
                  <a:solidFill>
                    <a:srgbClr val="E8EEF1"/>
                  </a:solidFill>
                  <a:latin typeface="Montserrat Light"/>
                </a:rPr>
                <a:t> </a:t>
              </a:r>
              <a:r>
                <a:rPr lang="en-US" sz="3000" b="0" i="0" spc="30" dirty="0" err="1">
                  <a:solidFill>
                    <a:srgbClr val="E8EEF1"/>
                  </a:solidFill>
                  <a:latin typeface="Montserrat Light"/>
                </a:rPr>
                <a:t>niewiedzą</a:t>
              </a:r>
              <a:r>
                <a:rPr lang="en-US" sz="3000" b="0" i="0" spc="30" dirty="0">
                  <a:solidFill>
                    <a:srgbClr val="E8EEF1"/>
                  </a:solidFill>
                  <a:latin typeface="Montserrat Light"/>
                </a:rPr>
                <a:t> o </a:t>
              </a:r>
              <a:r>
                <a:rPr lang="pl-PL" sz="3000" b="0" i="0" spc="30" dirty="0" smtClean="0">
                  <a:solidFill>
                    <a:srgbClr val="E8EEF1"/>
                  </a:solidFill>
                  <a:latin typeface="Montserrat Light"/>
                </a:rPr>
                <a:t>zastrzeżeniu </a:t>
              </a:r>
              <a:r>
                <a:rPr lang="en-US" sz="3000" b="0" i="0" spc="30" dirty="0" err="1" smtClean="0">
                  <a:solidFill>
                    <a:srgbClr val="E8EEF1"/>
                  </a:solidFill>
                  <a:latin typeface="Montserrat Light"/>
                </a:rPr>
                <a:t>warunk</a:t>
              </a:r>
              <a:r>
                <a:rPr lang="pl-PL" sz="3000" b="0" i="0" spc="30" dirty="0" smtClean="0">
                  <a:solidFill>
                    <a:srgbClr val="E8EEF1"/>
                  </a:solidFill>
                  <a:latin typeface="Montserrat Light"/>
                </a:rPr>
                <a:t>u</a:t>
              </a:r>
              <a:r>
                <a:rPr lang="en-US" sz="3000" b="0" i="0" spc="30" dirty="0" smtClean="0">
                  <a:solidFill>
                    <a:srgbClr val="E8EEF1"/>
                  </a:solidFill>
                  <a:latin typeface="Montserrat Light"/>
                </a:rPr>
                <a:t>).</a:t>
              </a:r>
              <a:endParaRPr lang="en-US" sz="3000" b="0" i="0" spc="30" dirty="0">
                <a:solidFill>
                  <a:srgbClr val="E8EEF1"/>
                </a:solidFill>
                <a:latin typeface="Montserrat Light"/>
              </a:endParaRPr>
            </a:p>
          </p:txBody>
        </p:sp>
      </p:grpSp>
      <p:grpSp>
        <p:nvGrpSpPr>
          <p:cNvPr id="10" name="Group 10"/>
          <p:cNvGrpSpPr/>
          <p:nvPr/>
        </p:nvGrpSpPr>
        <p:grpSpPr>
          <a:xfrm>
            <a:off x="-414753" y="6030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0941" y="790306"/>
            <a:ext cx="5966877" cy="3146135"/>
            <a:chOff x="0" y="0"/>
            <a:chExt cx="7955835" cy="4194847"/>
          </a:xfrm>
        </p:grpSpPr>
        <p:sp>
          <p:nvSpPr>
            <p:cNvPr id="3" name="TextBox 3"/>
            <p:cNvSpPr txBox="1"/>
            <p:nvPr/>
          </p:nvSpPr>
          <p:spPr>
            <a:xfrm>
              <a:off x="0" y="-47625"/>
              <a:ext cx="7955835" cy="2797006"/>
            </a:xfrm>
            <a:prstGeom prst="rect">
              <a:avLst/>
            </a:prstGeom>
          </p:spPr>
          <p:txBody>
            <a:bodyPr lIns="0" tIns="0" rIns="0" bIns="0" rtlCol="0" anchor="t">
              <a:spAutoFit/>
            </a:bodyPr>
            <a:lstStyle/>
            <a:p>
              <a:pPr>
                <a:lnSpc>
                  <a:spcPts val="8316"/>
                </a:lnSpc>
              </a:pPr>
              <a:r>
                <a:rPr lang="en-US" sz="6600" b="1" i="0" spc="59" dirty="0" err="1">
                  <a:solidFill>
                    <a:srgbClr val="E8EEF1"/>
                  </a:solidFill>
                  <a:latin typeface="Montserrat Classic"/>
                </a:rPr>
                <a:t>Licencja</a:t>
              </a:r>
              <a:r>
                <a:rPr lang="en-US" sz="6600" b="1" i="0" spc="59" dirty="0">
                  <a:solidFill>
                    <a:srgbClr val="E8EEF1"/>
                  </a:solidFill>
                  <a:latin typeface="Montserrat Classic"/>
                </a:rPr>
                <a:t> jako wkład</a:t>
              </a:r>
            </a:p>
          </p:txBody>
        </p:sp>
        <p:sp>
          <p:nvSpPr>
            <p:cNvPr id="4" name="TextBox 4"/>
            <p:cNvSpPr txBox="1"/>
            <p:nvPr/>
          </p:nvSpPr>
          <p:spPr>
            <a:xfrm>
              <a:off x="0" y="3453802"/>
              <a:ext cx="7460077" cy="741045"/>
            </a:xfrm>
            <a:prstGeom prst="rect">
              <a:avLst/>
            </a:prstGeom>
          </p:spPr>
          <p:txBody>
            <a:bodyPr lIns="0" tIns="0" rIns="0" bIns="0" rtlCol="0" anchor="t">
              <a:spAutoFit/>
            </a:bodyPr>
            <a:lstStyle/>
            <a:p>
              <a:pPr>
                <a:lnSpc>
                  <a:spcPts val="4320"/>
                </a:lnSpc>
              </a:pPr>
              <a:r>
                <a:rPr lang="en-US" sz="3600" b="1" i="0" spc="266" dirty="0">
                  <a:solidFill>
                    <a:srgbClr val="43B0F1"/>
                  </a:solidFill>
                  <a:latin typeface="Montserrat Classic"/>
                </a:rPr>
                <a:t>do spółki handlowej</a:t>
              </a:r>
            </a:p>
          </p:txBody>
        </p:sp>
      </p:grpSp>
      <p:grpSp>
        <p:nvGrpSpPr>
          <p:cNvPr id="5" name="Group 5"/>
          <p:cNvGrpSpPr/>
          <p:nvPr/>
        </p:nvGrpSpPr>
        <p:grpSpPr>
          <a:xfrm>
            <a:off x="10106445" y="532941"/>
            <a:ext cx="7113329" cy="1479703"/>
            <a:chOff x="0" y="0"/>
            <a:chExt cx="9484438" cy="1972937"/>
          </a:xfrm>
        </p:grpSpPr>
        <p:sp>
          <p:nvSpPr>
            <p:cNvPr id="6" name="TextBox 6"/>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RODZAJ WKŁADU</a:t>
              </a:r>
            </a:p>
          </p:txBody>
        </p:sp>
        <p:sp>
          <p:nvSpPr>
            <p:cNvPr id="7" name="TextBox 7"/>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a:solidFill>
                    <a:srgbClr val="E8EEF1"/>
                  </a:solidFill>
                  <a:latin typeface="Montserrat Light"/>
                </a:rPr>
                <a:t>Licencja wnoszona w sposób deklaratoryjny i konstytutywny </a:t>
              </a:r>
            </a:p>
          </p:txBody>
        </p:sp>
      </p:grpSp>
      <p:sp>
        <p:nvSpPr>
          <p:cNvPr id="8" name="AutoShape 8"/>
          <p:cNvSpPr/>
          <p:nvPr/>
        </p:nvSpPr>
        <p:spPr>
          <a:xfrm>
            <a:off x="8801100" y="-800100"/>
            <a:ext cx="79052" cy="12001500"/>
          </a:xfrm>
          <a:prstGeom prst="rect">
            <a:avLst/>
          </a:prstGeom>
          <a:solidFill>
            <a:srgbClr val="43B0F1"/>
          </a:solidFill>
        </p:spPr>
      </p:sp>
      <p:grpSp>
        <p:nvGrpSpPr>
          <p:cNvPr id="9" name="Group 9"/>
          <p:cNvGrpSpPr/>
          <p:nvPr/>
        </p:nvGrpSpPr>
        <p:grpSpPr>
          <a:xfrm>
            <a:off x="10106445" y="2375617"/>
            <a:ext cx="7113329" cy="1580232"/>
            <a:chOff x="0" y="-95250"/>
            <a:chExt cx="9484438" cy="2106975"/>
          </a:xfrm>
        </p:grpSpPr>
        <p:sp>
          <p:nvSpPr>
            <p:cNvPr id="10" name="TextBox 10"/>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PROBLEM ZBYWALNOŚCI</a:t>
              </a:r>
            </a:p>
          </p:txBody>
        </p:sp>
        <p:sp>
          <p:nvSpPr>
            <p:cNvPr id="11" name="TextBox 11"/>
            <p:cNvSpPr txBox="1"/>
            <p:nvPr/>
          </p:nvSpPr>
          <p:spPr>
            <a:xfrm>
              <a:off x="0" y="780619"/>
              <a:ext cx="9484438" cy="1231106"/>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Czy </a:t>
              </a:r>
              <a:r>
                <a:rPr lang="en-US" sz="2600" b="0" i="0" spc="26" dirty="0" err="1">
                  <a:solidFill>
                    <a:srgbClr val="E8EEF1"/>
                  </a:solidFill>
                  <a:latin typeface="Montserrat Light"/>
                </a:rPr>
                <a:t>licencja</a:t>
              </a:r>
              <a:r>
                <a:rPr lang="en-US" sz="2600" b="0" i="0" spc="26" dirty="0">
                  <a:solidFill>
                    <a:srgbClr val="E8EEF1"/>
                  </a:solidFill>
                  <a:latin typeface="Montserrat Light"/>
                </a:rPr>
                <a:t> jest </a:t>
              </a:r>
              <a:r>
                <a:rPr lang="en-US" sz="2600" b="0" i="0" spc="26" dirty="0" err="1">
                  <a:solidFill>
                    <a:srgbClr val="E8EEF1"/>
                  </a:solidFill>
                  <a:latin typeface="Montserrat Light"/>
                </a:rPr>
                <a:t>prawem</a:t>
              </a:r>
              <a:r>
                <a:rPr lang="en-US" sz="2600" b="0" i="0" spc="26" dirty="0">
                  <a:solidFill>
                    <a:srgbClr val="E8EEF1"/>
                  </a:solidFill>
                  <a:latin typeface="Montserrat Light"/>
                </a:rPr>
                <a:t> </a:t>
              </a:r>
              <a:r>
                <a:rPr lang="en-US" sz="2600" b="0" i="0" spc="26" dirty="0" err="1">
                  <a:solidFill>
                    <a:srgbClr val="E8EEF1"/>
                  </a:solidFill>
                  <a:latin typeface="Montserrat Light"/>
                </a:rPr>
                <a:t>zbywalnym</a:t>
              </a:r>
              <a:r>
                <a:rPr lang="en-US" sz="2600" b="0" i="0" spc="26" dirty="0">
                  <a:solidFill>
                    <a:srgbClr val="E8EEF1"/>
                  </a:solidFill>
                  <a:latin typeface="Montserrat Light"/>
                </a:rPr>
                <a:t>? Taką cechę mają prawa w </a:t>
              </a:r>
              <a:r>
                <a:rPr lang="en-US" sz="2600" b="0" i="0" spc="26" dirty="0" err="1" smtClean="0">
                  <a:solidFill>
                    <a:srgbClr val="E8EEF1"/>
                  </a:solidFill>
                  <a:latin typeface="Montserrat Light"/>
                </a:rPr>
                <a:t>zobowiązaniach</a:t>
              </a:r>
              <a:endParaRPr lang="en-US" sz="2600" b="0" i="0" spc="26" dirty="0">
                <a:solidFill>
                  <a:srgbClr val="E8EEF1"/>
                </a:solidFill>
                <a:latin typeface="Montserrat Light"/>
              </a:endParaRPr>
            </a:p>
          </p:txBody>
        </p:sp>
      </p:grpSp>
      <p:grpSp>
        <p:nvGrpSpPr>
          <p:cNvPr id="12" name="Group 12"/>
          <p:cNvGrpSpPr/>
          <p:nvPr/>
        </p:nvGrpSpPr>
        <p:grpSpPr>
          <a:xfrm>
            <a:off x="10106445" y="4398085"/>
            <a:ext cx="7113329" cy="1941983"/>
            <a:chOff x="0" y="0"/>
            <a:chExt cx="9484438" cy="2589311"/>
          </a:xfrm>
        </p:grpSpPr>
        <p:sp>
          <p:nvSpPr>
            <p:cNvPr id="13" name="TextBox 13"/>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ROZUMIENIE ZBYWALNOŚCI</a:t>
              </a:r>
            </a:p>
          </p:txBody>
        </p:sp>
        <p:sp>
          <p:nvSpPr>
            <p:cNvPr id="14" name="TextBox 14"/>
            <p:cNvSpPr txBox="1"/>
            <p:nvPr/>
          </p:nvSpPr>
          <p:spPr>
            <a:xfrm>
              <a:off x="0" y="780619"/>
              <a:ext cx="9484438" cy="1808692"/>
            </a:xfrm>
            <a:prstGeom prst="rect">
              <a:avLst/>
            </a:prstGeom>
          </p:spPr>
          <p:txBody>
            <a:bodyPr lIns="0" tIns="0" rIns="0" bIns="0" rtlCol="0" anchor="t">
              <a:spAutoFit/>
            </a:bodyPr>
            <a:lstStyle/>
            <a:p>
              <a:pPr>
                <a:lnSpc>
                  <a:spcPts val="3640"/>
                </a:lnSpc>
              </a:pPr>
              <a:r>
                <a:rPr lang="en-US" sz="2600" b="0" i="0" spc="26" dirty="0" err="1">
                  <a:solidFill>
                    <a:srgbClr val="E8EEF1"/>
                  </a:solidFill>
                  <a:latin typeface="Montserrat Light"/>
                </a:rPr>
                <a:t>Licencja</a:t>
              </a:r>
              <a:r>
                <a:rPr lang="en-US" sz="2600" b="0" i="0" spc="26" dirty="0">
                  <a:solidFill>
                    <a:srgbClr val="E8EEF1"/>
                  </a:solidFill>
                  <a:latin typeface="Montserrat Light"/>
                </a:rPr>
                <a:t> jest co do zasady </a:t>
              </a:r>
              <a:r>
                <a:rPr lang="en-US" sz="2600" b="0" i="0" spc="26" dirty="0" err="1">
                  <a:solidFill>
                    <a:srgbClr val="E8EEF1"/>
                  </a:solidFill>
                  <a:latin typeface="Montserrat Light"/>
                </a:rPr>
                <a:t>zbywalna</a:t>
              </a:r>
              <a:r>
                <a:rPr lang="en-US" sz="2600" b="0" i="0" spc="26" dirty="0">
                  <a:solidFill>
                    <a:srgbClr val="E8EEF1"/>
                  </a:solidFill>
                  <a:latin typeface="Montserrat Light"/>
                </a:rPr>
                <a:t>, </a:t>
              </a:r>
              <a:r>
                <a:rPr lang="en-US" sz="2600" b="0" i="0" spc="26" dirty="0" err="1">
                  <a:solidFill>
                    <a:srgbClr val="E8EEF1"/>
                  </a:solidFill>
                  <a:latin typeface="Montserrat Light"/>
                </a:rPr>
                <a:t>jeśli</a:t>
              </a:r>
              <a:r>
                <a:rPr lang="en-US" sz="2600" b="0" i="0" spc="26" dirty="0">
                  <a:solidFill>
                    <a:srgbClr val="E8EEF1"/>
                  </a:solidFill>
                  <a:latin typeface="Montserrat Light"/>
                </a:rPr>
                <a:t> nie </a:t>
              </a:r>
              <a:r>
                <a:rPr lang="en-US" sz="2600" b="0" i="0" spc="26" dirty="0" err="1">
                  <a:solidFill>
                    <a:srgbClr val="E8EEF1"/>
                  </a:solidFill>
                  <a:latin typeface="Montserrat Light"/>
                </a:rPr>
                <a:t>sprzeciwia</a:t>
              </a:r>
              <a:r>
                <a:rPr lang="en-US" sz="2600" b="0" i="0" spc="26" dirty="0">
                  <a:solidFill>
                    <a:srgbClr val="E8EEF1"/>
                  </a:solidFill>
                  <a:latin typeface="Montserrat Light"/>
                </a:rPr>
                <a:t> się to </a:t>
              </a:r>
              <a:r>
                <a:rPr lang="en-US" sz="2600" b="0" i="0" spc="26" dirty="0" err="1">
                  <a:solidFill>
                    <a:srgbClr val="E8EEF1"/>
                  </a:solidFill>
                  <a:latin typeface="Montserrat Light"/>
                </a:rPr>
                <a:t>umowie</a:t>
              </a:r>
              <a:r>
                <a:rPr lang="en-US" sz="2600" b="0" i="0" spc="26" dirty="0">
                  <a:solidFill>
                    <a:srgbClr val="E8EEF1"/>
                  </a:solidFill>
                  <a:latin typeface="Montserrat Light"/>
                </a:rPr>
                <a:t> lub </a:t>
              </a:r>
              <a:r>
                <a:rPr lang="en-US" sz="2600" b="0" i="0" spc="26" dirty="0" err="1">
                  <a:solidFill>
                    <a:srgbClr val="E8EEF1"/>
                  </a:solidFill>
                  <a:latin typeface="Montserrat Light"/>
                </a:rPr>
                <a:t>właściwości</a:t>
              </a:r>
              <a:r>
                <a:rPr lang="en-US" sz="2600" b="0" i="0" spc="26" dirty="0">
                  <a:solidFill>
                    <a:srgbClr val="E8EEF1"/>
                  </a:solidFill>
                  <a:latin typeface="Montserrat Light"/>
                </a:rPr>
                <a:t> </a:t>
              </a:r>
              <a:r>
                <a:rPr lang="pl-PL" sz="2600" b="0" i="0" spc="26" dirty="0" smtClean="0">
                  <a:solidFill>
                    <a:srgbClr val="E8EEF1"/>
                  </a:solidFill>
                  <a:latin typeface="Montserrat Light"/>
                </a:rPr>
                <a:t>konkretnego </a:t>
              </a:r>
              <a:r>
                <a:rPr lang="en-US" sz="2600" b="0" i="0" spc="26" dirty="0" err="1" smtClean="0">
                  <a:solidFill>
                    <a:srgbClr val="E8EEF1"/>
                  </a:solidFill>
                  <a:latin typeface="Montserrat Light"/>
                </a:rPr>
                <a:t>zobowiązania</a:t>
              </a:r>
              <a:endParaRPr lang="en-US" sz="2600" b="0" i="0" spc="26" dirty="0">
                <a:solidFill>
                  <a:srgbClr val="E8EEF1"/>
                </a:solidFill>
                <a:latin typeface="Montserrat Light"/>
              </a:endParaRPr>
            </a:p>
          </p:txBody>
        </p:sp>
      </p:grpSp>
      <p:grpSp>
        <p:nvGrpSpPr>
          <p:cNvPr id="15" name="Group 15"/>
          <p:cNvGrpSpPr/>
          <p:nvPr/>
        </p:nvGrpSpPr>
        <p:grpSpPr>
          <a:xfrm>
            <a:off x="10016863" y="6536945"/>
            <a:ext cx="7113329" cy="1479703"/>
            <a:chOff x="0" y="0"/>
            <a:chExt cx="9484438" cy="1972937"/>
          </a:xfrm>
        </p:grpSpPr>
        <p:sp>
          <p:nvSpPr>
            <p:cNvPr id="16" name="TextBox 16"/>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DODATKOWE GWARANCJE</a:t>
              </a:r>
            </a:p>
          </p:txBody>
        </p:sp>
        <p:sp>
          <p:nvSpPr>
            <p:cNvPr id="17" name="TextBox 17"/>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dirty="0" err="1">
                  <a:solidFill>
                    <a:srgbClr val="E8EEF1"/>
                  </a:solidFill>
                  <a:latin typeface="Montserrat Light"/>
                </a:rPr>
                <a:t>Zabezpieczenie</a:t>
              </a:r>
              <a:r>
                <a:rPr lang="en-US" sz="2600" b="0" i="0" spc="26" dirty="0">
                  <a:solidFill>
                    <a:srgbClr val="E8EEF1"/>
                  </a:solidFill>
                  <a:latin typeface="Montserrat Light"/>
                </a:rPr>
                <a:t> </a:t>
              </a:r>
              <a:r>
                <a:rPr lang="en-US" sz="2600" b="0" i="0" spc="26" dirty="0" err="1">
                  <a:solidFill>
                    <a:srgbClr val="E8EEF1"/>
                  </a:solidFill>
                  <a:latin typeface="Montserrat Light"/>
                </a:rPr>
                <a:t>spółki</a:t>
              </a:r>
              <a:r>
                <a:rPr lang="en-US" sz="2600" b="0" i="0" spc="26" dirty="0">
                  <a:solidFill>
                    <a:srgbClr val="E8EEF1"/>
                  </a:solidFill>
                  <a:latin typeface="Montserrat Light"/>
                </a:rPr>
                <a:t> </a:t>
              </a:r>
              <a:r>
                <a:rPr lang="en-US" sz="2600" b="0" i="0" spc="26" dirty="0" err="1">
                  <a:solidFill>
                    <a:srgbClr val="E8EEF1"/>
                  </a:solidFill>
                  <a:latin typeface="Montserrat Light"/>
                </a:rPr>
                <a:t>przed</a:t>
              </a:r>
              <a:r>
                <a:rPr lang="en-US" sz="2600" b="0" i="0" spc="26" dirty="0">
                  <a:solidFill>
                    <a:srgbClr val="E8EEF1"/>
                  </a:solidFill>
                  <a:latin typeface="Montserrat Light"/>
                </a:rPr>
                <a:t> </a:t>
              </a:r>
              <a:r>
                <a:rPr lang="en-US" sz="2600" b="0" i="0" spc="26" dirty="0" err="1">
                  <a:solidFill>
                    <a:srgbClr val="E8EEF1"/>
                  </a:solidFill>
                  <a:latin typeface="Montserrat Light"/>
                </a:rPr>
                <a:t>utratą</a:t>
              </a:r>
              <a:r>
                <a:rPr lang="en-US" sz="2600" b="0" i="0" spc="26" dirty="0">
                  <a:solidFill>
                    <a:srgbClr val="E8EEF1"/>
                  </a:solidFill>
                  <a:latin typeface="Montserrat Light"/>
                </a:rPr>
                <a:t> </a:t>
              </a:r>
              <a:r>
                <a:rPr lang="en-US" sz="2600" b="0" i="0" spc="26" dirty="0" err="1">
                  <a:solidFill>
                    <a:srgbClr val="E8EEF1"/>
                  </a:solidFill>
                  <a:latin typeface="Montserrat Light"/>
                </a:rPr>
                <a:t>wkładu</a:t>
              </a:r>
              <a:r>
                <a:rPr lang="en-US" sz="2600" b="0" i="0" spc="26" dirty="0">
                  <a:solidFill>
                    <a:srgbClr val="E8EEF1"/>
                  </a:solidFill>
                  <a:latin typeface="Montserrat Light"/>
                </a:rPr>
                <a:t> </a:t>
              </a:r>
              <a:r>
                <a:rPr lang="en-US" sz="2600" b="0" i="0" spc="26" dirty="0" err="1">
                  <a:solidFill>
                    <a:srgbClr val="E8EEF1"/>
                  </a:solidFill>
                  <a:latin typeface="Montserrat Light"/>
                </a:rPr>
                <a:t>niepieniężnego</a:t>
              </a:r>
              <a:r>
                <a:rPr lang="en-US" sz="2600" b="0" i="0" spc="26" dirty="0">
                  <a:solidFill>
                    <a:srgbClr val="E8EEF1"/>
                  </a:solidFill>
                  <a:latin typeface="Montserrat Light"/>
                </a:rPr>
                <a:t> </a:t>
              </a:r>
            </a:p>
          </p:txBody>
        </p:sp>
      </p:grpSp>
      <p:grpSp>
        <p:nvGrpSpPr>
          <p:cNvPr id="18" name="Group 18"/>
          <p:cNvGrpSpPr/>
          <p:nvPr/>
        </p:nvGrpSpPr>
        <p:grpSpPr>
          <a:xfrm>
            <a:off x="10106445" y="8267530"/>
            <a:ext cx="7113329" cy="1580232"/>
            <a:chOff x="0" y="-95250"/>
            <a:chExt cx="9484438" cy="2106975"/>
          </a:xfrm>
        </p:grpSpPr>
        <p:sp>
          <p:nvSpPr>
            <p:cNvPr id="19" name="TextBox 19"/>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POSZCZEGÓLNE LICENCJE</a:t>
              </a:r>
            </a:p>
          </p:txBody>
        </p:sp>
        <p:sp>
          <p:nvSpPr>
            <p:cNvPr id="20" name="TextBox 20"/>
            <p:cNvSpPr txBox="1"/>
            <p:nvPr/>
          </p:nvSpPr>
          <p:spPr>
            <a:xfrm>
              <a:off x="0" y="780619"/>
              <a:ext cx="9484438" cy="1231106"/>
            </a:xfrm>
            <a:prstGeom prst="rect">
              <a:avLst/>
            </a:prstGeom>
          </p:spPr>
          <p:txBody>
            <a:bodyPr lIns="0" tIns="0" rIns="0" bIns="0" rtlCol="0" anchor="t">
              <a:spAutoFit/>
            </a:bodyPr>
            <a:lstStyle/>
            <a:p>
              <a:pPr>
                <a:lnSpc>
                  <a:spcPts val="3640"/>
                </a:lnSpc>
              </a:pPr>
              <a:r>
                <a:rPr lang="en-US" sz="2600" b="0" i="0" spc="26" dirty="0" err="1">
                  <a:solidFill>
                    <a:srgbClr val="E8EEF1"/>
                  </a:solidFill>
                  <a:latin typeface="Montserrat Light"/>
                </a:rPr>
                <a:t>Przymusowa</a:t>
              </a:r>
              <a:r>
                <a:rPr lang="en-US" sz="2600" b="0" i="0" spc="26" dirty="0">
                  <a:solidFill>
                    <a:srgbClr val="E8EEF1"/>
                  </a:solidFill>
                  <a:latin typeface="Montserrat Light"/>
                </a:rPr>
                <a:t> (łącznie z </a:t>
              </a:r>
              <a:r>
                <a:rPr lang="en-US" sz="2600" b="0" i="0" spc="26" dirty="0" err="1">
                  <a:solidFill>
                    <a:srgbClr val="E8EEF1"/>
                  </a:solidFill>
                  <a:latin typeface="Montserrat Light"/>
                </a:rPr>
                <a:t>przedsiębiorstwem</a:t>
              </a:r>
              <a:r>
                <a:rPr lang="en-US" sz="2600" b="0" i="0" spc="26" dirty="0">
                  <a:solidFill>
                    <a:srgbClr val="E8EEF1"/>
                  </a:solidFill>
                  <a:latin typeface="Montserrat Light"/>
                </a:rPr>
                <a:t>), pełna, </a:t>
              </a:r>
              <a:r>
                <a:rPr lang="en-US" sz="2600" b="0" i="0" spc="26" dirty="0" err="1" smtClean="0">
                  <a:solidFill>
                    <a:srgbClr val="E8EEF1"/>
                  </a:solidFill>
                  <a:latin typeface="Montserrat Light"/>
                </a:rPr>
                <a:t>niepełna</a:t>
              </a:r>
              <a:endParaRPr lang="en-US" sz="2600" b="0" i="0" spc="26" dirty="0">
                <a:solidFill>
                  <a:srgbClr val="E8EEF1"/>
                </a:solidFill>
                <a:latin typeface="Montserrat Light"/>
              </a:endParaRPr>
            </a:p>
          </p:txBody>
        </p:sp>
      </p:grpSp>
      <p:pic>
        <p:nvPicPr>
          <p:cNvPr id="21" name="Picture 21"/>
          <p:cNvPicPr>
            <a:picLocks noChangeAspect="1"/>
          </p:cNvPicPr>
          <p:nvPr/>
        </p:nvPicPr>
        <p:blipFill>
          <a:blip r:embed="rId2" cstate="print"/>
          <a:srcRect l="27814" t="32426" r="50567"/>
          <a:stretch>
            <a:fillRect/>
          </a:stretch>
        </p:blipFill>
        <p:spPr>
          <a:xfrm>
            <a:off x="-1429498" y="-419729"/>
            <a:ext cx="2458198" cy="10938119"/>
          </a:xfrm>
          <a:prstGeom prst="rect">
            <a:avLst/>
          </a:prstGeom>
        </p:spPr>
      </p:pic>
      <p:grpSp>
        <p:nvGrpSpPr>
          <p:cNvPr id="22" name="Group 22"/>
          <p:cNvGrpSpPr/>
          <p:nvPr/>
        </p:nvGrpSpPr>
        <p:grpSpPr>
          <a:xfrm>
            <a:off x="-675946" y="8832603"/>
            <a:ext cx="2886906" cy="851395"/>
            <a:chOff x="0" y="0"/>
            <a:chExt cx="1722525" cy="508000"/>
          </a:xfrm>
        </p:grpSpPr>
        <p:sp>
          <p:nvSpPr>
            <p:cNvPr id="23" name="Freeform 2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24" name="Group 24"/>
          <p:cNvGrpSpPr/>
          <p:nvPr/>
        </p:nvGrpSpPr>
        <p:grpSpPr>
          <a:xfrm>
            <a:off x="8801100" y="532941"/>
            <a:ext cx="735930" cy="367965"/>
            <a:chOff x="0" y="0"/>
            <a:chExt cx="1016000" cy="508000"/>
          </a:xfrm>
        </p:grpSpPr>
        <p:sp>
          <p:nvSpPr>
            <p:cNvPr id="25" name="Freeform 25"/>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26" name="Group 26"/>
          <p:cNvGrpSpPr/>
          <p:nvPr/>
        </p:nvGrpSpPr>
        <p:grpSpPr>
          <a:xfrm>
            <a:off x="8801100" y="2447055"/>
            <a:ext cx="735930" cy="367965"/>
            <a:chOff x="0" y="0"/>
            <a:chExt cx="1016000" cy="508000"/>
          </a:xfrm>
        </p:grpSpPr>
        <p:sp>
          <p:nvSpPr>
            <p:cNvPr id="27" name="Freeform 27"/>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28" name="Group 28"/>
          <p:cNvGrpSpPr/>
          <p:nvPr/>
        </p:nvGrpSpPr>
        <p:grpSpPr>
          <a:xfrm>
            <a:off x="8801100" y="4398085"/>
            <a:ext cx="735930" cy="367965"/>
            <a:chOff x="0" y="0"/>
            <a:chExt cx="1016000" cy="508000"/>
          </a:xfrm>
        </p:grpSpPr>
        <p:sp>
          <p:nvSpPr>
            <p:cNvPr id="29" name="Freeform 29"/>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30" name="Group 30"/>
          <p:cNvGrpSpPr/>
          <p:nvPr/>
        </p:nvGrpSpPr>
        <p:grpSpPr>
          <a:xfrm>
            <a:off x="8801100" y="6352963"/>
            <a:ext cx="735930" cy="367965"/>
            <a:chOff x="0" y="0"/>
            <a:chExt cx="1016000" cy="508000"/>
          </a:xfrm>
        </p:grpSpPr>
        <p:sp>
          <p:nvSpPr>
            <p:cNvPr id="31" name="Freeform 31"/>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32" name="Group 32"/>
          <p:cNvGrpSpPr/>
          <p:nvPr/>
        </p:nvGrpSpPr>
        <p:grpSpPr>
          <a:xfrm>
            <a:off x="8801100" y="8338968"/>
            <a:ext cx="735930" cy="367965"/>
            <a:chOff x="0" y="0"/>
            <a:chExt cx="1016000" cy="508000"/>
          </a:xfrm>
        </p:grpSpPr>
        <p:sp>
          <p:nvSpPr>
            <p:cNvPr id="33" name="Freeform 33"/>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1759" r="51477"/>
          <a:stretch>
            <a:fillRect/>
          </a:stretch>
        </p:blipFill>
        <p:spPr>
          <a:xfrm rot="5400000">
            <a:off x="7945886" y="112590"/>
            <a:ext cx="2396228" cy="20348819"/>
          </a:xfrm>
          <a:prstGeom prst="rect">
            <a:avLst/>
          </a:prstGeom>
        </p:spPr>
      </p:pic>
      <p:grpSp>
        <p:nvGrpSpPr>
          <p:cNvPr id="3" name="Group 3"/>
          <p:cNvGrpSpPr/>
          <p:nvPr/>
        </p:nvGrpSpPr>
        <p:grpSpPr>
          <a:xfrm>
            <a:off x="3084903" y="2983669"/>
            <a:ext cx="12118194" cy="4319663"/>
            <a:chOff x="0" y="0"/>
            <a:chExt cx="16157592" cy="5759550"/>
          </a:xfrm>
        </p:grpSpPr>
        <p:sp>
          <p:nvSpPr>
            <p:cNvPr id="4" name="TextBox 4"/>
            <p:cNvSpPr txBox="1"/>
            <p:nvPr/>
          </p:nvSpPr>
          <p:spPr>
            <a:xfrm>
              <a:off x="0" y="-47625"/>
              <a:ext cx="16157592" cy="2797006"/>
            </a:xfrm>
            <a:prstGeom prst="rect">
              <a:avLst/>
            </a:prstGeom>
          </p:spPr>
          <p:txBody>
            <a:bodyPr lIns="0" tIns="0" rIns="0" bIns="0" rtlCol="0" anchor="t">
              <a:spAutoFit/>
            </a:bodyPr>
            <a:lstStyle/>
            <a:p>
              <a:pPr algn="ctr">
                <a:lnSpc>
                  <a:spcPts val="8316"/>
                </a:lnSpc>
              </a:pPr>
              <a:r>
                <a:rPr lang="en-US" sz="6600" b="1" i="0" spc="59">
                  <a:solidFill>
                    <a:srgbClr val="E8EEF1"/>
                  </a:solidFill>
                  <a:latin typeface="Montserrat Classic"/>
                </a:rPr>
                <a:t>Dzierżawa patentu i prawa ochronnego na z.t.</a:t>
              </a:r>
            </a:p>
          </p:txBody>
        </p:sp>
        <p:sp>
          <p:nvSpPr>
            <p:cNvPr id="5" name="TextBox 5"/>
            <p:cNvSpPr txBox="1"/>
            <p:nvPr/>
          </p:nvSpPr>
          <p:spPr>
            <a:xfrm>
              <a:off x="5357" y="5014018"/>
              <a:ext cx="16146877" cy="745532"/>
            </a:xfrm>
            <a:prstGeom prst="rect">
              <a:avLst/>
            </a:prstGeom>
          </p:spPr>
          <p:txBody>
            <a:bodyPr lIns="0" tIns="0" rIns="0" bIns="0" rtlCol="0" anchor="t">
              <a:spAutoFit/>
            </a:bodyPr>
            <a:lstStyle/>
            <a:p>
              <a:pPr algn="ctr">
                <a:lnSpc>
                  <a:spcPts val="4896"/>
                </a:lnSpc>
              </a:pPr>
              <a:r>
                <a:rPr lang="en-US" sz="3200" b="0" i="0" spc="352">
                  <a:solidFill>
                    <a:srgbClr val="E8EEF1"/>
                  </a:solidFill>
                  <a:latin typeface="Montserrat Classic"/>
                </a:rPr>
                <a:t>CZY MOŻE MIEĆ ZDOLNOŚĆ APORTOWĄ?</a:t>
              </a:r>
            </a:p>
          </p:txBody>
        </p:sp>
        <p:grpSp>
          <p:nvGrpSpPr>
            <p:cNvPr id="6" name="Group 6"/>
            <p:cNvGrpSpPr/>
            <p:nvPr/>
          </p:nvGrpSpPr>
          <p:grpSpPr>
            <a:xfrm>
              <a:off x="6910418" y="3477195"/>
              <a:ext cx="2336755" cy="609465"/>
              <a:chOff x="0" y="0"/>
              <a:chExt cx="1947727" cy="508000"/>
            </a:xfrm>
          </p:grpSpPr>
          <p:sp>
            <p:nvSpPr>
              <p:cNvPr id="7" name="Freeform 7"/>
              <p:cNvSpPr/>
              <p:nvPr/>
            </p:nvSpPr>
            <p:spPr>
              <a:xfrm>
                <a:off x="0" y="49530"/>
                <a:ext cx="1947727" cy="408940"/>
              </a:xfrm>
              <a:custGeom>
                <a:avLst/>
                <a:gdLst/>
                <a:ahLst/>
                <a:cxnLst/>
                <a:rect l="l" t="t" r="r" b="b"/>
                <a:pathLst>
                  <a:path w="1947727" h="408940">
                    <a:moveTo>
                      <a:pt x="1741987" y="0"/>
                    </a:moveTo>
                    <a:cubicBezTo>
                      <a:pt x="1641657" y="0"/>
                      <a:pt x="1559107" y="72390"/>
                      <a:pt x="1540057" y="166370"/>
                    </a:cubicBezTo>
                    <a:lnTo>
                      <a:pt x="406400" y="166370"/>
                    </a:lnTo>
                    <a:cubicBezTo>
                      <a:pt x="388620" y="71120"/>
                      <a:pt x="304800" y="0"/>
                      <a:pt x="204470" y="0"/>
                    </a:cubicBezTo>
                    <a:cubicBezTo>
                      <a:pt x="91440" y="0"/>
                      <a:pt x="0" y="91440"/>
                      <a:pt x="0" y="204470"/>
                    </a:cubicBezTo>
                    <a:cubicBezTo>
                      <a:pt x="0" y="317500"/>
                      <a:pt x="91440" y="408940"/>
                      <a:pt x="204470" y="408940"/>
                    </a:cubicBezTo>
                    <a:cubicBezTo>
                      <a:pt x="304800" y="408940"/>
                      <a:pt x="388620" y="337820"/>
                      <a:pt x="406400" y="242570"/>
                    </a:cubicBezTo>
                    <a:lnTo>
                      <a:pt x="1541327" y="242570"/>
                    </a:lnTo>
                    <a:cubicBezTo>
                      <a:pt x="1559107" y="337820"/>
                      <a:pt x="1642927" y="408940"/>
                      <a:pt x="1743257" y="408940"/>
                    </a:cubicBezTo>
                    <a:cubicBezTo>
                      <a:pt x="1856287" y="408940"/>
                      <a:pt x="1947727" y="317500"/>
                      <a:pt x="1947727" y="204470"/>
                    </a:cubicBezTo>
                    <a:cubicBezTo>
                      <a:pt x="1947727" y="91440"/>
                      <a:pt x="1855017" y="0"/>
                      <a:pt x="1741987"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3453" y="2932507"/>
            <a:ext cx="10825288" cy="3409412"/>
            <a:chOff x="0" y="0"/>
            <a:chExt cx="14433718" cy="4545883"/>
          </a:xfrm>
        </p:grpSpPr>
        <p:sp>
          <p:nvSpPr>
            <p:cNvPr id="3" name="TextBox 3"/>
            <p:cNvSpPr txBox="1"/>
            <p:nvPr/>
          </p:nvSpPr>
          <p:spPr>
            <a:xfrm>
              <a:off x="0" y="-57150"/>
              <a:ext cx="14433718" cy="2250273"/>
            </a:xfrm>
            <a:prstGeom prst="rect">
              <a:avLst/>
            </a:prstGeom>
          </p:spPr>
          <p:txBody>
            <a:bodyPr lIns="0" tIns="0" rIns="0" bIns="0" rtlCol="0" anchor="t">
              <a:spAutoFit/>
            </a:bodyPr>
            <a:lstStyle/>
            <a:p>
              <a:pPr>
                <a:lnSpc>
                  <a:spcPts val="6759"/>
                </a:lnSpc>
              </a:pPr>
              <a:r>
                <a:rPr lang="en-US" sz="5159" b="1" i="0" spc="149">
                  <a:solidFill>
                    <a:srgbClr val="E8EEF1"/>
                  </a:solidFill>
                  <a:latin typeface="Montserrat Classic"/>
                </a:rPr>
                <a:t>ZAGADNIENIA PORUSZANE PODCZAS WYKŁADU</a:t>
              </a:r>
            </a:p>
          </p:txBody>
        </p:sp>
        <p:sp>
          <p:nvSpPr>
            <p:cNvPr id="4" name="TextBox 4"/>
            <p:cNvSpPr txBox="1"/>
            <p:nvPr/>
          </p:nvSpPr>
          <p:spPr>
            <a:xfrm>
              <a:off x="0" y="2467992"/>
              <a:ext cx="14433718" cy="2077892"/>
            </a:xfrm>
            <a:prstGeom prst="rect">
              <a:avLst/>
            </a:prstGeom>
          </p:spPr>
          <p:txBody>
            <a:bodyPr lIns="0" tIns="0" rIns="0" bIns="0" rtlCol="0" anchor="t">
              <a:spAutoFit/>
            </a:bodyPr>
            <a:lstStyle/>
            <a:p>
              <a:pPr>
                <a:lnSpc>
                  <a:spcPts val="4221"/>
                </a:lnSpc>
              </a:pPr>
              <a:r>
                <a:rPr lang="en-US" sz="2814" b="0" i="0" spc="28" dirty="0" err="1">
                  <a:solidFill>
                    <a:srgbClr val="E8EEF1"/>
                  </a:solidFill>
                  <a:latin typeface="Montserrat Light"/>
                </a:rPr>
                <a:t>Zdolność</a:t>
              </a:r>
              <a:r>
                <a:rPr lang="en-US" sz="2814" b="0" i="0" spc="28" dirty="0">
                  <a:solidFill>
                    <a:srgbClr val="E8EEF1"/>
                  </a:solidFill>
                  <a:latin typeface="Montserrat Light"/>
                </a:rPr>
                <a:t> </a:t>
              </a:r>
              <a:r>
                <a:rPr lang="en-US" sz="2814" b="0" i="0" spc="28" dirty="0" err="1">
                  <a:solidFill>
                    <a:srgbClr val="E8EEF1"/>
                  </a:solidFill>
                  <a:latin typeface="Montserrat Light"/>
                </a:rPr>
                <a:t>wkładowa</a:t>
              </a:r>
              <a:r>
                <a:rPr lang="en-US" sz="2814" b="0" i="0" spc="28" dirty="0">
                  <a:solidFill>
                    <a:srgbClr val="E8EEF1"/>
                  </a:solidFill>
                  <a:latin typeface="Montserrat Light"/>
                </a:rPr>
                <a:t> patentu i prawa </a:t>
              </a:r>
              <a:r>
                <a:rPr lang="en-US" sz="2814" b="0" i="0" spc="28" dirty="0" err="1">
                  <a:solidFill>
                    <a:srgbClr val="E8EEF1"/>
                  </a:solidFill>
                  <a:latin typeface="Montserrat Light"/>
                </a:rPr>
                <a:t>ochronnego</a:t>
              </a:r>
              <a:r>
                <a:rPr lang="en-US" sz="2814" b="0" i="0" spc="28" dirty="0">
                  <a:solidFill>
                    <a:srgbClr val="E8EEF1"/>
                  </a:solidFill>
                  <a:latin typeface="Montserrat Light"/>
                </a:rPr>
                <a:t>, </a:t>
              </a:r>
              <a:r>
                <a:rPr lang="en-US" sz="2814" b="0" i="0" spc="28" dirty="0" err="1">
                  <a:solidFill>
                    <a:srgbClr val="E8EEF1"/>
                  </a:solidFill>
                  <a:latin typeface="Montserrat Light"/>
                </a:rPr>
                <a:t>wniesienie</a:t>
              </a:r>
              <a:r>
                <a:rPr lang="en-US" sz="2814" b="0" i="0" spc="28" dirty="0">
                  <a:solidFill>
                    <a:srgbClr val="E8EEF1"/>
                  </a:solidFill>
                  <a:latin typeface="Montserrat Light"/>
                </a:rPr>
                <a:t> praw, patent i prawo </a:t>
              </a:r>
              <a:r>
                <a:rPr lang="en-US" sz="2814" b="0" i="0" spc="28" dirty="0" err="1">
                  <a:solidFill>
                    <a:srgbClr val="E8EEF1"/>
                  </a:solidFill>
                  <a:latin typeface="Montserrat Light"/>
                </a:rPr>
                <a:t>ochronne</a:t>
              </a:r>
              <a:r>
                <a:rPr lang="en-US" sz="2814" b="0" i="0" spc="28" dirty="0">
                  <a:solidFill>
                    <a:srgbClr val="E8EEF1"/>
                  </a:solidFill>
                  <a:latin typeface="Montserrat Light"/>
                </a:rPr>
                <a:t> w </a:t>
              </a:r>
              <a:r>
                <a:rPr lang="en-US" sz="2814" b="0" i="0" spc="28" dirty="0" err="1">
                  <a:solidFill>
                    <a:srgbClr val="E8EEF1"/>
                  </a:solidFill>
                  <a:latin typeface="Montserrat Light"/>
                </a:rPr>
                <a:t>masie</a:t>
              </a:r>
              <a:r>
                <a:rPr lang="en-US" sz="2814" b="0" i="0" spc="28" dirty="0">
                  <a:solidFill>
                    <a:srgbClr val="E8EEF1"/>
                  </a:solidFill>
                  <a:latin typeface="Montserrat Light"/>
                </a:rPr>
                <a:t> </a:t>
              </a:r>
              <a:r>
                <a:rPr lang="en-US" sz="2814" b="0" i="0" spc="28" dirty="0" err="1">
                  <a:solidFill>
                    <a:srgbClr val="E8EEF1"/>
                  </a:solidFill>
                  <a:latin typeface="Montserrat Light"/>
                </a:rPr>
                <a:t>upadłości</a:t>
              </a:r>
              <a:r>
                <a:rPr lang="en-US" sz="2814" b="0" i="0" spc="28" dirty="0">
                  <a:solidFill>
                    <a:srgbClr val="E8EEF1"/>
                  </a:solidFill>
                  <a:latin typeface="Montserrat Light"/>
                </a:rPr>
                <a:t> </a:t>
              </a:r>
              <a:r>
                <a:rPr lang="en-US" sz="2814" b="0" i="0" spc="28" dirty="0" err="1">
                  <a:solidFill>
                    <a:srgbClr val="E8EEF1"/>
                  </a:solidFill>
                  <a:latin typeface="Montserrat Light"/>
                </a:rPr>
                <a:t>wraz</a:t>
              </a:r>
              <a:r>
                <a:rPr lang="en-US" sz="2814" b="0" i="0" spc="28" dirty="0">
                  <a:solidFill>
                    <a:srgbClr val="E8EEF1"/>
                  </a:solidFill>
                  <a:latin typeface="Montserrat Light"/>
                </a:rPr>
                <a:t> z </a:t>
              </a:r>
              <a:r>
                <a:rPr lang="en-US" sz="2814" b="0" i="0" spc="28" dirty="0" err="1">
                  <a:solidFill>
                    <a:srgbClr val="E8EEF1"/>
                  </a:solidFill>
                  <a:latin typeface="Montserrat Light"/>
                </a:rPr>
                <a:t>problemami</a:t>
              </a:r>
              <a:r>
                <a:rPr lang="en-US" sz="2814" b="0" i="0" spc="28" dirty="0">
                  <a:solidFill>
                    <a:srgbClr val="E8EEF1"/>
                  </a:solidFill>
                  <a:latin typeface="Montserrat Light"/>
                </a:rPr>
                <a:t> </a:t>
              </a:r>
              <a:r>
                <a:rPr lang="en-US" sz="2814" b="0" i="0" spc="28" dirty="0" err="1">
                  <a:solidFill>
                    <a:srgbClr val="E8EEF1"/>
                  </a:solidFill>
                  <a:latin typeface="Montserrat Light"/>
                </a:rPr>
                <a:t>szczegółowymi</a:t>
              </a:r>
              <a:endParaRPr lang="en-US" sz="2814" b="0" i="0" spc="28" dirty="0">
                <a:solidFill>
                  <a:srgbClr val="E8EEF1"/>
                </a:solidFill>
                <a:latin typeface="Montserrat Light"/>
              </a:endParaRPr>
            </a:p>
          </p:txBody>
        </p:sp>
      </p:grpSp>
      <p:grpSp>
        <p:nvGrpSpPr>
          <p:cNvPr id="5" name="Group 5"/>
          <p:cNvGrpSpPr/>
          <p:nvPr/>
        </p:nvGrpSpPr>
        <p:grpSpPr>
          <a:xfrm>
            <a:off x="0" y="8832603"/>
            <a:ext cx="2886906" cy="851395"/>
            <a:chOff x="0" y="0"/>
            <a:chExt cx="1722525" cy="508000"/>
          </a:xfrm>
        </p:grpSpPr>
        <p:sp>
          <p:nvSpPr>
            <p:cNvPr id="6" name="Freeform 6"/>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7" name="Group 7"/>
          <p:cNvGrpSpPr/>
          <p:nvPr/>
        </p:nvGrpSpPr>
        <p:grpSpPr>
          <a:xfrm rot="-10800000">
            <a:off x="15401094" y="603003"/>
            <a:ext cx="2886906" cy="851395"/>
            <a:chOff x="0" y="0"/>
            <a:chExt cx="1722525" cy="508000"/>
          </a:xfrm>
        </p:grpSpPr>
        <p:sp>
          <p:nvSpPr>
            <p:cNvPr id="8" name="Freeform 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58826"/>
            <a:ext cx="11008275" cy="9422943"/>
            <a:chOff x="0" y="0"/>
            <a:chExt cx="14677701" cy="12563924"/>
          </a:xfrm>
        </p:grpSpPr>
        <p:sp>
          <p:nvSpPr>
            <p:cNvPr id="6" name="TextBox 6"/>
            <p:cNvSpPr txBox="1"/>
            <p:nvPr/>
          </p:nvSpPr>
          <p:spPr>
            <a:xfrm>
              <a:off x="2425262" y="1784048"/>
              <a:ext cx="12252439" cy="1388787"/>
            </a:xfrm>
            <a:prstGeom prst="rect">
              <a:avLst/>
            </a:prstGeom>
          </p:spPr>
          <p:txBody>
            <a:bodyPr lIns="0" tIns="0" rIns="0" bIns="0" rtlCol="0" anchor="t">
              <a:spAutoFit/>
            </a:bodyPr>
            <a:lstStyle/>
            <a:p>
              <a:pPr algn="l">
                <a:lnSpc>
                  <a:spcPts val="8316"/>
                </a:lnSpc>
              </a:pPr>
              <a:r>
                <a:rPr lang="en-US" sz="6600" b="1" i="0" spc="59">
                  <a:solidFill>
                    <a:srgbClr val="E8EEF1"/>
                  </a:solidFill>
                  <a:latin typeface="Montserrat Classic"/>
                </a:rPr>
                <a:t>Wyr. SA w W-wie</a:t>
              </a:r>
            </a:p>
          </p:txBody>
        </p:sp>
        <p:sp>
          <p:nvSpPr>
            <p:cNvPr id="7" name="TextBox 7"/>
            <p:cNvSpPr txBox="1"/>
            <p:nvPr/>
          </p:nvSpPr>
          <p:spPr>
            <a:xfrm>
              <a:off x="2425262" y="3616003"/>
              <a:ext cx="11550113" cy="741045"/>
            </a:xfrm>
            <a:prstGeom prst="rect">
              <a:avLst/>
            </a:prstGeom>
          </p:spPr>
          <p:txBody>
            <a:bodyPr lIns="0" tIns="0" rIns="0" bIns="0" rtlCol="0" anchor="t">
              <a:spAutoFit/>
            </a:bodyPr>
            <a:lstStyle/>
            <a:p>
              <a:pPr algn="l">
                <a:lnSpc>
                  <a:spcPts val="4320"/>
                </a:lnSpc>
              </a:pPr>
              <a:r>
                <a:rPr lang="en-US" sz="3600" b="1" i="0" spc="266">
                  <a:solidFill>
                    <a:srgbClr val="43B0F1"/>
                  </a:solidFill>
                  <a:latin typeface="Montserrat Classic"/>
                </a:rPr>
                <a:t>I ACa 1382/18:</a:t>
              </a:r>
            </a:p>
          </p:txBody>
        </p:sp>
        <p:sp>
          <p:nvSpPr>
            <p:cNvPr id="8" name="TextBox 8"/>
            <p:cNvSpPr txBox="1"/>
            <p:nvPr/>
          </p:nvSpPr>
          <p:spPr>
            <a:xfrm>
              <a:off x="2425261" y="4869509"/>
              <a:ext cx="11550113" cy="7694415"/>
            </a:xfrm>
            <a:prstGeom prst="rect">
              <a:avLst/>
            </a:prstGeom>
          </p:spPr>
          <p:txBody>
            <a:bodyPr lIns="0" tIns="0" rIns="0" bIns="0" rtlCol="0" anchor="t">
              <a:spAutoFit/>
            </a:bodyPr>
            <a:lstStyle/>
            <a:p>
              <a:pPr algn="l">
                <a:lnSpc>
                  <a:spcPts val="4500"/>
                </a:lnSpc>
              </a:pPr>
              <a:r>
                <a:rPr lang="en-US" sz="3000" b="0" i="0" spc="30" dirty="0" smtClean="0">
                  <a:solidFill>
                    <a:srgbClr val="E8EEF1"/>
                  </a:solidFill>
                  <a:latin typeface="Montserrat Light"/>
                </a:rPr>
                <a:t>„</a:t>
              </a:r>
              <a:r>
                <a:rPr lang="pl-PL" sz="3000" spc="30" dirty="0" smtClean="0">
                  <a:solidFill>
                    <a:srgbClr val="E8EEF1"/>
                  </a:solidFill>
                  <a:latin typeface="Montserrat Light"/>
                </a:rPr>
                <a:t>W</a:t>
              </a:r>
              <a:r>
                <a:rPr lang="en-US" sz="3000" b="0" i="0" spc="30" dirty="0" err="1" smtClean="0">
                  <a:solidFill>
                    <a:srgbClr val="E8EEF1"/>
                  </a:solidFill>
                  <a:latin typeface="Montserrat Light"/>
                </a:rPr>
                <a:t>niesienie</a:t>
              </a:r>
              <a:r>
                <a:rPr lang="en-US" sz="3000" b="0" i="0" spc="30" dirty="0" smtClean="0">
                  <a:solidFill>
                    <a:srgbClr val="E8EEF1"/>
                  </a:solidFill>
                  <a:latin typeface="Montserrat Light"/>
                </a:rPr>
                <a:t> </a:t>
              </a:r>
              <a:r>
                <a:rPr lang="en-US" sz="3000" b="0" i="0" spc="30" dirty="0" err="1">
                  <a:solidFill>
                    <a:srgbClr val="E8EEF1"/>
                  </a:solidFill>
                  <a:latin typeface="Montserrat Light"/>
                </a:rPr>
                <a:t>aportu</a:t>
              </a:r>
              <a:r>
                <a:rPr lang="en-US" sz="3000" b="0" i="0" spc="30" dirty="0">
                  <a:solidFill>
                    <a:srgbClr val="E8EEF1"/>
                  </a:solidFill>
                  <a:latin typeface="Montserrat Light"/>
                </a:rPr>
                <a:t> w postaci praw z umowy </a:t>
              </a:r>
              <a:r>
                <a:rPr lang="en-US" sz="3000" b="0" i="0" spc="30" dirty="0" err="1">
                  <a:solidFill>
                    <a:srgbClr val="E8EEF1"/>
                  </a:solidFill>
                  <a:latin typeface="Montserrat Light"/>
                </a:rPr>
                <a:t>dzierżawy</a:t>
              </a:r>
              <a:r>
                <a:rPr lang="en-US" sz="3000" b="0" i="0" spc="30" dirty="0">
                  <a:solidFill>
                    <a:srgbClr val="E8EEF1"/>
                  </a:solidFill>
                  <a:latin typeface="Montserrat Light"/>
                </a:rPr>
                <a:t> ma miejsce wtedy, gdy </a:t>
              </a:r>
              <a:r>
                <a:rPr lang="en-US" sz="3000" b="0" i="0" spc="30" dirty="0" err="1">
                  <a:solidFill>
                    <a:srgbClr val="E8EEF1"/>
                  </a:solidFill>
                  <a:latin typeface="Montserrat Light"/>
                </a:rPr>
                <a:t>wspólnik</a:t>
              </a:r>
              <a:r>
                <a:rPr lang="en-US" sz="3000" b="0" i="0" spc="30" dirty="0">
                  <a:solidFill>
                    <a:srgbClr val="E8EEF1"/>
                  </a:solidFill>
                  <a:latin typeface="Montserrat Light"/>
                </a:rPr>
                <a:t>, który jest </a:t>
              </a:r>
              <a:r>
                <a:rPr lang="en-US" sz="3000" b="0" i="0" spc="30" dirty="0" err="1">
                  <a:solidFill>
                    <a:srgbClr val="E8EEF1"/>
                  </a:solidFill>
                  <a:latin typeface="Montserrat Light"/>
                </a:rPr>
                <a:t>dzierżawcą</a:t>
              </a:r>
              <a:r>
                <a:rPr lang="en-US" sz="3000" b="0" i="0" spc="30" dirty="0">
                  <a:solidFill>
                    <a:srgbClr val="E8EEF1"/>
                  </a:solidFill>
                  <a:latin typeface="Montserrat Light"/>
                </a:rPr>
                <a:t> </a:t>
              </a:r>
              <a:r>
                <a:rPr lang="en-US" sz="3000" b="0" i="0" spc="30" dirty="0" err="1">
                  <a:solidFill>
                    <a:srgbClr val="E8EEF1"/>
                  </a:solidFill>
                  <a:latin typeface="Montserrat Light"/>
                </a:rPr>
                <a:t>danej</a:t>
              </a:r>
              <a:r>
                <a:rPr lang="en-US" sz="3000" b="0" i="0" spc="30" dirty="0">
                  <a:solidFill>
                    <a:srgbClr val="E8EEF1"/>
                  </a:solidFill>
                  <a:latin typeface="Montserrat Light"/>
                </a:rPr>
                <a:t> </a:t>
              </a:r>
              <a:r>
                <a:rPr lang="en-US" sz="3000" b="0" i="0" spc="30" dirty="0" err="1">
                  <a:solidFill>
                    <a:srgbClr val="E8EEF1"/>
                  </a:solidFill>
                  <a:latin typeface="Montserrat Light"/>
                </a:rPr>
                <a:t>nieruchomości</a:t>
              </a:r>
              <a:r>
                <a:rPr lang="en-US" sz="3000" b="0" i="0" spc="30" dirty="0">
                  <a:solidFill>
                    <a:srgbClr val="E8EEF1"/>
                  </a:solidFill>
                  <a:latin typeface="Montserrat Light"/>
                </a:rPr>
                <a:t>,</a:t>
              </a:r>
            </a:p>
            <a:p>
              <a:pPr algn="l">
                <a:lnSpc>
                  <a:spcPts val="4500"/>
                </a:lnSpc>
              </a:pPr>
              <a:r>
                <a:rPr lang="en-US" sz="3000" b="0" i="0" spc="30" dirty="0" err="1">
                  <a:solidFill>
                    <a:srgbClr val="E8EEF1"/>
                  </a:solidFill>
                  <a:latin typeface="Montserrat Light"/>
                </a:rPr>
                <a:t>przenosi</a:t>
              </a:r>
              <a:r>
                <a:rPr lang="en-US" sz="3000" b="0" i="0" spc="30" dirty="0">
                  <a:solidFill>
                    <a:srgbClr val="E8EEF1"/>
                  </a:solidFill>
                  <a:latin typeface="Montserrat Light"/>
                </a:rPr>
                <a:t> na rzecz </a:t>
              </a:r>
              <a:r>
                <a:rPr lang="en-US" sz="3000" b="0" i="0" spc="30" dirty="0" err="1">
                  <a:solidFill>
                    <a:srgbClr val="E8EEF1"/>
                  </a:solidFill>
                  <a:latin typeface="Montserrat Light"/>
                </a:rPr>
                <a:t>spółki</a:t>
              </a:r>
              <a:r>
                <a:rPr lang="en-US" sz="3000" b="0" i="0" spc="30" dirty="0">
                  <a:solidFill>
                    <a:srgbClr val="E8EEF1"/>
                  </a:solidFill>
                  <a:latin typeface="Montserrat Light"/>
                </a:rPr>
                <a:t> </a:t>
              </a:r>
              <a:r>
                <a:rPr lang="en-US" sz="3000" b="0" i="0" spc="30" dirty="0" err="1">
                  <a:solidFill>
                    <a:srgbClr val="E8EEF1"/>
                  </a:solidFill>
                  <a:latin typeface="Montserrat Light"/>
                </a:rPr>
                <a:t>swe</a:t>
              </a:r>
              <a:r>
                <a:rPr lang="en-US" sz="3000" b="0" i="0" spc="30" dirty="0">
                  <a:solidFill>
                    <a:srgbClr val="E8EEF1"/>
                  </a:solidFill>
                  <a:latin typeface="Montserrat Light"/>
                </a:rPr>
                <a:t> </a:t>
              </a:r>
              <a:r>
                <a:rPr lang="en-US" sz="3000" b="0" i="0" spc="30" dirty="0" err="1">
                  <a:solidFill>
                    <a:srgbClr val="E8EEF1"/>
                  </a:solidFill>
                  <a:latin typeface="Montserrat Light"/>
                </a:rPr>
                <a:t>uprawnienia</a:t>
              </a:r>
              <a:r>
                <a:rPr lang="en-US" sz="3000" b="0" i="0" spc="30" dirty="0">
                  <a:solidFill>
                    <a:srgbClr val="E8EEF1"/>
                  </a:solidFill>
                  <a:latin typeface="Montserrat Light"/>
                </a:rPr>
                <a:t> do </a:t>
              </a:r>
              <a:r>
                <a:rPr lang="en-US" sz="3000" b="0" i="0" spc="30" dirty="0" err="1">
                  <a:solidFill>
                    <a:srgbClr val="E8EEF1"/>
                  </a:solidFill>
                  <a:latin typeface="Montserrat Light"/>
                </a:rPr>
                <a:t>używania</a:t>
              </a:r>
              <a:r>
                <a:rPr lang="en-US" sz="3000" b="0" i="0" spc="30" dirty="0">
                  <a:solidFill>
                    <a:srgbClr val="E8EEF1"/>
                  </a:solidFill>
                  <a:latin typeface="Montserrat Light"/>
                </a:rPr>
                <a:t> </a:t>
              </a:r>
              <a:r>
                <a:rPr lang="en-US" sz="3000" b="0" i="0" spc="30" dirty="0" err="1">
                  <a:solidFill>
                    <a:srgbClr val="E8EEF1"/>
                  </a:solidFill>
                  <a:latin typeface="Montserrat Light"/>
                </a:rPr>
                <a:t>rzeczy</a:t>
              </a:r>
              <a:r>
                <a:rPr lang="en-US" sz="3000" b="0" i="0" spc="30" dirty="0">
                  <a:solidFill>
                    <a:srgbClr val="E8EEF1"/>
                  </a:solidFill>
                  <a:latin typeface="Montserrat Light"/>
                </a:rPr>
                <a:t> i do </a:t>
              </a:r>
              <a:r>
                <a:rPr lang="en-US" sz="3000" b="0" i="0" spc="30" dirty="0" err="1">
                  <a:solidFill>
                    <a:srgbClr val="E8EEF1"/>
                  </a:solidFill>
                  <a:latin typeface="Montserrat Light"/>
                </a:rPr>
                <a:t>pobierania</a:t>
              </a:r>
              <a:r>
                <a:rPr lang="en-US" sz="3000" b="0" i="0" spc="30" dirty="0">
                  <a:solidFill>
                    <a:srgbClr val="E8EEF1"/>
                  </a:solidFill>
                  <a:latin typeface="Montserrat Light"/>
                </a:rPr>
                <a:t> z </a:t>
              </a:r>
              <a:r>
                <a:rPr lang="en-US" sz="3000" b="0" i="0" spc="30" dirty="0" err="1">
                  <a:solidFill>
                    <a:srgbClr val="E8EEF1"/>
                  </a:solidFill>
                  <a:latin typeface="Montserrat Light"/>
                </a:rPr>
                <a:t>niej</a:t>
              </a:r>
              <a:r>
                <a:rPr lang="en-US" sz="3000" b="0" i="0" spc="30" dirty="0">
                  <a:solidFill>
                    <a:srgbClr val="E8EEF1"/>
                  </a:solidFill>
                  <a:latin typeface="Montserrat Light"/>
                </a:rPr>
                <a:t> </a:t>
              </a:r>
              <a:r>
                <a:rPr lang="en-US" sz="3000" b="0" i="0" spc="30" dirty="0" err="1">
                  <a:solidFill>
                    <a:srgbClr val="E8EEF1"/>
                  </a:solidFill>
                  <a:latin typeface="Montserrat Light"/>
                </a:rPr>
                <a:t>pożytków</a:t>
              </a:r>
              <a:r>
                <a:rPr lang="en-US" sz="3000" b="0" i="0" spc="30" dirty="0">
                  <a:solidFill>
                    <a:srgbClr val="E8EEF1"/>
                  </a:solidFill>
                  <a:latin typeface="Montserrat Light"/>
                </a:rPr>
                <a:t>. </a:t>
              </a:r>
              <a:r>
                <a:rPr lang="en-US" sz="3000" b="0" i="0" spc="30" dirty="0" err="1">
                  <a:solidFill>
                    <a:srgbClr val="E8EEF1"/>
                  </a:solidFill>
                  <a:latin typeface="Montserrat Light"/>
                </a:rPr>
                <a:t>Dzierżawca</a:t>
              </a:r>
              <a:r>
                <a:rPr lang="en-US" sz="3000" b="0" i="0" spc="30" dirty="0">
                  <a:solidFill>
                    <a:srgbClr val="E8EEF1"/>
                  </a:solidFill>
                  <a:latin typeface="Montserrat Light"/>
                </a:rPr>
                <a:t> </a:t>
              </a:r>
              <a:r>
                <a:rPr lang="en-US" sz="3000" b="0" i="0" spc="30" dirty="0" err="1">
                  <a:solidFill>
                    <a:srgbClr val="E8EEF1"/>
                  </a:solidFill>
                  <a:latin typeface="Montserrat Light"/>
                </a:rPr>
                <a:t>wnosząc</a:t>
              </a:r>
              <a:r>
                <a:rPr lang="en-US" sz="3000" b="0" i="0" spc="30" dirty="0">
                  <a:solidFill>
                    <a:srgbClr val="E8EEF1"/>
                  </a:solidFill>
                  <a:latin typeface="Montserrat Light"/>
                </a:rPr>
                <a:t> tego </a:t>
              </a:r>
              <a:r>
                <a:rPr lang="en-US" sz="3000" b="0" i="0" spc="30" dirty="0" err="1">
                  <a:solidFill>
                    <a:srgbClr val="E8EEF1"/>
                  </a:solidFill>
                  <a:latin typeface="Montserrat Light"/>
                </a:rPr>
                <a:t>typu</a:t>
              </a:r>
              <a:r>
                <a:rPr lang="en-US" sz="3000" b="0" i="0" spc="30" dirty="0">
                  <a:solidFill>
                    <a:srgbClr val="E8EEF1"/>
                  </a:solidFill>
                  <a:latin typeface="Montserrat Light"/>
                </a:rPr>
                <a:t> </a:t>
              </a:r>
              <a:r>
                <a:rPr lang="en-US" sz="3000" b="0" i="0" spc="30" dirty="0" err="1">
                  <a:solidFill>
                    <a:srgbClr val="E8EEF1"/>
                  </a:solidFill>
                  <a:latin typeface="Montserrat Light"/>
                </a:rPr>
                <a:t>aport</a:t>
              </a:r>
              <a:r>
                <a:rPr lang="en-US" sz="3000" b="0" i="0" spc="30" dirty="0">
                  <a:solidFill>
                    <a:srgbClr val="E8EEF1"/>
                  </a:solidFill>
                  <a:latin typeface="Montserrat Light"/>
                </a:rPr>
                <a:t> musi </a:t>
              </a:r>
              <a:r>
                <a:rPr lang="en-US" sz="3000" b="0" i="0" spc="30" dirty="0" err="1">
                  <a:solidFill>
                    <a:srgbClr val="E8EEF1"/>
                  </a:solidFill>
                  <a:latin typeface="Montserrat Light"/>
                </a:rPr>
                <a:t>uzyskać</a:t>
              </a:r>
              <a:r>
                <a:rPr lang="en-US" sz="3000" b="0" i="0" spc="30" dirty="0">
                  <a:solidFill>
                    <a:srgbClr val="E8EEF1"/>
                  </a:solidFill>
                  <a:latin typeface="Montserrat Light"/>
                </a:rPr>
                <a:t> na to </a:t>
              </a:r>
              <a:r>
                <a:rPr lang="en-US" sz="3000" b="0" i="0" spc="30" dirty="0" err="1">
                  <a:solidFill>
                    <a:srgbClr val="E8EEF1"/>
                  </a:solidFill>
                  <a:latin typeface="Montserrat Light"/>
                </a:rPr>
                <a:t>zgodę</a:t>
              </a:r>
              <a:r>
                <a:rPr lang="en-US" sz="3000" b="0" i="0" spc="30" dirty="0">
                  <a:solidFill>
                    <a:srgbClr val="E8EEF1"/>
                  </a:solidFill>
                  <a:latin typeface="Montserrat Light"/>
                </a:rPr>
                <a:t> </a:t>
              </a:r>
              <a:r>
                <a:rPr lang="en-US" sz="3000" b="0" i="0" spc="30" dirty="0" err="1">
                  <a:solidFill>
                    <a:srgbClr val="E8EEF1"/>
                  </a:solidFill>
                  <a:latin typeface="Montserrat Light"/>
                </a:rPr>
                <a:t>wydzierżawiającego</a:t>
              </a:r>
              <a:r>
                <a:rPr lang="en-US" sz="3000" b="0" i="0" spc="30" dirty="0">
                  <a:solidFill>
                    <a:srgbClr val="E8EEF1"/>
                  </a:solidFill>
                  <a:latin typeface="Montserrat Light"/>
                </a:rPr>
                <a:t> na </a:t>
              </a:r>
              <a:r>
                <a:rPr lang="en-US" sz="3000" b="0" i="0" spc="30" dirty="0" err="1">
                  <a:solidFill>
                    <a:srgbClr val="E8EEF1"/>
                  </a:solidFill>
                  <a:latin typeface="Montserrat Light"/>
                </a:rPr>
                <a:t>podstawie</a:t>
              </a:r>
              <a:r>
                <a:rPr lang="en-US" sz="3000" b="0" i="0" spc="30" dirty="0">
                  <a:solidFill>
                    <a:srgbClr val="E8EEF1"/>
                  </a:solidFill>
                  <a:latin typeface="Montserrat Light"/>
                </a:rPr>
                <a:t> art. 519 KC (...), bowiem  ma miejsce</a:t>
              </a:r>
            </a:p>
            <a:p>
              <a:pPr algn="l">
                <a:lnSpc>
                  <a:spcPts val="4500"/>
                </a:lnSpc>
              </a:pPr>
              <a:r>
                <a:rPr lang="en-US" sz="3000" b="0" i="0" spc="30" dirty="0">
                  <a:solidFill>
                    <a:srgbClr val="E8EEF1"/>
                  </a:solidFill>
                  <a:latin typeface="Montserrat Light"/>
                </a:rPr>
                <a:t>przejęcie </a:t>
              </a:r>
              <a:r>
                <a:rPr lang="en-US" sz="3000" b="0" i="0" spc="30" dirty="0" err="1">
                  <a:solidFill>
                    <a:srgbClr val="E8EEF1"/>
                  </a:solidFill>
                  <a:latin typeface="Montserrat Light"/>
                </a:rPr>
                <a:t>długu</a:t>
              </a:r>
              <a:r>
                <a:rPr lang="en-US" sz="3000" b="0" i="0" spc="30" dirty="0">
                  <a:solidFill>
                    <a:srgbClr val="E8EEF1"/>
                  </a:solidFill>
                  <a:latin typeface="Montserrat Light"/>
                </a:rPr>
                <a:t>"</a:t>
              </a: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4430897" y="-401760"/>
            <a:ext cx="2458198" cy="10938119"/>
          </a:xfrm>
          <a:prstGeom prst="rect">
            <a:avLst/>
          </a:prstGeom>
        </p:spPr>
      </p:pic>
      <p:sp>
        <p:nvSpPr>
          <p:cNvPr id="3" name="AutoShape 3"/>
          <p:cNvSpPr/>
          <p:nvPr/>
        </p:nvSpPr>
        <p:spPr>
          <a:xfrm>
            <a:off x="15155545" y="-533400"/>
            <a:ext cx="2537546" cy="11353800"/>
          </a:xfrm>
          <a:prstGeom prst="rect">
            <a:avLst/>
          </a:prstGeom>
          <a:solidFill>
            <a:srgbClr val="43B0F1"/>
          </a:solidFill>
        </p:spPr>
      </p:sp>
      <p:grpSp>
        <p:nvGrpSpPr>
          <p:cNvPr id="4" name="Group 4"/>
          <p:cNvGrpSpPr/>
          <p:nvPr/>
        </p:nvGrpSpPr>
        <p:grpSpPr>
          <a:xfrm>
            <a:off x="1028700" y="1523191"/>
            <a:ext cx="12442767" cy="8244292"/>
            <a:chOff x="0" y="-47625"/>
            <a:chExt cx="16590356" cy="10992387"/>
          </a:xfrm>
        </p:grpSpPr>
        <p:sp>
          <p:nvSpPr>
            <p:cNvPr id="5" name="TextBox 5"/>
            <p:cNvSpPr txBox="1"/>
            <p:nvPr/>
          </p:nvSpPr>
          <p:spPr>
            <a:xfrm>
              <a:off x="0" y="-47625"/>
              <a:ext cx="16590356" cy="2702536"/>
            </a:xfrm>
            <a:prstGeom prst="rect">
              <a:avLst/>
            </a:prstGeom>
          </p:spPr>
          <p:txBody>
            <a:bodyPr lIns="0" tIns="0" rIns="0" bIns="0" rtlCol="0" anchor="t">
              <a:spAutoFit/>
            </a:bodyPr>
            <a:lstStyle/>
            <a:p>
              <a:pPr>
                <a:lnSpc>
                  <a:spcPts val="8316"/>
                </a:lnSpc>
              </a:pPr>
              <a:r>
                <a:rPr lang="pl-PL" sz="6600" b="1" spc="59" dirty="0">
                  <a:solidFill>
                    <a:srgbClr val="E8EEF1"/>
                  </a:solidFill>
                  <a:latin typeface="Montserrat Classic"/>
                </a:rPr>
                <a:t>Sposób wniesienia dzierżawy</a:t>
              </a:r>
              <a:r>
                <a:rPr lang="en-US" sz="6600" b="1" i="0" spc="59" dirty="0">
                  <a:solidFill>
                    <a:srgbClr val="E8EEF1"/>
                  </a:solidFill>
                  <a:latin typeface="Montserrat Classic"/>
                </a:rPr>
                <a:t> </a:t>
              </a:r>
            </a:p>
          </p:txBody>
        </p:sp>
        <p:sp>
          <p:nvSpPr>
            <p:cNvPr id="6" name="TextBox 6"/>
            <p:cNvSpPr txBox="1"/>
            <p:nvPr/>
          </p:nvSpPr>
          <p:spPr>
            <a:xfrm>
              <a:off x="0" y="3226451"/>
              <a:ext cx="15970657" cy="734560"/>
            </a:xfrm>
            <a:prstGeom prst="rect">
              <a:avLst/>
            </a:prstGeom>
          </p:spPr>
          <p:txBody>
            <a:bodyPr lIns="0" tIns="0" rIns="0" bIns="0" rtlCol="0" anchor="t">
              <a:spAutoFit/>
            </a:bodyPr>
            <a:lstStyle/>
            <a:p>
              <a:pPr>
                <a:lnSpc>
                  <a:spcPts val="4896"/>
                </a:lnSpc>
              </a:pPr>
              <a:r>
                <a:rPr lang="pl-PL" sz="3200" spc="352" dirty="0">
                  <a:solidFill>
                    <a:srgbClr val="43B0F1"/>
                  </a:solidFill>
                  <a:latin typeface="Montserrat Classic"/>
                </a:rPr>
                <a:t>Bezczynszowo</a:t>
              </a:r>
              <a:endParaRPr lang="en-US" sz="3200" b="0" i="0" spc="352" dirty="0">
                <a:solidFill>
                  <a:srgbClr val="43B0F1"/>
                </a:solidFill>
                <a:latin typeface="Montserrat Classic"/>
              </a:endParaRPr>
            </a:p>
          </p:txBody>
        </p:sp>
        <p:sp>
          <p:nvSpPr>
            <p:cNvPr id="7" name="TextBox 7"/>
            <p:cNvSpPr txBox="1"/>
            <p:nvPr/>
          </p:nvSpPr>
          <p:spPr>
            <a:xfrm>
              <a:off x="0" y="4176905"/>
              <a:ext cx="15970657" cy="2308324"/>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Obowiązek ponoszenia opłat za ochronę pozostaje na wspólniku. Spółka nie jest zobowiązana płacić za używanie przedmiotu dzierżawy</a:t>
              </a:r>
              <a:endParaRPr lang="en-US" sz="3000" b="0" i="0" spc="30" dirty="0">
                <a:solidFill>
                  <a:srgbClr val="E8EEF1"/>
                </a:solidFill>
                <a:latin typeface="Montserrat Light"/>
              </a:endParaRPr>
            </a:p>
          </p:txBody>
        </p:sp>
        <p:sp>
          <p:nvSpPr>
            <p:cNvPr id="8" name="TextBox 8"/>
            <p:cNvSpPr txBox="1"/>
            <p:nvPr/>
          </p:nvSpPr>
          <p:spPr>
            <a:xfrm>
              <a:off x="0" y="8455425"/>
              <a:ext cx="15970657" cy="734560"/>
            </a:xfrm>
            <a:prstGeom prst="rect">
              <a:avLst/>
            </a:prstGeom>
          </p:spPr>
          <p:txBody>
            <a:bodyPr lIns="0" tIns="0" rIns="0" bIns="0" rtlCol="0" anchor="t">
              <a:spAutoFit/>
            </a:bodyPr>
            <a:lstStyle/>
            <a:p>
              <a:pPr>
                <a:lnSpc>
                  <a:spcPts val="4896"/>
                </a:lnSpc>
              </a:pPr>
              <a:r>
                <a:rPr lang="pl-PL" sz="3200" spc="352" dirty="0">
                  <a:solidFill>
                    <a:srgbClr val="43B0F1"/>
                  </a:solidFill>
                  <a:latin typeface="Montserrat Classic"/>
                </a:rPr>
                <a:t>Z czynszem</a:t>
              </a:r>
              <a:endParaRPr lang="en-US" sz="3200" b="0" i="0" spc="352" dirty="0">
                <a:solidFill>
                  <a:srgbClr val="43B0F1"/>
                </a:solidFill>
                <a:latin typeface="Montserrat Classic"/>
              </a:endParaRPr>
            </a:p>
          </p:txBody>
        </p:sp>
        <p:sp>
          <p:nvSpPr>
            <p:cNvPr id="9" name="TextBox 9"/>
            <p:cNvSpPr txBox="1"/>
            <p:nvPr/>
          </p:nvSpPr>
          <p:spPr>
            <a:xfrm>
              <a:off x="0" y="9405880"/>
              <a:ext cx="15970657" cy="1538882"/>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Który jednak powinien być dla spółki znacznie </a:t>
              </a:r>
              <a:r>
                <a:rPr lang="pl-PL" sz="3000" spc="30" dirty="0" smtClean="0">
                  <a:solidFill>
                    <a:srgbClr val="E8EEF1"/>
                  </a:solidFill>
                  <a:latin typeface="Montserrat Light"/>
                </a:rPr>
                <a:t>niższy, </a:t>
              </a:r>
              <a:r>
                <a:rPr lang="pl-PL" sz="3000" spc="30" dirty="0">
                  <a:solidFill>
                    <a:srgbClr val="E8EEF1"/>
                  </a:solidFill>
                  <a:latin typeface="Montserrat Light"/>
                </a:rPr>
                <a:t>niż w przypadku typowych stawek rynkowych (M. Goszczyk)</a:t>
              </a:r>
              <a:endParaRPr lang="en-US" sz="3000" b="0" i="0" spc="30" dirty="0">
                <a:solidFill>
                  <a:srgbClr val="E8EEF1"/>
                </a:solidFill>
                <a:latin typeface="Montserrat Light"/>
              </a:endParaRPr>
            </a:p>
          </p:txBody>
        </p:sp>
      </p:grpSp>
      <p:grpSp>
        <p:nvGrpSpPr>
          <p:cNvPr id="10" name="Group 10"/>
          <p:cNvGrpSpPr/>
          <p:nvPr/>
        </p:nvGrpSpPr>
        <p:grpSpPr>
          <a:xfrm>
            <a:off x="-414753" y="6030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77841" y="331550"/>
            <a:ext cx="5323837" cy="4635326"/>
          </a:xfrm>
          <a:prstGeom prst="rect">
            <a:avLst/>
          </a:prstGeom>
          <a:solidFill>
            <a:srgbClr val="E8EEF1">
              <a:alpha val="9803"/>
            </a:srgbClr>
          </a:solidFill>
        </p:spPr>
      </p:sp>
      <p:sp>
        <p:nvSpPr>
          <p:cNvPr id="3" name="TextBox 3"/>
          <p:cNvSpPr txBox="1"/>
          <p:nvPr/>
        </p:nvSpPr>
        <p:spPr>
          <a:xfrm>
            <a:off x="1371600" y="5981700"/>
            <a:ext cx="5351610" cy="2539157"/>
          </a:xfrm>
          <a:prstGeom prst="rect">
            <a:avLst/>
          </a:prstGeom>
        </p:spPr>
        <p:txBody>
          <a:bodyPr lIns="0" tIns="0" rIns="0" bIns="0" rtlCol="0" anchor="t">
            <a:spAutoFit/>
          </a:bodyPr>
          <a:lstStyle/>
          <a:p>
            <a:pPr>
              <a:lnSpc>
                <a:spcPts val="6550"/>
              </a:lnSpc>
            </a:pPr>
            <a:r>
              <a:rPr lang="pl-PL" sz="5000" b="1" spc="145" dirty="0">
                <a:solidFill>
                  <a:srgbClr val="E8EEF1"/>
                </a:solidFill>
                <a:latin typeface="Montserrat Classic"/>
              </a:rPr>
              <a:t>INNE </a:t>
            </a:r>
            <a:r>
              <a:rPr lang="en-US" sz="5000" b="1" i="0" spc="145" dirty="0">
                <a:solidFill>
                  <a:srgbClr val="E8EEF1"/>
                </a:solidFill>
                <a:latin typeface="Montserrat Classic"/>
              </a:rPr>
              <a:t>PROBLEMY SZCZEGÓŁOWE</a:t>
            </a:r>
          </a:p>
        </p:txBody>
      </p:sp>
      <p:grpSp>
        <p:nvGrpSpPr>
          <p:cNvPr id="4" name="Group 4"/>
          <p:cNvGrpSpPr/>
          <p:nvPr/>
        </p:nvGrpSpPr>
        <p:grpSpPr>
          <a:xfrm>
            <a:off x="7397421" y="1179030"/>
            <a:ext cx="4484677" cy="2918041"/>
            <a:chOff x="0" y="-95250"/>
            <a:chExt cx="5979569" cy="3890723"/>
          </a:xfrm>
        </p:grpSpPr>
        <p:sp>
          <p:nvSpPr>
            <p:cNvPr id="5" name="TextBox 5"/>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PIERWSZA</a:t>
              </a:r>
            </a:p>
          </p:txBody>
        </p:sp>
        <p:sp>
          <p:nvSpPr>
            <p:cNvPr id="6" name="TextBox 6"/>
            <p:cNvSpPr txBox="1"/>
            <p:nvPr/>
          </p:nvSpPr>
          <p:spPr>
            <a:xfrm>
              <a:off x="0" y="1948812"/>
              <a:ext cx="5979569" cy="1846661"/>
            </a:xfrm>
            <a:prstGeom prst="rect">
              <a:avLst/>
            </a:prstGeom>
          </p:spPr>
          <p:txBody>
            <a:bodyPr lIns="0" tIns="0" rIns="0" bIns="0" rtlCol="0" anchor="t">
              <a:spAutoFit/>
            </a:bodyPr>
            <a:lstStyle/>
            <a:p>
              <a:pPr algn="ctr">
                <a:lnSpc>
                  <a:spcPts val="3640"/>
                </a:lnSpc>
              </a:pPr>
              <a:r>
                <a:rPr lang="en-US" sz="2600" b="0" i="0" spc="26" dirty="0">
                  <a:solidFill>
                    <a:srgbClr val="E8EEF1"/>
                  </a:solidFill>
                  <a:latin typeface="Montserrat Light"/>
                </a:rPr>
                <a:t>Problem </a:t>
              </a:r>
              <a:r>
                <a:rPr lang="pl-PL" sz="2600" spc="26" dirty="0">
                  <a:solidFill>
                    <a:srgbClr val="E8EEF1"/>
                  </a:solidFill>
                  <a:latin typeface="Montserrat Light"/>
                </a:rPr>
                <a:t>zdolności aportowej prawa do uzyskania patentu</a:t>
              </a:r>
              <a:endParaRPr lang="en-US" sz="2600" b="0" i="0" spc="26" dirty="0">
                <a:solidFill>
                  <a:srgbClr val="E8EEF1"/>
                </a:solidFill>
                <a:latin typeface="Montserrat Light"/>
              </a:endParaRPr>
            </a:p>
          </p:txBody>
        </p:sp>
      </p:grpSp>
      <p:sp>
        <p:nvSpPr>
          <p:cNvPr id="7" name="AutoShape 7"/>
          <p:cNvSpPr/>
          <p:nvPr/>
        </p:nvSpPr>
        <p:spPr>
          <a:xfrm>
            <a:off x="6977841" y="5320124"/>
            <a:ext cx="5323837" cy="4635326"/>
          </a:xfrm>
          <a:prstGeom prst="rect">
            <a:avLst/>
          </a:prstGeom>
          <a:solidFill>
            <a:srgbClr val="E8EEF1">
              <a:alpha val="9803"/>
            </a:srgbClr>
          </a:solidFill>
        </p:spPr>
      </p:sp>
      <p:grpSp>
        <p:nvGrpSpPr>
          <p:cNvPr id="8" name="Group 8"/>
          <p:cNvGrpSpPr/>
          <p:nvPr/>
        </p:nvGrpSpPr>
        <p:grpSpPr>
          <a:xfrm>
            <a:off x="7397421" y="6167604"/>
            <a:ext cx="4484677" cy="1834554"/>
            <a:chOff x="0" y="-95250"/>
            <a:chExt cx="5979569" cy="2446071"/>
          </a:xfrm>
        </p:grpSpPr>
        <p:sp>
          <p:nvSpPr>
            <p:cNvPr id="9" name="TextBox 9"/>
            <p:cNvSpPr txBox="1"/>
            <p:nvPr/>
          </p:nvSpPr>
          <p:spPr>
            <a:xfrm>
              <a:off x="0" y="-95250"/>
              <a:ext cx="5976192"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TRZECIA</a:t>
              </a:r>
            </a:p>
          </p:txBody>
        </p:sp>
        <p:sp>
          <p:nvSpPr>
            <p:cNvPr id="10" name="TextBox 10"/>
            <p:cNvSpPr txBox="1"/>
            <p:nvPr/>
          </p:nvSpPr>
          <p:spPr>
            <a:xfrm>
              <a:off x="0" y="1119715"/>
              <a:ext cx="5979569" cy="1231106"/>
            </a:xfrm>
            <a:prstGeom prst="rect">
              <a:avLst/>
            </a:prstGeom>
          </p:spPr>
          <p:txBody>
            <a:bodyPr lIns="0" tIns="0" rIns="0" bIns="0" rtlCol="0" anchor="t">
              <a:spAutoFit/>
            </a:bodyPr>
            <a:lstStyle/>
            <a:p>
              <a:pPr algn="ctr">
                <a:lnSpc>
                  <a:spcPts val="3640"/>
                </a:lnSpc>
              </a:pPr>
              <a:r>
                <a:rPr lang="pl-PL" sz="2600" b="0" i="0" spc="26" dirty="0">
                  <a:solidFill>
                    <a:srgbClr val="E8EEF1"/>
                  </a:solidFill>
                  <a:latin typeface="Montserrat Light"/>
                </a:rPr>
                <a:t>Prawo do uzyskania ochrony na znak towarowy</a:t>
              </a:r>
              <a:endParaRPr lang="en-US" sz="2600" b="0" i="0" spc="26" dirty="0">
                <a:solidFill>
                  <a:srgbClr val="E8EEF1"/>
                </a:solidFill>
                <a:latin typeface="Montserrat Light"/>
              </a:endParaRPr>
            </a:p>
          </p:txBody>
        </p:sp>
      </p:grpSp>
      <p:sp>
        <p:nvSpPr>
          <p:cNvPr id="11" name="AutoShape 11"/>
          <p:cNvSpPr/>
          <p:nvPr/>
        </p:nvSpPr>
        <p:spPr>
          <a:xfrm>
            <a:off x="12621722" y="331550"/>
            <a:ext cx="5323837" cy="4635326"/>
          </a:xfrm>
          <a:prstGeom prst="rect">
            <a:avLst/>
          </a:prstGeom>
          <a:solidFill>
            <a:srgbClr val="E8EEF1">
              <a:alpha val="9803"/>
            </a:srgbClr>
          </a:solidFill>
        </p:spPr>
      </p:sp>
      <p:grpSp>
        <p:nvGrpSpPr>
          <p:cNvPr id="12" name="Group 12"/>
          <p:cNvGrpSpPr/>
          <p:nvPr/>
        </p:nvGrpSpPr>
        <p:grpSpPr>
          <a:xfrm>
            <a:off x="13041302" y="1179030"/>
            <a:ext cx="4484677" cy="2296218"/>
            <a:chOff x="0" y="-95250"/>
            <a:chExt cx="5979569" cy="3061623"/>
          </a:xfrm>
        </p:grpSpPr>
        <p:sp>
          <p:nvSpPr>
            <p:cNvPr id="13" name="TextBox 13"/>
            <p:cNvSpPr txBox="1"/>
            <p:nvPr/>
          </p:nvSpPr>
          <p:spPr>
            <a:xfrm>
              <a:off x="0" y="-95250"/>
              <a:ext cx="5976192"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DRUGA</a:t>
              </a:r>
            </a:p>
          </p:txBody>
        </p:sp>
        <p:sp>
          <p:nvSpPr>
            <p:cNvPr id="14" name="TextBox 14"/>
            <p:cNvSpPr txBox="1"/>
            <p:nvPr/>
          </p:nvSpPr>
          <p:spPr>
            <a:xfrm>
              <a:off x="0" y="1119714"/>
              <a:ext cx="5979569" cy="1846659"/>
            </a:xfrm>
            <a:prstGeom prst="rect">
              <a:avLst/>
            </a:prstGeom>
          </p:spPr>
          <p:txBody>
            <a:bodyPr lIns="0" tIns="0" rIns="0" bIns="0" rtlCol="0" anchor="t">
              <a:spAutoFit/>
            </a:bodyPr>
            <a:lstStyle/>
            <a:p>
              <a:pPr algn="ctr">
                <a:lnSpc>
                  <a:spcPts val="3640"/>
                </a:lnSpc>
              </a:pPr>
              <a:r>
                <a:rPr lang="pl-PL" sz="2600" b="0" i="0" spc="26" dirty="0">
                  <a:solidFill>
                    <a:srgbClr val="E8EEF1"/>
                  </a:solidFill>
                  <a:latin typeface="Montserrat Light"/>
                </a:rPr>
                <a:t>Prawo ze zgłoszenia znaku towarowego (art. 162 ust. 6 p.w.p.)</a:t>
              </a:r>
              <a:endParaRPr lang="en-US" sz="2600" b="0" i="0" spc="26" dirty="0">
                <a:solidFill>
                  <a:srgbClr val="E8EEF1"/>
                </a:solidFill>
                <a:latin typeface="Montserrat Light"/>
              </a:endParaRPr>
            </a:p>
          </p:txBody>
        </p:sp>
      </p:grpSp>
      <p:sp>
        <p:nvSpPr>
          <p:cNvPr id="15" name="AutoShape 15"/>
          <p:cNvSpPr/>
          <p:nvPr/>
        </p:nvSpPr>
        <p:spPr>
          <a:xfrm>
            <a:off x="12621722" y="5320124"/>
            <a:ext cx="5323837" cy="4635326"/>
          </a:xfrm>
          <a:prstGeom prst="rect">
            <a:avLst/>
          </a:prstGeom>
          <a:solidFill>
            <a:srgbClr val="E8EEF1">
              <a:alpha val="9803"/>
            </a:srgbClr>
          </a:solidFill>
        </p:spPr>
      </p:sp>
      <p:grpSp>
        <p:nvGrpSpPr>
          <p:cNvPr id="16" name="Group 16"/>
          <p:cNvGrpSpPr/>
          <p:nvPr/>
        </p:nvGrpSpPr>
        <p:grpSpPr>
          <a:xfrm>
            <a:off x="13041302" y="6167605"/>
            <a:ext cx="4484677" cy="2918041"/>
            <a:chOff x="0" y="-95250"/>
            <a:chExt cx="5979569" cy="3890723"/>
          </a:xfrm>
        </p:grpSpPr>
        <p:sp>
          <p:nvSpPr>
            <p:cNvPr id="17" name="TextBox 17"/>
            <p:cNvSpPr txBox="1"/>
            <p:nvPr/>
          </p:nvSpPr>
          <p:spPr>
            <a:xfrm>
              <a:off x="0" y="-95250"/>
              <a:ext cx="5976192" cy="1574631"/>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KWESTIA CZWARTA</a:t>
              </a:r>
            </a:p>
          </p:txBody>
        </p:sp>
        <p:sp>
          <p:nvSpPr>
            <p:cNvPr id="18" name="TextBox 18"/>
            <p:cNvSpPr txBox="1"/>
            <p:nvPr/>
          </p:nvSpPr>
          <p:spPr>
            <a:xfrm>
              <a:off x="0" y="1948812"/>
              <a:ext cx="5979569" cy="1846661"/>
            </a:xfrm>
            <a:prstGeom prst="rect">
              <a:avLst/>
            </a:prstGeom>
          </p:spPr>
          <p:txBody>
            <a:bodyPr lIns="0" tIns="0" rIns="0" bIns="0" rtlCol="0" anchor="t">
              <a:spAutoFit/>
            </a:bodyPr>
            <a:lstStyle/>
            <a:p>
              <a:pPr algn="ctr">
                <a:lnSpc>
                  <a:spcPts val="3640"/>
                </a:lnSpc>
              </a:pPr>
              <a:r>
                <a:rPr lang="pl-PL" sz="2600" spc="26" dirty="0">
                  <a:solidFill>
                    <a:srgbClr val="E8EEF1"/>
                  </a:solidFill>
                  <a:latin typeface="Montserrat Light"/>
                </a:rPr>
                <a:t>Pierwszeństwo do uzyskania praw własności przemysłowej</a:t>
              </a:r>
              <a:endParaRPr lang="en-US" sz="2600" b="0" i="0" spc="26" dirty="0">
                <a:solidFill>
                  <a:srgbClr val="E8EEF1"/>
                </a:solidFill>
                <a:latin typeface="Montserrat Light"/>
              </a:endParaRPr>
            </a:p>
          </p:txBody>
        </p:sp>
      </p:grpSp>
      <p:pic>
        <p:nvPicPr>
          <p:cNvPr id="19" name="Picture 19"/>
          <p:cNvPicPr>
            <a:picLocks noChangeAspect="1"/>
          </p:cNvPicPr>
          <p:nvPr/>
        </p:nvPicPr>
        <p:blipFill>
          <a:blip r:embed="rId2" cstate="print"/>
          <a:srcRect l="27814" t="32426" r="50567"/>
          <a:stretch>
            <a:fillRect/>
          </a:stretch>
        </p:blipFill>
        <p:spPr>
          <a:xfrm>
            <a:off x="-1343399" y="-651119"/>
            <a:ext cx="2458198" cy="10938119"/>
          </a:xfrm>
          <a:prstGeom prst="rect">
            <a:avLst/>
          </a:prstGeom>
        </p:spPr>
      </p:pic>
      <p:sp>
        <p:nvSpPr>
          <p:cNvPr id="20" name="AutoShape 20"/>
          <p:cNvSpPr/>
          <p:nvPr/>
        </p:nvSpPr>
        <p:spPr>
          <a:xfrm>
            <a:off x="-535582" y="-533400"/>
            <a:ext cx="1165946" cy="11353800"/>
          </a:xfrm>
          <a:prstGeom prst="rect">
            <a:avLst/>
          </a:prstGeom>
          <a:solidFill>
            <a:srgbClr val="43B0F1"/>
          </a:solidFill>
        </p:spPr>
      </p:sp>
      <p:grpSp>
        <p:nvGrpSpPr>
          <p:cNvPr id="21" name="Group 21"/>
          <p:cNvGrpSpPr/>
          <p:nvPr/>
        </p:nvGrpSpPr>
        <p:grpSpPr>
          <a:xfrm>
            <a:off x="-675946" y="9036533"/>
            <a:ext cx="2886906" cy="851395"/>
            <a:chOff x="0" y="0"/>
            <a:chExt cx="1722525" cy="508000"/>
          </a:xfrm>
        </p:grpSpPr>
        <p:sp>
          <p:nvSpPr>
            <p:cNvPr id="22" name="Freeform 22"/>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58826"/>
            <a:ext cx="11008275" cy="7622065"/>
            <a:chOff x="0" y="0"/>
            <a:chExt cx="14677701" cy="10162755"/>
          </a:xfrm>
        </p:grpSpPr>
        <p:sp>
          <p:nvSpPr>
            <p:cNvPr id="6" name="TextBox 6"/>
            <p:cNvSpPr txBox="1"/>
            <p:nvPr/>
          </p:nvSpPr>
          <p:spPr>
            <a:xfrm>
              <a:off x="2425261" y="1784048"/>
              <a:ext cx="12252440" cy="1419192"/>
            </a:xfrm>
            <a:prstGeom prst="rect">
              <a:avLst/>
            </a:prstGeom>
          </p:spPr>
          <p:txBody>
            <a:bodyPr lIns="0" tIns="0" rIns="0" bIns="0" rtlCol="0" anchor="t">
              <a:spAutoFit/>
            </a:bodyPr>
            <a:lstStyle/>
            <a:p>
              <a:pPr algn="l">
                <a:lnSpc>
                  <a:spcPts val="8316"/>
                </a:lnSpc>
              </a:pPr>
              <a:r>
                <a:rPr lang="en-US" sz="6600" b="1" i="0" spc="59" dirty="0">
                  <a:solidFill>
                    <a:srgbClr val="E8EEF1"/>
                  </a:solidFill>
                  <a:latin typeface="Montserrat Classic"/>
                </a:rPr>
                <a:t>Wyr. </a:t>
              </a:r>
              <a:r>
                <a:rPr lang="pl-PL" sz="6600" b="1" i="0" spc="59" dirty="0">
                  <a:solidFill>
                    <a:srgbClr val="E8EEF1"/>
                  </a:solidFill>
                  <a:latin typeface="Montserrat Classic"/>
                </a:rPr>
                <a:t>NSA</a:t>
              </a:r>
              <a:endParaRPr lang="en-US" sz="6600" b="1" i="0" spc="59" dirty="0">
                <a:solidFill>
                  <a:srgbClr val="E8EEF1"/>
                </a:solidFill>
                <a:latin typeface="Montserrat Classic"/>
              </a:endParaRPr>
            </a:p>
          </p:txBody>
        </p:sp>
        <p:sp>
          <p:nvSpPr>
            <p:cNvPr id="7" name="TextBox 7"/>
            <p:cNvSpPr txBox="1"/>
            <p:nvPr/>
          </p:nvSpPr>
          <p:spPr>
            <a:xfrm>
              <a:off x="2425262" y="3616003"/>
              <a:ext cx="11550113" cy="741045"/>
            </a:xfrm>
            <a:prstGeom prst="rect">
              <a:avLst/>
            </a:prstGeom>
          </p:spPr>
          <p:txBody>
            <a:bodyPr lIns="0" tIns="0" rIns="0" bIns="0" rtlCol="0" anchor="t">
              <a:spAutoFit/>
            </a:bodyPr>
            <a:lstStyle/>
            <a:p>
              <a:pPr algn="l">
                <a:lnSpc>
                  <a:spcPts val="4320"/>
                </a:lnSpc>
              </a:pPr>
              <a:r>
                <a:rPr lang="en-US" sz="3600" b="1" i="0" spc="266" dirty="0">
                  <a:solidFill>
                    <a:srgbClr val="43B0F1"/>
                  </a:solidFill>
                  <a:latin typeface="Montserrat Classic"/>
                </a:rPr>
                <a:t>I</a:t>
              </a:r>
              <a:r>
                <a:rPr lang="pl-PL" sz="3600" b="1" i="0" spc="266" dirty="0">
                  <a:solidFill>
                    <a:srgbClr val="43B0F1"/>
                  </a:solidFill>
                  <a:latin typeface="Montserrat Classic"/>
                </a:rPr>
                <a:t>I FSK 2812/11</a:t>
              </a:r>
              <a:r>
                <a:rPr lang="en-US" sz="3600" b="1" i="0" spc="266" dirty="0">
                  <a:solidFill>
                    <a:srgbClr val="43B0F1"/>
                  </a:solidFill>
                  <a:latin typeface="Montserrat Classic"/>
                </a:rPr>
                <a:t>:</a:t>
              </a:r>
            </a:p>
          </p:txBody>
        </p:sp>
        <p:sp>
          <p:nvSpPr>
            <p:cNvPr id="8" name="TextBox 8"/>
            <p:cNvSpPr txBox="1"/>
            <p:nvPr/>
          </p:nvSpPr>
          <p:spPr>
            <a:xfrm>
              <a:off x="2425261" y="4869510"/>
              <a:ext cx="11550113" cy="5293245"/>
            </a:xfrm>
            <a:prstGeom prst="rect">
              <a:avLst/>
            </a:prstGeom>
          </p:spPr>
          <p:txBody>
            <a:bodyPr lIns="0" tIns="0" rIns="0" bIns="0" rtlCol="0" anchor="t">
              <a:spAutoFit/>
            </a:bodyPr>
            <a:lstStyle/>
            <a:p>
              <a:pPr>
                <a:lnSpc>
                  <a:spcPts val="4500"/>
                </a:lnSpc>
              </a:pPr>
              <a:r>
                <a:rPr lang="en-US" sz="3000" b="0" i="0" spc="30" dirty="0">
                  <a:solidFill>
                    <a:srgbClr val="E8EEF1"/>
                  </a:solidFill>
                  <a:latin typeface="Montserrat Light"/>
                </a:rPr>
                <a:t>"</a:t>
              </a:r>
              <a:r>
                <a:rPr lang="pl-PL" sz="3000" spc="30" dirty="0">
                  <a:solidFill>
                    <a:srgbClr val="E8EEF1"/>
                  </a:solidFill>
                  <a:latin typeface="Montserrat Light"/>
                </a:rPr>
                <a:t>Znak towarowy zgłoszony do rejestracji nie może zostać wniesiony w ramach aportu ZCP jako majątkowe prawo autorskie. Uzyskanie prawa ochronnego na ten znak nawet po aporcie stanowi nabycie prawa do znaku i pozwala na uznanie go za podlegającą amortyzacji podatkowej”</a:t>
              </a:r>
              <a:endParaRPr lang="en-US" sz="3000" b="0" i="0" spc="30" dirty="0">
                <a:solidFill>
                  <a:srgbClr val="E8EEF1"/>
                </a:solidFill>
                <a:latin typeface="Montserrat Light"/>
              </a:endParaRP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58826"/>
            <a:ext cx="11008275" cy="6537537"/>
            <a:chOff x="0" y="0"/>
            <a:chExt cx="14677701" cy="8716717"/>
          </a:xfrm>
        </p:grpSpPr>
        <p:sp>
          <p:nvSpPr>
            <p:cNvPr id="6" name="TextBox 6"/>
            <p:cNvSpPr txBox="1"/>
            <p:nvPr/>
          </p:nvSpPr>
          <p:spPr>
            <a:xfrm>
              <a:off x="2425261" y="1784048"/>
              <a:ext cx="12252440" cy="1283344"/>
            </a:xfrm>
            <a:prstGeom prst="rect">
              <a:avLst/>
            </a:prstGeom>
          </p:spPr>
          <p:txBody>
            <a:bodyPr lIns="0" tIns="0" rIns="0" bIns="0" rtlCol="0" anchor="t">
              <a:spAutoFit/>
            </a:bodyPr>
            <a:lstStyle/>
            <a:p>
              <a:pPr algn="l">
                <a:lnSpc>
                  <a:spcPts val="8316"/>
                </a:lnSpc>
              </a:pPr>
              <a:r>
                <a:rPr lang="pl-PL" sz="6600" b="1" spc="59" dirty="0">
                  <a:solidFill>
                    <a:srgbClr val="E8EEF1"/>
                  </a:solidFill>
                  <a:latin typeface="Montserrat Classic"/>
                </a:rPr>
                <a:t>Interpretacja Indyw.</a:t>
              </a:r>
              <a:endParaRPr lang="en-US" sz="6600" b="1" i="0" spc="59" dirty="0">
                <a:solidFill>
                  <a:srgbClr val="E8EEF1"/>
                </a:solidFill>
                <a:latin typeface="Montserrat Classic"/>
              </a:endParaRPr>
            </a:p>
          </p:txBody>
        </p:sp>
        <p:sp>
          <p:nvSpPr>
            <p:cNvPr id="7" name="TextBox 7"/>
            <p:cNvSpPr txBox="1"/>
            <p:nvPr/>
          </p:nvSpPr>
          <p:spPr>
            <a:xfrm>
              <a:off x="2425262" y="3616003"/>
              <a:ext cx="11550113" cy="741045"/>
            </a:xfrm>
            <a:prstGeom prst="rect">
              <a:avLst/>
            </a:prstGeom>
          </p:spPr>
          <p:txBody>
            <a:bodyPr lIns="0" tIns="0" rIns="0" bIns="0" rtlCol="0" anchor="t">
              <a:spAutoFit/>
            </a:bodyPr>
            <a:lstStyle/>
            <a:p>
              <a:pPr>
                <a:lnSpc>
                  <a:spcPts val="4320"/>
                </a:lnSpc>
              </a:pPr>
              <a:r>
                <a:rPr lang="en-US" sz="3600" b="1" spc="266" dirty="0" smtClean="0">
                  <a:solidFill>
                    <a:srgbClr val="43B0F1"/>
                  </a:solidFill>
                  <a:latin typeface="Montserrat Classic"/>
                </a:rPr>
                <a:t>IBPBI/1/423-50/14/AB:</a:t>
              </a:r>
              <a:endParaRPr lang="en-US" sz="3600" b="1" i="0" spc="266" dirty="0">
                <a:solidFill>
                  <a:srgbClr val="43B0F1"/>
                </a:solidFill>
                <a:latin typeface="Montserrat Classic"/>
              </a:endParaRPr>
            </a:p>
          </p:txBody>
        </p:sp>
        <p:sp>
          <p:nvSpPr>
            <p:cNvPr id="8" name="TextBox 8"/>
            <p:cNvSpPr txBox="1"/>
            <p:nvPr/>
          </p:nvSpPr>
          <p:spPr>
            <a:xfrm>
              <a:off x="2425261" y="4869510"/>
              <a:ext cx="11550113" cy="3847207"/>
            </a:xfrm>
            <a:prstGeom prst="rect">
              <a:avLst/>
            </a:prstGeom>
          </p:spPr>
          <p:txBody>
            <a:bodyPr lIns="0" tIns="0" rIns="0" bIns="0" rtlCol="0" anchor="t">
              <a:spAutoFit/>
            </a:bodyPr>
            <a:lstStyle/>
            <a:p>
              <a:pPr>
                <a:lnSpc>
                  <a:spcPts val="4500"/>
                </a:lnSpc>
              </a:pPr>
              <a:r>
                <a:rPr lang="en-US" sz="3000" b="0" i="0" spc="30" dirty="0">
                  <a:solidFill>
                    <a:srgbClr val="E8EEF1"/>
                  </a:solidFill>
                  <a:latin typeface="Montserrat Light"/>
                </a:rPr>
                <a:t>„</a:t>
              </a:r>
              <a:r>
                <a:rPr lang="pl-PL" sz="3000" spc="30" dirty="0">
                  <a:solidFill>
                    <a:srgbClr val="E8EEF1"/>
                  </a:solidFill>
                  <a:latin typeface="Montserrat Light"/>
                </a:rPr>
                <a:t>Nabyty w drodze aportu niezarejestrowany znak towarowy, który stanowi przedmiot prawa autorskiego, podlega amortyzacji w księgach Wnioskodawcy, jako wartość niematerialna i prawna.”</a:t>
              </a:r>
              <a:endParaRPr lang="en-US" sz="3000" b="0" i="0" spc="30" dirty="0">
                <a:solidFill>
                  <a:srgbClr val="E8EEF1"/>
                </a:solidFill>
                <a:latin typeface="Montserrat Light"/>
              </a:endParaRP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4451" r="59945"/>
          <a:stretch>
            <a:fillRect/>
          </a:stretch>
        </p:blipFill>
        <p:spPr>
          <a:xfrm rot="5400000">
            <a:off x="8637295" y="-9733637"/>
            <a:ext cx="800939" cy="20348819"/>
          </a:xfrm>
          <a:prstGeom prst="rect">
            <a:avLst/>
          </a:prstGeom>
        </p:spPr>
      </p:pic>
      <p:grpSp>
        <p:nvGrpSpPr>
          <p:cNvPr id="3" name="Group 3"/>
          <p:cNvGrpSpPr/>
          <p:nvPr/>
        </p:nvGrpSpPr>
        <p:grpSpPr>
          <a:xfrm>
            <a:off x="2883980" y="3788897"/>
            <a:ext cx="12520039" cy="2702060"/>
            <a:chOff x="0" y="-9525"/>
            <a:chExt cx="16693386" cy="3602747"/>
          </a:xfrm>
        </p:grpSpPr>
        <p:sp>
          <p:nvSpPr>
            <p:cNvPr id="4" name="TextBox 4"/>
            <p:cNvSpPr txBox="1"/>
            <p:nvPr/>
          </p:nvSpPr>
          <p:spPr>
            <a:xfrm>
              <a:off x="320293" y="-9525"/>
              <a:ext cx="15613834" cy="735244"/>
            </a:xfrm>
            <a:prstGeom prst="rect">
              <a:avLst/>
            </a:prstGeom>
          </p:spPr>
          <p:txBody>
            <a:bodyPr wrap="square" lIns="0" tIns="0" rIns="0" bIns="0" rtlCol="0" anchor="t">
              <a:spAutoFit/>
            </a:bodyPr>
            <a:lstStyle/>
            <a:p>
              <a:pPr algn="ctr">
                <a:lnSpc>
                  <a:spcPts val="4320"/>
                </a:lnSpc>
              </a:pPr>
              <a:r>
                <a:rPr lang="pl-PL" sz="3600" b="1" spc="266" dirty="0">
                  <a:solidFill>
                    <a:srgbClr val="43B0F1"/>
                  </a:solidFill>
                  <a:latin typeface="Montserrat Classic"/>
                </a:rPr>
                <a:t>Patent i prawo ochronne na znak towarowy</a:t>
              </a:r>
              <a:endParaRPr lang="en-US" sz="3600" b="1" i="0" spc="266" dirty="0">
                <a:solidFill>
                  <a:srgbClr val="43B0F1"/>
                </a:solidFill>
                <a:latin typeface="Montserrat Classic"/>
              </a:endParaRPr>
            </a:p>
          </p:txBody>
        </p:sp>
        <p:sp>
          <p:nvSpPr>
            <p:cNvPr id="5" name="TextBox 5"/>
            <p:cNvSpPr txBox="1"/>
            <p:nvPr/>
          </p:nvSpPr>
          <p:spPr>
            <a:xfrm>
              <a:off x="0" y="1151398"/>
              <a:ext cx="16693386" cy="1231107"/>
            </a:xfrm>
            <a:prstGeom prst="rect">
              <a:avLst/>
            </a:prstGeom>
          </p:spPr>
          <p:txBody>
            <a:bodyPr lIns="0" tIns="0" rIns="0" bIns="0" rtlCol="0" anchor="t">
              <a:spAutoFit/>
            </a:bodyPr>
            <a:lstStyle/>
            <a:p>
              <a:pPr algn="ctr">
                <a:lnSpc>
                  <a:spcPts val="7205"/>
                </a:lnSpc>
              </a:pPr>
              <a:r>
                <a:rPr lang="en-US" sz="5500" b="1" i="0" spc="159" dirty="0">
                  <a:solidFill>
                    <a:srgbClr val="E8EEF1"/>
                  </a:solidFill>
                  <a:latin typeface="Montserrat Classic"/>
                </a:rPr>
                <a:t>I</a:t>
              </a:r>
              <a:r>
                <a:rPr lang="pl-PL" sz="5500" b="1" i="0" spc="159" dirty="0">
                  <a:solidFill>
                    <a:srgbClr val="E8EEF1"/>
                  </a:solidFill>
                  <a:latin typeface="Montserrat Classic"/>
                </a:rPr>
                <a:t>II</a:t>
              </a:r>
              <a:r>
                <a:rPr lang="en-US" sz="5500" b="1" i="0" spc="159" dirty="0">
                  <a:solidFill>
                    <a:srgbClr val="E8EEF1"/>
                  </a:solidFill>
                  <a:latin typeface="Montserrat Classic"/>
                </a:rPr>
                <a:t>. </a:t>
              </a:r>
              <a:r>
                <a:rPr lang="pl-PL" sz="5500" b="1" spc="159" dirty="0">
                  <a:solidFill>
                    <a:srgbClr val="E8EEF1"/>
                  </a:solidFill>
                  <a:latin typeface="Montserrat Classic"/>
                </a:rPr>
                <a:t>WNIESIENIE WKŁADU</a:t>
              </a:r>
              <a:endParaRPr lang="en-US" sz="5500" b="1" i="0" spc="159" dirty="0">
                <a:solidFill>
                  <a:srgbClr val="E8EEF1"/>
                </a:solidFill>
                <a:latin typeface="Montserrat Classic"/>
              </a:endParaRPr>
            </a:p>
          </p:txBody>
        </p:sp>
        <p:sp>
          <p:nvSpPr>
            <p:cNvPr id="6" name="TextBox 6"/>
            <p:cNvSpPr txBox="1"/>
            <p:nvPr/>
          </p:nvSpPr>
          <p:spPr>
            <a:xfrm>
              <a:off x="765404" y="2847690"/>
              <a:ext cx="15162578" cy="745532"/>
            </a:xfrm>
            <a:prstGeom prst="rect">
              <a:avLst/>
            </a:prstGeom>
          </p:spPr>
          <p:txBody>
            <a:bodyPr lIns="0" tIns="0" rIns="0" bIns="0" rtlCol="0" anchor="t">
              <a:spAutoFit/>
            </a:bodyPr>
            <a:lstStyle/>
            <a:p>
              <a:pPr algn="ctr">
                <a:lnSpc>
                  <a:spcPts val="4896"/>
                </a:lnSpc>
              </a:pPr>
              <a:r>
                <a:rPr lang="en-US" sz="3200" b="0" i="0" spc="352">
                  <a:solidFill>
                    <a:srgbClr val="43B0F1"/>
                  </a:solidFill>
                  <a:latin typeface="Montserrat Classic"/>
                </a:rPr>
                <a:t>PROBLEMY OGÓLNE I SZCZEGÓŁOWE</a:t>
              </a:r>
            </a:p>
          </p:txBody>
        </p:sp>
      </p:grpSp>
      <p:grpSp>
        <p:nvGrpSpPr>
          <p:cNvPr id="7" name="Group 7"/>
          <p:cNvGrpSpPr/>
          <p:nvPr/>
        </p:nvGrpSpPr>
        <p:grpSpPr>
          <a:xfrm>
            <a:off x="-2926" y="1028700"/>
            <a:ext cx="2886906" cy="851395"/>
            <a:chOff x="0" y="0"/>
            <a:chExt cx="1722525" cy="508000"/>
          </a:xfrm>
        </p:grpSpPr>
        <p:sp>
          <p:nvSpPr>
            <p:cNvPr id="8" name="Freeform 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9" name="Group 9"/>
          <p:cNvGrpSpPr/>
          <p:nvPr/>
        </p:nvGrpSpPr>
        <p:grpSpPr>
          <a:xfrm rot="-10800000">
            <a:off x="15401094" y="8406905"/>
            <a:ext cx="2886906" cy="851395"/>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11" name="Picture 11"/>
          <p:cNvPicPr>
            <a:picLocks noChangeAspect="1"/>
          </p:cNvPicPr>
          <p:nvPr/>
        </p:nvPicPr>
        <p:blipFill>
          <a:blip r:embed="rId2" cstate="print"/>
          <a:srcRect l="34451" r="59945"/>
          <a:stretch>
            <a:fillRect/>
          </a:stretch>
        </p:blipFill>
        <p:spPr>
          <a:xfrm rot="5400000">
            <a:off x="8637295" y="-287879"/>
            <a:ext cx="800939" cy="2034881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2656" y="880669"/>
            <a:ext cx="4417623" cy="2269852"/>
          </a:xfrm>
          <a:prstGeom prst="rect">
            <a:avLst/>
          </a:prstGeom>
        </p:spPr>
        <p:txBody>
          <a:bodyPr lIns="0" tIns="0" rIns="0" bIns="0" rtlCol="0" anchor="t">
            <a:spAutoFit/>
          </a:bodyPr>
          <a:lstStyle/>
          <a:p>
            <a:pPr>
              <a:lnSpc>
                <a:spcPts val="5895"/>
              </a:lnSpc>
            </a:pPr>
            <a:r>
              <a:rPr lang="pl-PL" sz="4500" b="1" spc="130" dirty="0">
                <a:solidFill>
                  <a:srgbClr val="E8EEF1"/>
                </a:solidFill>
                <a:latin typeface="Montserrat Classic"/>
              </a:rPr>
              <a:t>ETAPY WNOSZENIA</a:t>
            </a:r>
          </a:p>
          <a:p>
            <a:pPr>
              <a:lnSpc>
                <a:spcPts val="5895"/>
              </a:lnSpc>
            </a:pPr>
            <a:r>
              <a:rPr lang="pl-PL" sz="4500" b="1" spc="130" dirty="0">
                <a:solidFill>
                  <a:srgbClr val="E8EEF1"/>
                </a:solidFill>
                <a:latin typeface="Montserrat Classic"/>
              </a:rPr>
              <a:t>WKŁADU </a:t>
            </a:r>
            <a:endParaRPr lang="en-US" sz="4500" b="1" i="0" spc="130" dirty="0">
              <a:solidFill>
                <a:srgbClr val="E8EEF1"/>
              </a:solidFill>
              <a:latin typeface="Montserrat Classic"/>
            </a:endParaRPr>
          </a:p>
        </p:txBody>
      </p:sp>
      <p:grpSp>
        <p:nvGrpSpPr>
          <p:cNvPr id="3" name="Group 3"/>
          <p:cNvGrpSpPr/>
          <p:nvPr/>
        </p:nvGrpSpPr>
        <p:grpSpPr>
          <a:xfrm>
            <a:off x="9008478" y="956702"/>
            <a:ext cx="8250822" cy="2040865"/>
            <a:chOff x="0" y="-9525"/>
            <a:chExt cx="11001096" cy="2721155"/>
          </a:xfrm>
        </p:grpSpPr>
        <p:sp>
          <p:nvSpPr>
            <p:cNvPr id="4" name="TextBox 4"/>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Oznaczenie wkładu </a:t>
              </a:r>
              <a:endParaRPr lang="en-US" sz="3600" b="1" i="0" spc="266" dirty="0">
                <a:solidFill>
                  <a:srgbClr val="E8EEF1"/>
                </a:solidFill>
                <a:latin typeface="Montserrat Classic"/>
              </a:endParaRPr>
            </a:p>
          </p:txBody>
        </p:sp>
        <p:sp>
          <p:nvSpPr>
            <p:cNvPr id="5" name="TextBox 5"/>
            <p:cNvSpPr txBox="1"/>
            <p:nvPr/>
          </p:nvSpPr>
          <p:spPr>
            <a:xfrm>
              <a:off x="0" y="864969"/>
              <a:ext cx="10997695" cy="1846661"/>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Wskazanie numeru prawa ochronnego, załączenie opisu patentowego, niekiedy odwołanie do ucieleśnienia w rzeczy</a:t>
              </a:r>
              <a:endParaRPr lang="en-US" sz="2600" b="0" i="0" spc="26" dirty="0">
                <a:solidFill>
                  <a:srgbClr val="E8EEF1"/>
                </a:solidFill>
                <a:latin typeface="Montserrat Light"/>
              </a:endParaRPr>
            </a:p>
          </p:txBody>
        </p:sp>
      </p:grpSp>
      <p:grpSp>
        <p:nvGrpSpPr>
          <p:cNvPr id="6" name="Group 6"/>
          <p:cNvGrpSpPr/>
          <p:nvPr/>
        </p:nvGrpSpPr>
        <p:grpSpPr>
          <a:xfrm>
            <a:off x="9008478" y="3107942"/>
            <a:ext cx="8250822" cy="2040865"/>
            <a:chOff x="0" y="-9525"/>
            <a:chExt cx="11001096" cy="2721152"/>
          </a:xfrm>
        </p:grpSpPr>
        <p:sp>
          <p:nvSpPr>
            <p:cNvPr id="7" name="TextBox 7"/>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Wydanie przedmiotu wkładu</a:t>
              </a:r>
              <a:endParaRPr lang="en-US" sz="3600" b="1" i="0" spc="266" dirty="0">
                <a:solidFill>
                  <a:srgbClr val="E8EEF1"/>
                </a:solidFill>
                <a:latin typeface="Montserrat Classic"/>
              </a:endParaRPr>
            </a:p>
          </p:txBody>
        </p:sp>
        <p:sp>
          <p:nvSpPr>
            <p:cNvPr id="8" name="TextBox 8"/>
            <p:cNvSpPr txBox="1"/>
            <p:nvPr/>
          </p:nvSpPr>
          <p:spPr>
            <a:xfrm>
              <a:off x="0" y="864968"/>
              <a:ext cx="10997695" cy="1846659"/>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W przypadku zachowanych </a:t>
              </a:r>
              <a:r>
                <a:rPr lang="pl-PL" sz="2600" b="1" spc="26" dirty="0">
                  <a:solidFill>
                    <a:srgbClr val="E8EEF1"/>
                  </a:solidFill>
                  <a:latin typeface="Montserrat Light"/>
                </a:rPr>
                <a:t>w poufności </a:t>
              </a:r>
              <a:r>
                <a:rPr lang="pl-PL" sz="2600" spc="26" dirty="0">
                  <a:solidFill>
                    <a:srgbClr val="E8EEF1"/>
                  </a:solidFill>
                  <a:latin typeface="Montserrat Light"/>
                </a:rPr>
                <a:t>rozwiązań technicznych może to nastąpić przez złożenie dokumentacji do depozytu sądowego</a:t>
              </a:r>
              <a:endParaRPr lang="en-US" sz="2600" b="0" i="0" spc="26" dirty="0">
                <a:solidFill>
                  <a:srgbClr val="E8EEF1"/>
                </a:solidFill>
                <a:latin typeface="Montserrat Light"/>
              </a:endParaRPr>
            </a:p>
          </p:txBody>
        </p:sp>
      </p:grpSp>
      <p:grpSp>
        <p:nvGrpSpPr>
          <p:cNvPr id="9" name="Group 9"/>
          <p:cNvGrpSpPr/>
          <p:nvPr/>
        </p:nvGrpSpPr>
        <p:grpSpPr>
          <a:xfrm>
            <a:off x="8991600" y="5319383"/>
            <a:ext cx="8267700" cy="1890447"/>
            <a:chOff x="-22504" y="-9525"/>
            <a:chExt cx="11023600" cy="2520595"/>
          </a:xfrm>
        </p:grpSpPr>
        <p:sp>
          <p:nvSpPr>
            <p:cNvPr id="10" name="TextBox 10"/>
            <p:cNvSpPr txBox="1"/>
            <p:nvPr/>
          </p:nvSpPr>
          <p:spPr>
            <a:xfrm>
              <a:off x="0" y="-9525"/>
              <a:ext cx="11001096" cy="735244"/>
            </a:xfrm>
            <a:prstGeom prst="rect">
              <a:avLst/>
            </a:prstGeom>
          </p:spPr>
          <p:txBody>
            <a:bodyPr lIns="0" tIns="0" rIns="0" bIns="0" rtlCol="0" anchor="t">
              <a:spAutoFit/>
            </a:bodyPr>
            <a:lstStyle/>
            <a:p>
              <a:pPr>
                <a:lnSpc>
                  <a:spcPts val="4320"/>
                </a:lnSpc>
              </a:pPr>
              <a:r>
                <a:rPr lang="pl-PL" sz="3600" b="1" i="0" spc="266" dirty="0">
                  <a:solidFill>
                    <a:srgbClr val="E8EEF1"/>
                  </a:solidFill>
                  <a:latin typeface="Montserrat Classic"/>
                </a:rPr>
                <a:t>Czas wniesienia wkładu</a:t>
              </a:r>
              <a:endParaRPr lang="en-US" sz="3600" b="1" i="0" spc="266" dirty="0">
                <a:solidFill>
                  <a:srgbClr val="E8EEF1"/>
                </a:solidFill>
                <a:latin typeface="Montserrat Classic"/>
              </a:endParaRPr>
            </a:p>
          </p:txBody>
        </p:sp>
        <p:sp>
          <p:nvSpPr>
            <p:cNvPr id="11" name="TextBox 11"/>
            <p:cNvSpPr txBox="1"/>
            <p:nvPr/>
          </p:nvSpPr>
          <p:spPr>
            <a:xfrm>
              <a:off x="-22504" y="1279964"/>
              <a:ext cx="10997695" cy="1231106"/>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Inaczej w przypadkach spółek osobowych, a inaczej w sytuacji spółek kapitałowych.</a:t>
              </a:r>
              <a:endParaRPr lang="en-US" sz="2600" b="0" i="0" spc="26" dirty="0">
                <a:solidFill>
                  <a:srgbClr val="E8EEF1"/>
                </a:solidFill>
                <a:latin typeface="Montserrat Light"/>
              </a:endParaRPr>
            </a:p>
          </p:txBody>
        </p:sp>
      </p:grpSp>
      <p:grpSp>
        <p:nvGrpSpPr>
          <p:cNvPr id="12" name="Group 12"/>
          <p:cNvGrpSpPr/>
          <p:nvPr/>
        </p:nvGrpSpPr>
        <p:grpSpPr>
          <a:xfrm>
            <a:off x="8915400" y="7650956"/>
            <a:ext cx="8250822" cy="2040865"/>
            <a:chOff x="0" y="-9525"/>
            <a:chExt cx="11001096" cy="2721155"/>
          </a:xfrm>
        </p:grpSpPr>
        <p:sp>
          <p:nvSpPr>
            <p:cNvPr id="13" name="TextBox 13"/>
            <p:cNvSpPr txBox="1"/>
            <p:nvPr/>
          </p:nvSpPr>
          <p:spPr>
            <a:xfrm>
              <a:off x="0" y="-9525"/>
              <a:ext cx="11001096" cy="741045"/>
            </a:xfrm>
            <a:prstGeom prst="rect">
              <a:avLst/>
            </a:prstGeom>
          </p:spPr>
          <p:txBody>
            <a:bodyPr lIns="0" tIns="0" rIns="0" bIns="0" rtlCol="0" anchor="t">
              <a:spAutoFit/>
            </a:bodyPr>
            <a:lstStyle/>
            <a:p>
              <a:pPr>
                <a:lnSpc>
                  <a:spcPts val="4320"/>
                </a:lnSpc>
              </a:pPr>
              <a:endParaRPr lang="en-US" sz="3600" b="1" i="0" spc="266" dirty="0">
                <a:solidFill>
                  <a:srgbClr val="E8EEF1"/>
                </a:solidFill>
                <a:latin typeface="Montserrat Classic"/>
              </a:endParaRPr>
            </a:p>
          </p:txBody>
        </p:sp>
        <p:sp>
          <p:nvSpPr>
            <p:cNvPr id="14" name="TextBox 14"/>
            <p:cNvSpPr txBox="1"/>
            <p:nvPr/>
          </p:nvSpPr>
          <p:spPr>
            <a:xfrm>
              <a:off x="0" y="864969"/>
              <a:ext cx="10997695" cy="1846661"/>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Kategoria „</a:t>
              </a:r>
              <a:r>
                <a:rPr lang="pl-PL" sz="2600" b="1" spc="26" dirty="0">
                  <a:solidFill>
                    <a:srgbClr val="E8EEF1"/>
                  </a:solidFill>
                  <a:latin typeface="Montserrat Light"/>
                </a:rPr>
                <a:t>miejsca</a:t>
              </a:r>
              <a:r>
                <a:rPr lang="pl-PL" sz="2600" spc="26" dirty="0">
                  <a:solidFill>
                    <a:srgbClr val="E8EEF1"/>
                  </a:solidFill>
                  <a:latin typeface="Montserrat Light"/>
                </a:rPr>
                <a:t>” odnosić się może do przedmiotów, w których ucieleśniono dobra niematerialne (plansze, dokumentacje itp.).</a:t>
              </a:r>
              <a:endParaRPr lang="en-US" sz="2600" b="0" i="0" spc="26" dirty="0">
                <a:solidFill>
                  <a:srgbClr val="E8EEF1"/>
                </a:solidFill>
                <a:latin typeface="Montserrat Light"/>
              </a:endParaRPr>
            </a:p>
          </p:txBody>
        </p:sp>
      </p:grpSp>
      <p:pic>
        <p:nvPicPr>
          <p:cNvPr id="15" name="Picture 15"/>
          <p:cNvPicPr>
            <a:picLocks noChangeAspect="1"/>
          </p:cNvPicPr>
          <p:nvPr/>
        </p:nvPicPr>
        <p:blipFill>
          <a:blip r:embed="rId2" cstate="print"/>
          <a:srcRect l="34850" t="32426" r="50567"/>
          <a:stretch>
            <a:fillRect/>
          </a:stretch>
        </p:blipFill>
        <p:spPr>
          <a:xfrm>
            <a:off x="6423560" y="-325560"/>
            <a:ext cx="1658098" cy="10938119"/>
          </a:xfrm>
          <a:prstGeom prst="rect">
            <a:avLst/>
          </a:prstGeom>
        </p:spPr>
      </p:pic>
      <p:pic>
        <p:nvPicPr>
          <p:cNvPr id="16" name="Picture 16"/>
          <p:cNvPicPr>
            <a:picLocks noChangeAspect="1"/>
          </p:cNvPicPr>
          <p:nvPr/>
        </p:nvPicPr>
        <p:blipFill>
          <a:blip r:embed="rId3" cstate="print"/>
          <a:srcRect/>
          <a:stretch>
            <a:fillRect/>
          </a:stretch>
        </p:blipFill>
        <p:spPr>
          <a:xfrm>
            <a:off x="7569979" y="1028700"/>
            <a:ext cx="959145" cy="959145"/>
          </a:xfrm>
          <a:prstGeom prst="rect">
            <a:avLst/>
          </a:prstGeom>
        </p:spPr>
      </p:pic>
      <p:pic>
        <p:nvPicPr>
          <p:cNvPr id="17" name="Picture 17"/>
          <p:cNvPicPr>
            <a:picLocks noChangeAspect="1"/>
          </p:cNvPicPr>
          <p:nvPr/>
        </p:nvPicPr>
        <p:blipFill>
          <a:blip r:embed="rId4" cstate="print"/>
          <a:srcRect/>
          <a:stretch>
            <a:fillRect/>
          </a:stretch>
        </p:blipFill>
        <p:spPr>
          <a:xfrm>
            <a:off x="7569979" y="3115086"/>
            <a:ext cx="959145" cy="959145"/>
          </a:xfrm>
          <a:prstGeom prst="rect">
            <a:avLst/>
          </a:prstGeom>
        </p:spPr>
      </p:pic>
      <p:pic>
        <p:nvPicPr>
          <p:cNvPr id="18" name="Picture 18"/>
          <p:cNvPicPr>
            <a:picLocks noChangeAspect="1"/>
          </p:cNvPicPr>
          <p:nvPr/>
        </p:nvPicPr>
        <p:blipFill>
          <a:blip r:embed="rId5" cstate="print"/>
          <a:srcRect/>
          <a:stretch>
            <a:fillRect/>
          </a:stretch>
        </p:blipFill>
        <p:spPr>
          <a:xfrm>
            <a:off x="7602086" y="5326527"/>
            <a:ext cx="959145" cy="959145"/>
          </a:xfrm>
          <a:prstGeom prst="rect">
            <a:avLst/>
          </a:prstGeom>
        </p:spPr>
      </p:pic>
      <p:pic>
        <p:nvPicPr>
          <p:cNvPr id="19" name="Picture 19"/>
          <p:cNvPicPr>
            <a:picLocks noChangeAspect="1"/>
          </p:cNvPicPr>
          <p:nvPr/>
        </p:nvPicPr>
        <p:blipFill>
          <a:blip r:embed="rId6" cstate="print"/>
          <a:srcRect/>
          <a:stretch>
            <a:fillRect/>
          </a:stretch>
        </p:blipFill>
        <p:spPr>
          <a:xfrm>
            <a:off x="7569979" y="7666356"/>
            <a:ext cx="959145" cy="959145"/>
          </a:xfrm>
          <a:prstGeom prst="rect">
            <a:avLst/>
          </a:prstGeom>
        </p:spPr>
      </p:pic>
      <p:grpSp>
        <p:nvGrpSpPr>
          <p:cNvPr id="20" name="Group 20"/>
          <p:cNvGrpSpPr/>
          <p:nvPr/>
        </p:nvGrpSpPr>
        <p:grpSpPr>
          <a:xfrm>
            <a:off x="-675946" y="8832603"/>
            <a:ext cx="2886906" cy="851395"/>
            <a:chOff x="0" y="0"/>
            <a:chExt cx="1722525" cy="508000"/>
          </a:xfrm>
        </p:grpSpPr>
        <p:sp>
          <p:nvSpPr>
            <p:cNvPr id="21" name="Freeform 2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
        <p:nvSpPr>
          <p:cNvPr id="22" name="TextBox 10"/>
          <p:cNvSpPr txBox="1"/>
          <p:nvPr/>
        </p:nvSpPr>
        <p:spPr>
          <a:xfrm>
            <a:off x="8915400" y="7581900"/>
            <a:ext cx="8250822" cy="551433"/>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Miejsce wniesienia wkładu</a:t>
            </a:r>
            <a:endParaRPr lang="en-US" sz="3600" b="1" i="0" spc="266" dirty="0">
              <a:solidFill>
                <a:srgbClr val="E8EEF1"/>
              </a:solidFill>
              <a:latin typeface="Montserrat Classic"/>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4430897" y="-401760"/>
            <a:ext cx="2458198" cy="10938119"/>
          </a:xfrm>
          <a:prstGeom prst="rect">
            <a:avLst/>
          </a:prstGeom>
        </p:spPr>
      </p:pic>
      <p:sp>
        <p:nvSpPr>
          <p:cNvPr id="3" name="AutoShape 3"/>
          <p:cNvSpPr/>
          <p:nvPr/>
        </p:nvSpPr>
        <p:spPr>
          <a:xfrm>
            <a:off x="15155545" y="-533400"/>
            <a:ext cx="2537546" cy="11353800"/>
          </a:xfrm>
          <a:prstGeom prst="rect">
            <a:avLst/>
          </a:prstGeom>
          <a:solidFill>
            <a:srgbClr val="43B0F1"/>
          </a:solidFill>
        </p:spPr>
      </p:sp>
      <p:grpSp>
        <p:nvGrpSpPr>
          <p:cNvPr id="4" name="Group 4"/>
          <p:cNvGrpSpPr/>
          <p:nvPr/>
        </p:nvGrpSpPr>
        <p:grpSpPr>
          <a:xfrm>
            <a:off x="1028700" y="1523191"/>
            <a:ext cx="12442767" cy="8244293"/>
            <a:chOff x="0" y="-47625"/>
            <a:chExt cx="16590356" cy="10992389"/>
          </a:xfrm>
        </p:grpSpPr>
        <p:sp>
          <p:nvSpPr>
            <p:cNvPr id="5" name="TextBox 5"/>
            <p:cNvSpPr txBox="1"/>
            <p:nvPr/>
          </p:nvSpPr>
          <p:spPr>
            <a:xfrm>
              <a:off x="0" y="-47625"/>
              <a:ext cx="16590356" cy="2838384"/>
            </a:xfrm>
            <a:prstGeom prst="rect">
              <a:avLst/>
            </a:prstGeom>
          </p:spPr>
          <p:txBody>
            <a:bodyPr lIns="0" tIns="0" rIns="0" bIns="0" rtlCol="0" anchor="t">
              <a:spAutoFit/>
            </a:bodyPr>
            <a:lstStyle/>
            <a:p>
              <a:pPr>
                <a:lnSpc>
                  <a:spcPts val="8316"/>
                </a:lnSpc>
              </a:pPr>
              <a:r>
                <a:rPr lang="pl-PL" sz="6600" b="1" i="0" spc="59" dirty="0">
                  <a:solidFill>
                    <a:srgbClr val="E8EEF1"/>
                  </a:solidFill>
                  <a:latin typeface="Montserrat Classic"/>
                </a:rPr>
                <a:t>Wpis przeniesienia praw wyłącznych w rejestrach</a:t>
              </a:r>
              <a:endParaRPr lang="en-US" sz="6600" b="1" i="0" spc="59" dirty="0">
                <a:solidFill>
                  <a:srgbClr val="E8EEF1"/>
                </a:solidFill>
                <a:latin typeface="Montserrat Classic"/>
              </a:endParaRPr>
            </a:p>
          </p:txBody>
        </p:sp>
        <p:sp>
          <p:nvSpPr>
            <p:cNvPr id="6" name="TextBox 6"/>
            <p:cNvSpPr txBox="1"/>
            <p:nvPr/>
          </p:nvSpPr>
          <p:spPr>
            <a:xfrm>
              <a:off x="0" y="3226450"/>
              <a:ext cx="15970657" cy="745532"/>
            </a:xfrm>
            <a:prstGeom prst="rect">
              <a:avLst/>
            </a:prstGeom>
          </p:spPr>
          <p:txBody>
            <a:bodyPr lIns="0" tIns="0" rIns="0" bIns="0" rtlCol="0" anchor="t">
              <a:spAutoFit/>
            </a:bodyPr>
            <a:lstStyle/>
            <a:p>
              <a:pPr>
                <a:lnSpc>
                  <a:spcPts val="4896"/>
                </a:lnSpc>
              </a:pPr>
              <a:r>
                <a:rPr lang="pl-PL" sz="3200" b="0" i="0" spc="352" dirty="0">
                  <a:solidFill>
                    <a:srgbClr val="43B0F1"/>
                  </a:solidFill>
                  <a:latin typeface="Montserrat Classic"/>
                </a:rPr>
                <a:t>Wpis do KRS</a:t>
              </a:r>
              <a:endParaRPr lang="en-US" sz="3200" b="0" i="0" spc="352" dirty="0">
                <a:solidFill>
                  <a:srgbClr val="43B0F1"/>
                </a:solidFill>
                <a:latin typeface="Montserrat Classic"/>
              </a:endParaRPr>
            </a:p>
          </p:txBody>
        </p:sp>
        <p:sp>
          <p:nvSpPr>
            <p:cNvPr id="7" name="TextBox 7"/>
            <p:cNvSpPr txBox="1"/>
            <p:nvPr/>
          </p:nvSpPr>
          <p:spPr>
            <a:xfrm>
              <a:off x="0" y="4176905"/>
              <a:ext cx="15970657" cy="3847206"/>
            </a:xfrm>
            <a:prstGeom prst="rect">
              <a:avLst/>
            </a:prstGeom>
          </p:spPr>
          <p:txBody>
            <a:bodyPr lIns="0" tIns="0" rIns="0" bIns="0" rtlCol="0" anchor="t">
              <a:spAutoFit/>
            </a:bodyPr>
            <a:lstStyle/>
            <a:p>
              <a:pPr algn="just">
                <a:lnSpc>
                  <a:spcPts val="4500"/>
                </a:lnSpc>
                <a:buFont typeface="Arial" pitchFamily="34" charset="0"/>
                <a:buChar char="•"/>
              </a:pPr>
              <a:r>
                <a:rPr lang="pl-PL" sz="3000" spc="30" dirty="0">
                  <a:solidFill>
                    <a:srgbClr val="E8EEF1"/>
                  </a:solidFill>
                  <a:latin typeface="Montserrat Light"/>
                </a:rPr>
                <a:t>W spółkach osobowych </a:t>
              </a:r>
              <a:r>
                <a:rPr lang="pl-PL" sz="3000" spc="30" dirty="0" smtClean="0">
                  <a:solidFill>
                    <a:srgbClr val="E8EEF1"/>
                  </a:solidFill>
                  <a:latin typeface="Montserrat Light"/>
                </a:rPr>
                <a:t>wpis przez UP RP </a:t>
              </a:r>
              <a:r>
                <a:rPr lang="pl-PL" sz="3000" spc="30" dirty="0">
                  <a:solidFill>
                    <a:srgbClr val="E8EEF1"/>
                  </a:solidFill>
                  <a:latin typeface="Montserrat Light"/>
                </a:rPr>
                <a:t>praw wnoszonych wkładem musi nastąpić już po rejestracji spółek w KRS.</a:t>
              </a:r>
            </a:p>
            <a:p>
              <a:pPr algn="just">
                <a:lnSpc>
                  <a:spcPts val="4500"/>
                </a:lnSpc>
                <a:buFont typeface="Arial" pitchFamily="34" charset="0"/>
                <a:buChar char="•"/>
              </a:pPr>
              <a:r>
                <a:rPr lang="pl-PL" sz="3000" b="0" i="0" spc="30" dirty="0">
                  <a:solidFill>
                    <a:srgbClr val="E8EEF1"/>
                  </a:solidFill>
                  <a:latin typeface="Montserrat Light"/>
                </a:rPr>
                <a:t>W spółce z o.o. zarząd powinien najpierw zarejestrować przeniesienie praw na spółkę z o.o. w organizacji w UP RP, a dopiero potem zarejestrować spółkę </a:t>
              </a:r>
              <a:r>
                <a:rPr lang="pl-PL" sz="3000" b="0" i="0" spc="30" dirty="0" smtClean="0">
                  <a:solidFill>
                    <a:srgbClr val="E8EEF1"/>
                  </a:solidFill>
                  <a:latin typeface="Montserrat Light"/>
                </a:rPr>
                <a:t>„</a:t>
              </a:r>
              <a:r>
                <a:rPr lang="pl-PL" sz="3000" b="1" i="0" spc="30" dirty="0" smtClean="0">
                  <a:solidFill>
                    <a:srgbClr val="E8EEF1"/>
                  </a:solidFill>
                  <a:latin typeface="Montserrat Light"/>
                </a:rPr>
                <a:t>właściwą</a:t>
              </a:r>
              <a:r>
                <a:rPr lang="pl-PL" sz="3000" b="0" i="0" spc="30" dirty="0" smtClean="0">
                  <a:solidFill>
                    <a:srgbClr val="E8EEF1"/>
                  </a:solidFill>
                  <a:latin typeface="Montserrat Light"/>
                </a:rPr>
                <a:t>” w KRS</a:t>
              </a:r>
              <a:endParaRPr lang="en-US" sz="3000" b="0" i="0" spc="30" dirty="0">
                <a:solidFill>
                  <a:srgbClr val="E8EEF1"/>
                </a:solidFill>
                <a:latin typeface="Montserrat Light"/>
              </a:endParaRPr>
            </a:p>
          </p:txBody>
        </p:sp>
        <p:sp>
          <p:nvSpPr>
            <p:cNvPr id="8" name="TextBox 8"/>
            <p:cNvSpPr txBox="1"/>
            <p:nvPr/>
          </p:nvSpPr>
          <p:spPr>
            <a:xfrm>
              <a:off x="0" y="8455425"/>
              <a:ext cx="15970657" cy="745532"/>
            </a:xfrm>
            <a:prstGeom prst="rect">
              <a:avLst/>
            </a:prstGeom>
          </p:spPr>
          <p:txBody>
            <a:bodyPr lIns="0" tIns="0" rIns="0" bIns="0" rtlCol="0" anchor="t">
              <a:spAutoFit/>
            </a:bodyPr>
            <a:lstStyle/>
            <a:p>
              <a:pPr>
                <a:lnSpc>
                  <a:spcPts val="4896"/>
                </a:lnSpc>
              </a:pPr>
              <a:r>
                <a:rPr lang="pl-PL" sz="3200" b="0" i="0" spc="352" dirty="0">
                  <a:solidFill>
                    <a:srgbClr val="43B0F1"/>
                  </a:solidFill>
                  <a:latin typeface="Montserrat Classic"/>
                </a:rPr>
                <a:t>Art. 67 ust. 3 p.w.p.</a:t>
              </a:r>
              <a:endParaRPr lang="en-US" sz="3200" b="0" i="0" spc="352" dirty="0">
                <a:solidFill>
                  <a:srgbClr val="43B0F1"/>
                </a:solidFill>
                <a:latin typeface="Montserrat Classic"/>
              </a:endParaRPr>
            </a:p>
          </p:txBody>
        </p:sp>
        <p:sp>
          <p:nvSpPr>
            <p:cNvPr id="9" name="TextBox 9"/>
            <p:cNvSpPr txBox="1"/>
            <p:nvPr/>
          </p:nvSpPr>
          <p:spPr>
            <a:xfrm>
              <a:off x="0" y="9405881"/>
              <a:ext cx="15970657" cy="1538883"/>
            </a:xfrm>
            <a:prstGeom prst="rect">
              <a:avLst/>
            </a:prstGeom>
          </p:spPr>
          <p:txBody>
            <a:bodyPr lIns="0" tIns="0" rIns="0" bIns="0" rtlCol="0" anchor="t">
              <a:spAutoFit/>
            </a:bodyPr>
            <a:lstStyle/>
            <a:p>
              <a:pPr algn="just">
                <a:lnSpc>
                  <a:spcPts val="4500"/>
                </a:lnSpc>
              </a:pPr>
              <a:r>
                <a:rPr lang="pl-PL" sz="3000" spc="30" dirty="0">
                  <a:solidFill>
                    <a:srgbClr val="E8EEF1"/>
                  </a:solidFill>
                  <a:latin typeface="Montserrat Light"/>
                </a:rPr>
                <a:t>„Przeniesienie patentu staje się skuteczne wobec osób trzecich z chwilą wpisu tego przeniesienia do rejestru patentowego</a:t>
              </a:r>
              <a:r>
                <a:rPr lang="pl-PL" sz="3000" spc="30" dirty="0" smtClean="0">
                  <a:solidFill>
                    <a:srgbClr val="E8EEF1"/>
                  </a:solidFill>
                  <a:latin typeface="Montserrat Light"/>
                </a:rPr>
                <a:t>”</a:t>
              </a:r>
              <a:endParaRPr lang="en-US" sz="3000" b="0" i="0" spc="30" dirty="0">
                <a:solidFill>
                  <a:srgbClr val="E8EEF1"/>
                </a:solidFill>
                <a:latin typeface="Montserrat Light"/>
              </a:endParaRPr>
            </a:p>
          </p:txBody>
        </p:sp>
      </p:grpSp>
      <p:grpSp>
        <p:nvGrpSpPr>
          <p:cNvPr id="10" name="Group 10"/>
          <p:cNvGrpSpPr/>
          <p:nvPr/>
        </p:nvGrpSpPr>
        <p:grpSpPr>
          <a:xfrm>
            <a:off x="-414753" y="6030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1483430"/>
            <a:ext cx="11008275" cy="7774870"/>
            <a:chOff x="0" y="0"/>
            <a:chExt cx="14677701" cy="10366493"/>
          </a:xfrm>
        </p:grpSpPr>
        <p:sp>
          <p:nvSpPr>
            <p:cNvPr id="6" name="TextBox 6"/>
            <p:cNvSpPr txBox="1"/>
            <p:nvPr/>
          </p:nvSpPr>
          <p:spPr>
            <a:xfrm>
              <a:off x="2425262" y="1793573"/>
              <a:ext cx="12252439" cy="2370921"/>
            </a:xfrm>
            <a:prstGeom prst="rect">
              <a:avLst/>
            </a:prstGeom>
          </p:spPr>
          <p:txBody>
            <a:bodyPr lIns="0" tIns="0" rIns="0" bIns="0" rtlCol="0" anchor="t">
              <a:spAutoFit/>
            </a:bodyPr>
            <a:lstStyle/>
            <a:p>
              <a:pPr algn="l">
                <a:lnSpc>
                  <a:spcPts val="7056"/>
                </a:lnSpc>
              </a:pPr>
              <a:r>
                <a:rPr lang="en-US" sz="5600" b="1" i="0" spc="50">
                  <a:solidFill>
                    <a:srgbClr val="E8EEF1"/>
                  </a:solidFill>
                  <a:latin typeface="Montserrat Classic"/>
                </a:rPr>
                <a:t>Co nie jest przedmiotem wykładu?</a:t>
              </a:r>
            </a:p>
          </p:txBody>
        </p:sp>
        <p:sp>
          <p:nvSpPr>
            <p:cNvPr id="7" name="TextBox 7"/>
            <p:cNvSpPr txBox="1"/>
            <p:nvPr/>
          </p:nvSpPr>
          <p:spPr>
            <a:xfrm>
              <a:off x="2425262" y="4607661"/>
              <a:ext cx="11550113" cy="741045"/>
            </a:xfrm>
            <a:prstGeom prst="rect">
              <a:avLst/>
            </a:prstGeom>
          </p:spPr>
          <p:txBody>
            <a:bodyPr lIns="0" tIns="0" rIns="0" bIns="0" rtlCol="0" anchor="t">
              <a:spAutoFit/>
            </a:bodyPr>
            <a:lstStyle/>
            <a:p>
              <a:pPr algn="l">
                <a:lnSpc>
                  <a:spcPts val="4320"/>
                </a:lnSpc>
              </a:pPr>
              <a:r>
                <a:rPr lang="en-US" sz="3600" b="1" i="0" spc="266">
                  <a:solidFill>
                    <a:srgbClr val="43B0F1"/>
                  </a:solidFill>
                  <a:latin typeface="Montserrat Classic"/>
                </a:rPr>
                <a:t>Kwestie pominięte</a:t>
              </a:r>
            </a:p>
          </p:txBody>
        </p:sp>
        <p:sp>
          <p:nvSpPr>
            <p:cNvPr id="8" name="TextBox 8"/>
            <p:cNvSpPr txBox="1"/>
            <p:nvPr/>
          </p:nvSpPr>
          <p:spPr>
            <a:xfrm>
              <a:off x="2425262" y="5861168"/>
              <a:ext cx="11550113" cy="4505325"/>
            </a:xfrm>
            <a:prstGeom prst="rect">
              <a:avLst/>
            </a:prstGeom>
          </p:spPr>
          <p:txBody>
            <a:bodyPr lIns="0" tIns="0" rIns="0" bIns="0" rtlCol="0" anchor="t">
              <a:spAutoFit/>
            </a:bodyPr>
            <a:lstStyle/>
            <a:p>
              <a:pPr marL="495300" lvl="1" indent="-247650" algn="l">
                <a:lnSpc>
                  <a:spcPts val="4500"/>
                </a:lnSpc>
                <a:buFont typeface="Arial"/>
                <a:buChar char="•"/>
              </a:pPr>
              <a:r>
                <a:rPr lang="en-US" sz="3000" b="0" i="0" spc="30" dirty="0">
                  <a:solidFill>
                    <a:srgbClr val="E8EEF1"/>
                  </a:solidFill>
                  <a:latin typeface="Montserrat Light"/>
                </a:rPr>
                <a:t>podmioty ponadnarodowe</a:t>
              </a:r>
            </a:p>
            <a:p>
              <a:pPr marL="495300" lvl="1" indent="-247650" algn="l">
                <a:lnSpc>
                  <a:spcPts val="4500"/>
                </a:lnSpc>
                <a:buFont typeface="Arial"/>
                <a:buChar char="•"/>
              </a:pPr>
              <a:r>
                <a:rPr lang="en-US" sz="3000" b="0" i="0" spc="30" dirty="0">
                  <a:solidFill>
                    <a:srgbClr val="E8EEF1"/>
                  </a:solidFill>
                  <a:latin typeface="Montserrat Light"/>
                </a:rPr>
                <a:t>przedsiębiorcy </a:t>
              </a:r>
              <a:r>
                <a:rPr lang="en-US" sz="3000" b="0" i="0" spc="30" dirty="0" err="1">
                  <a:solidFill>
                    <a:srgbClr val="E8EEF1"/>
                  </a:solidFill>
                  <a:latin typeface="Montserrat Light"/>
                </a:rPr>
                <a:t>inni</a:t>
              </a:r>
              <a:r>
                <a:rPr lang="en-US" sz="3000" b="0" i="0" spc="30" dirty="0">
                  <a:solidFill>
                    <a:srgbClr val="E8EEF1"/>
                  </a:solidFill>
                  <a:latin typeface="Montserrat Light"/>
                </a:rPr>
                <a:t>, niż </a:t>
              </a:r>
              <a:r>
                <a:rPr lang="en-US" sz="3000" b="0" i="0" spc="30" dirty="0" err="1">
                  <a:solidFill>
                    <a:srgbClr val="E8EEF1"/>
                  </a:solidFill>
                  <a:latin typeface="Montserrat Light"/>
                </a:rPr>
                <a:t>spółki</a:t>
              </a:r>
              <a:r>
                <a:rPr lang="en-US" sz="3000" b="0" i="0" spc="30" dirty="0">
                  <a:solidFill>
                    <a:srgbClr val="E8EEF1"/>
                  </a:solidFill>
                  <a:latin typeface="Montserrat Light"/>
                </a:rPr>
                <a:t> (</a:t>
              </a:r>
              <a:r>
                <a:rPr lang="en-US" sz="3000" b="0" i="0" spc="30" dirty="0" err="1">
                  <a:solidFill>
                    <a:srgbClr val="E8EEF1"/>
                  </a:solidFill>
                  <a:latin typeface="Montserrat Light"/>
                </a:rPr>
                <a:t>np</a:t>
              </a:r>
              <a:r>
                <a:rPr lang="en-US" sz="3000" b="0" i="0" spc="30" dirty="0">
                  <a:solidFill>
                    <a:srgbClr val="E8EEF1"/>
                  </a:solidFill>
                  <a:latin typeface="Montserrat Light"/>
                </a:rPr>
                <a:t>. </a:t>
              </a:r>
              <a:r>
                <a:rPr lang="en-US" sz="3000" b="0" i="0" spc="30" dirty="0" err="1">
                  <a:solidFill>
                    <a:srgbClr val="E8EEF1"/>
                  </a:solidFill>
                  <a:latin typeface="Montserrat Light"/>
                </a:rPr>
                <a:t>spółdzielnie</a:t>
              </a:r>
              <a:r>
                <a:rPr lang="en-US" sz="3000" b="0" i="0" spc="30" dirty="0">
                  <a:solidFill>
                    <a:srgbClr val="E8EEF1"/>
                  </a:solidFill>
                  <a:latin typeface="Montserrat Light"/>
                </a:rPr>
                <a:t>)</a:t>
              </a:r>
            </a:p>
            <a:p>
              <a:pPr marL="495300" lvl="1" indent="-247650" algn="l">
                <a:lnSpc>
                  <a:spcPts val="4500"/>
                </a:lnSpc>
                <a:buFont typeface="Arial"/>
                <a:buChar char="•"/>
              </a:pPr>
              <a:r>
                <a:rPr lang="en-US" sz="3000" b="0" i="0" spc="30" dirty="0" err="1">
                  <a:solidFill>
                    <a:srgbClr val="E8EEF1"/>
                  </a:solidFill>
                  <a:latin typeface="Montserrat Light"/>
                </a:rPr>
                <a:t>spółka</a:t>
              </a:r>
              <a:r>
                <a:rPr lang="en-US" sz="3000" b="0" i="0" spc="30" dirty="0">
                  <a:solidFill>
                    <a:srgbClr val="E8EEF1"/>
                  </a:solidFill>
                  <a:latin typeface="Montserrat Light"/>
                </a:rPr>
                <a:t> </a:t>
              </a:r>
              <a:r>
                <a:rPr lang="en-US" sz="3000" b="0" i="0" spc="30" dirty="0" err="1">
                  <a:solidFill>
                    <a:srgbClr val="E8EEF1"/>
                  </a:solidFill>
                  <a:latin typeface="Montserrat Light"/>
                </a:rPr>
                <a:t>cywilna</a:t>
              </a:r>
              <a:r>
                <a:rPr lang="en-US" sz="3000" b="0" i="0" spc="30" dirty="0">
                  <a:solidFill>
                    <a:srgbClr val="E8EEF1"/>
                  </a:solidFill>
                  <a:latin typeface="Montserrat Light"/>
                </a:rPr>
                <a:t> (będą jednak </a:t>
              </a:r>
              <a:r>
                <a:rPr lang="en-US" sz="3000" b="0" i="0" spc="30" dirty="0" err="1">
                  <a:solidFill>
                    <a:srgbClr val="E8EEF1"/>
                  </a:solidFill>
                  <a:latin typeface="Montserrat Light"/>
                </a:rPr>
                <a:t>pewne</a:t>
              </a:r>
              <a:r>
                <a:rPr lang="en-US" sz="3000" b="0" i="0" spc="30" dirty="0">
                  <a:solidFill>
                    <a:srgbClr val="E8EEF1"/>
                  </a:solidFill>
                  <a:latin typeface="Montserrat Light"/>
                </a:rPr>
                <a:t> </a:t>
              </a:r>
              <a:r>
                <a:rPr lang="en-US" sz="3000" b="0" i="0" spc="30" dirty="0" err="1">
                  <a:solidFill>
                    <a:srgbClr val="E8EEF1"/>
                  </a:solidFill>
                  <a:latin typeface="Montserrat Light"/>
                </a:rPr>
                <a:t>wzmianki</a:t>
              </a:r>
              <a:r>
                <a:rPr lang="en-US" sz="3000" b="0" i="0" spc="30" dirty="0">
                  <a:solidFill>
                    <a:srgbClr val="E8EEF1"/>
                  </a:solidFill>
                  <a:latin typeface="Montserrat Light"/>
                </a:rPr>
                <a:t>), PSA (</a:t>
              </a:r>
              <a:r>
                <a:rPr lang="en-US" sz="3000" b="0" i="0" spc="30" dirty="0" err="1">
                  <a:solidFill>
                    <a:srgbClr val="E8EEF1"/>
                  </a:solidFill>
                  <a:latin typeface="Montserrat Light"/>
                </a:rPr>
                <a:t>prosta</a:t>
              </a:r>
              <a:r>
                <a:rPr lang="en-US" sz="3000" b="0" i="0" spc="30" dirty="0">
                  <a:solidFill>
                    <a:srgbClr val="E8EEF1"/>
                  </a:solidFill>
                  <a:latin typeface="Montserrat Light"/>
                </a:rPr>
                <a:t> </a:t>
              </a:r>
              <a:r>
                <a:rPr lang="en-US" sz="3000" b="0" i="0" spc="30" dirty="0" err="1">
                  <a:solidFill>
                    <a:srgbClr val="E8EEF1"/>
                  </a:solidFill>
                  <a:latin typeface="Montserrat Light"/>
                </a:rPr>
                <a:t>spółka</a:t>
              </a:r>
              <a:r>
                <a:rPr lang="en-US" sz="3000" b="0" i="0" spc="30" dirty="0">
                  <a:solidFill>
                    <a:srgbClr val="E8EEF1"/>
                  </a:solidFill>
                  <a:latin typeface="Montserrat Light"/>
                </a:rPr>
                <a:t> </a:t>
              </a:r>
              <a:r>
                <a:rPr lang="en-US" sz="3000" b="0" i="0" spc="30" dirty="0" err="1">
                  <a:solidFill>
                    <a:srgbClr val="E8EEF1"/>
                  </a:solidFill>
                  <a:latin typeface="Montserrat Light"/>
                </a:rPr>
                <a:t>akcyjna</a:t>
              </a:r>
              <a:r>
                <a:rPr lang="en-US" sz="3000" b="0" i="0" spc="30" dirty="0">
                  <a:solidFill>
                    <a:srgbClr val="E8EEF1"/>
                  </a:solidFill>
                  <a:latin typeface="Montserrat Light"/>
                </a:rPr>
                <a:t>)</a:t>
              </a:r>
            </a:p>
            <a:p>
              <a:pPr marL="495300" lvl="1" indent="-247650" algn="l">
                <a:lnSpc>
                  <a:spcPts val="4500"/>
                </a:lnSpc>
                <a:buFont typeface="Arial"/>
                <a:buChar char="•"/>
              </a:pPr>
              <a:r>
                <a:rPr lang="en-US" sz="3000" b="0" i="0" spc="30" dirty="0" err="1">
                  <a:solidFill>
                    <a:srgbClr val="E8EEF1"/>
                  </a:solidFill>
                  <a:latin typeface="Montserrat Light"/>
                </a:rPr>
                <a:t>zagadnienia</a:t>
              </a:r>
              <a:r>
                <a:rPr lang="en-US" sz="3000" b="0" i="0" spc="30" dirty="0">
                  <a:solidFill>
                    <a:srgbClr val="E8EEF1"/>
                  </a:solidFill>
                  <a:latin typeface="Montserrat Light"/>
                </a:rPr>
                <a:t> prawa </a:t>
              </a:r>
              <a:r>
                <a:rPr lang="en-US" sz="3000" b="0" i="0" spc="30" dirty="0" err="1">
                  <a:solidFill>
                    <a:srgbClr val="E8EEF1"/>
                  </a:solidFill>
                  <a:latin typeface="Montserrat Light"/>
                </a:rPr>
                <a:t>restrukturyzacyjnego</a:t>
              </a:r>
              <a:endParaRPr lang="en-US" sz="3000" b="0" i="0" spc="30" dirty="0">
                <a:solidFill>
                  <a:srgbClr val="E8EEF1"/>
                </a:solidFill>
                <a:latin typeface="Montserrat Light"/>
              </a:endParaRP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268027"/>
            <a:ext cx="5953433" cy="3795337"/>
            <a:chOff x="0" y="66675"/>
            <a:chExt cx="7937911" cy="5060450"/>
          </a:xfrm>
        </p:grpSpPr>
        <p:sp>
          <p:nvSpPr>
            <p:cNvPr id="3" name="TextBox 3"/>
            <p:cNvSpPr txBox="1"/>
            <p:nvPr/>
          </p:nvSpPr>
          <p:spPr>
            <a:xfrm>
              <a:off x="0" y="3657406"/>
              <a:ext cx="7937911" cy="1469719"/>
            </a:xfrm>
            <a:prstGeom prst="rect">
              <a:avLst/>
            </a:prstGeom>
          </p:spPr>
          <p:txBody>
            <a:bodyPr lIns="0" tIns="0" rIns="0" bIns="0" rtlCol="0" anchor="t">
              <a:spAutoFit/>
            </a:bodyPr>
            <a:lstStyle/>
            <a:p>
              <a:pPr>
                <a:lnSpc>
                  <a:spcPts val="4420"/>
                </a:lnSpc>
              </a:pPr>
              <a:r>
                <a:rPr lang="pl-PL" sz="3400" b="1" i="0" spc="204" dirty="0">
                  <a:solidFill>
                    <a:srgbClr val="111B1E"/>
                  </a:solidFill>
                  <a:latin typeface="Assistant Regular"/>
                </a:rPr>
                <a:t>Licencji wniesionej do spółki</a:t>
              </a:r>
              <a:endParaRPr lang="en-US" sz="3400" b="1" i="0" spc="204" dirty="0">
                <a:solidFill>
                  <a:srgbClr val="111B1E"/>
                </a:solidFill>
                <a:latin typeface="Assistant Regular"/>
              </a:endParaRPr>
            </a:p>
          </p:txBody>
        </p:sp>
        <p:sp>
          <p:nvSpPr>
            <p:cNvPr id="4" name="TextBox 4"/>
            <p:cNvSpPr txBox="1"/>
            <p:nvPr/>
          </p:nvSpPr>
          <p:spPr>
            <a:xfrm>
              <a:off x="0" y="66675"/>
              <a:ext cx="7937911" cy="3009371"/>
            </a:xfrm>
            <a:prstGeom prst="rect">
              <a:avLst/>
            </a:prstGeom>
          </p:spPr>
          <p:txBody>
            <a:bodyPr lIns="0" tIns="0" rIns="0" bIns="0" rtlCol="0" anchor="t">
              <a:spAutoFit/>
            </a:bodyPr>
            <a:lstStyle/>
            <a:p>
              <a:pPr>
                <a:lnSpc>
                  <a:spcPts val="8800"/>
                </a:lnSpc>
              </a:pPr>
              <a:r>
                <a:rPr lang="pl-PL" sz="8000" dirty="0">
                  <a:solidFill>
                    <a:srgbClr val="111B1E"/>
                  </a:solidFill>
                  <a:latin typeface="Cormorant Garamond Bold"/>
                </a:rPr>
                <a:t>Skutki wpisu do rejestru UP</a:t>
              </a:r>
              <a:endParaRPr lang="en-US" sz="8000" b="0" i="0" dirty="0">
                <a:solidFill>
                  <a:srgbClr val="111B1E"/>
                </a:solidFill>
                <a:latin typeface="Cormorant Garamond Bold"/>
              </a:endParaRPr>
            </a:p>
          </p:txBody>
        </p:sp>
      </p:grpSp>
      <p:sp>
        <p:nvSpPr>
          <p:cNvPr id="5" name="AutoShape 5"/>
          <p:cNvSpPr/>
          <p:nvPr/>
        </p:nvSpPr>
        <p:spPr>
          <a:xfrm>
            <a:off x="16110511" y="-662575"/>
            <a:ext cx="25347" cy="11612150"/>
          </a:xfrm>
          <a:prstGeom prst="rect">
            <a:avLst/>
          </a:prstGeom>
          <a:solidFill>
            <a:srgbClr val="111B1E">
              <a:alpha val="29803"/>
            </a:srgbClr>
          </a:solidFill>
        </p:spPr>
      </p:sp>
      <p:sp>
        <p:nvSpPr>
          <p:cNvPr id="6" name="TextBox 6"/>
          <p:cNvSpPr txBox="1"/>
          <p:nvPr/>
        </p:nvSpPr>
        <p:spPr>
          <a:xfrm rot="5400000">
            <a:off x="13291633" y="4813534"/>
            <a:ext cx="7982958" cy="413290"/>
          </a:xfrm>
          <a:prstGeom prst="rect">
            <a:avLst/>
          </a:prstGeom>
        </p:spPr>
        <p:txBody>
          <a:bodyPr lIns="0" tIns="0" rIns="0" bIns="0" rtlCol="0" anchor="t">
            <a:spAutoFit/>
          </a:bodyPr>
          <a:lstStyle/>
          <a:p>
            <a:pPr>
              <a:lnSpc>
                <a:spcPts val="3359"/>
              </a:lnSpc>
            </a:pPr>
            <a:r>
              <a:rPr lang="en-US" sz="2399" b="0" i="0" spc="143">
                <a:solidFill>
                  <a:srgbClr val="111B1E"/>
                </a:solidFill>
                <a:latin typeface="Cormorant Garamond Bold"/>
              </a:rPr>
              <a:t>38 seminarium Rzeczników Patentowych Szkół Wyższych</a:t>
            </a:r>
          </a:p>
        </p:txBody>
      </p:sp>
      <p:sp>
        <p:nvSpPr>
          <p:cNvPr id="7" name="AutoShape 7"/>
          <p:cNvSpPr/>
          <p:nvPr/>
        </p:nvSpPr>
        <p:spPr>
          <a:xfrm>
            <a:off x="8104659" y="-602174"/>
            <a:ext cx="25347" cy="11612150"/>
          </a:xfrm>
          <a:prstGeom prst="rect">
            <a:avLst/>
          </a:prstGeom>
          <a:solidFill>
            <a:srgbClr val="111B1E">
              <a:alpha val="29803"/>
            </a:srgbClr>
          </a:solidFill>
        </p:spPr>
      </p:sp>
      <p:sp>
        <p:nvSpPr>
          <p:cNvPr id="8" name="TextBox 8"/>
          <p:cNvSpPr txBox="1"/>
          <p:nvPr/>
        </p:nvSpPr>
        <p:spPr>
          <a:xfrm>
            <a:off x="4043039" y="1792137"/>
            <a:ext cx="3324531" cy="513365"/>
          </a:xfrm>
          <a:prstGeom prst="rect">
            <a:avLst/>
          </a:prstGeom>
        </p:spPr>
        <p:txBody>
          <a:bodyPr lIns="0" tIns="0" rIns="0" bIns="0" rtlCol="0" anchor="t">
            <a:spAutoFit/>
          </a:bodyPr>
          <a:lstStyle/>
          <a:p>
            <a:pPr>
              <a:lnSpc>
                <a:spcPts val="4199"/>
              </a:lnSpc>
            </a:pPr>
            <a:r>
              <a:rPr lang="en-US" sz="2999" b="0" i="0" spc="29">
                <a:solidFill>
                  <a:srgbClr val="111B1E"/>
                </a:solidFill>
                <a:latin typeface="Assistant Regular"/>
              </a:rPr>
              <a:t>Google</a:t>
            </a:r>
          </a:p>
        </p:txBody>
      </p:sp>
      <p:sp>
        <p:nvSpPr>
          <p:cNvPr id="9" name="AutoShape 9"/>
          <p:cNvSpPr/>
          <p:nvPr/>
        </p:nvSpPr>
        <p:spPr>
          <a:xfrm>
            <a:off x="1028700" y="1028700"/>
            <a:ext cx="2142013" cy="2097388"/>
          </a:xfrm>
          <a:prstGeom prst="rect">
            <a:avLst/>
          </a:prstGeom>
          <a:solidFill>
            <a:srgbClr val="111B1E"/>
          </a:solidFill>
        </p:spPr>
      </p:sp>
      <p:sp>
        <p:nvSpPr>
          <p:cNvPr id="10" name="TextBox 10"/>
          <p:cNvSpPr txBox="1"/>
          <p:nvPr/>
        </p:nvSpPr>
        <p:spPr>
          <a:xfrm>
            <a:off x="4043039" y="4858243"/>
            <a:ext cx="3324531" cy="513365"/>
          </a:xfrm>
          <a:prstGeom prst="rect">
            <a:avLst/>
          </a:prstGeom>
        </p:spPr>
        <p:txBody>
          <a:bodyPr lIns="0" tIns="0" rIns="0" bIns="0" rtlCol="0" anchor="t">
            <a:spAutoFit/>
          </a:bodyPr>
          <a:lstStyle/>
          <a:p>
            <a:pPr>
              <a:lnSpc>
                <a:spcPts val="4199"/>
              </a:lnSpc>
            </a:pPr>
            <a:r>
              <a:rPr lang="en-US" sz="2999" b="0" i="0" spc="29">
                <a:solidFill>
                  <a:srgbClr val="111B1E"/>
                </a:solidFill>
                <a:latin typeface="Assistant Regular"/>
              </a:rPr>
              <a:t>Youtube</a:t>
            </a:r>
          </a:p>
        </p:txBody>
      </p:sp>
      <p:sp>
        <p:nvSpPr>
          <p:cNvPr id="11" name="AutoShape 11"/>
          <p:cNvSpPr/>
          <p:nvPr/>
        </p:nvSpPr>
        <p:spPr>
          <a:xfrm>
            <a:off x="1028700" y="4094806"/>
            <a:ext cx="2142013" cy="2097388"/>
          </a:xfrm>
          <a:prstGeom prst="rect">
            <a:avLst/>
          </a:prstGeom>
          <a:solidFill>
            <a:srgbClr val="111B1E"/>
          </a:solidFill>
        </p:spPr>
      </p:sp>
      <p:sp>
        <p:nvSpPr>
          <p:cNvPr id="12" name="AutoShape 12"/>
          <p:cNvSpPr/>
          <p:nvPr/>
        </p:nvSpPr>
        <p:spPr>
          <a:xfrm>
            <a:off x="18135600" y="0"/>
            <a:ext cx="1181100" cy="11277600"/>
          </a:xfrm>
          <a:prstGeom prst="rect">
            <a:avLst/>
          </a:prstGeom>
          <a:solidFill>
            <a:srgbClr val="111B1E"/>
          </a:solidFill>
        </p:spPr>
      </p:sp>
      <p:sp>
        <p:nvSpPr>
          <p:cNvPr id="13" name="TextBox 13"/>
          <p:cNvSpPr txBox="1"/>
          <p:nvPr/>
        </p:nvSpPr>
        <p:spPr>
          <a:xfrm>
            <a:off x="4043039" y="7924349"/>
            <a:ext cx="3324531" cy="513365"/>
          </a:xfrm>
          <a:prstGeom prst="rect">
            <a:avLst/>
          </a:prstGeom>
        </p:spPr>
        <p:txBody>
          <a:bodyPr lIns="0" tIns="0" rIns="0" bIns="0" rtlCol="0" anchor="t">
            <a:spAutoFit/>
          </a:bodyPr>
          <a:lstStyle/>
          <a:p>
            <a:pPr>
              <a:lnSpc>
                <a:spcPts val="4199"/>
              </a:lnSpc>
            </a:pPr>
            <a:r>
              <a:rPr lang="en-US" sz="2999" b="0" i="0" spc="29">
                <a:solidFill>
                  <a:srgbClr val="111B1E"/>
                </a:solidFill>
                <a:latin typeface="Assistant Regular"/>
              </a:rPr>
              <a:t>Facebook</a:t>
            </a:r>
          </a:p>
        </p:txBody>
      </p:sp>
      <p:sp>
        <p:nvSpPr>
          <p:cNvPr id="14" name="AutoShape 14"/>
          <p:cNvSpPr/>
          <p:nvPr/>
        </p:nvSpPr>
        <p:spPr>
          <a:xfrm>
            <a:off x="1028700" y="7160912"/>
            <a:ext cx="2142013" cy="2097388"/>
          </a:xfrm>
          <a:prstGeom prst="rect">
            <a:avLst/>
          </a:prstGeom>
          <a:solidFill>
            <a:srgbClr val="111B1E"/>
          </a:solidFill>
        </p:spPr>
      </p:sp>
      <p:pic>
        <p:nvPicPr>
          <p:cNvPr id="15" name="Picture 15"/>
          <p:cNvPicPr>
            <a:picLocks noChangeAspect="1"/>
          </p:cNvPicPr>
          <p:nvPr/>
        </p:nvPicPr>
        <p:blipFill>
          <a:blip r:embed="rId2" cstate="print"/>
          <a:srcRect/>
          <a:stretch>
            <a:fillRect/>
          </a:stretch>
        </p:blipFill>
        <p:spPr>
          <a:xfrm>
            <a:off x="1283492" y="4572150"/>
            <a:ext cx="1632430" cy="1142701"/>
          </a:xfrm>
          <a:prstGeom prst="rect">
            <a:avLst/>
          </a:prstGeom>
        </p:spPr>
      </p:pic>
      <p:pic>
        <p:nvPicPr>
          <p:cNvPr id="16" name="Picture 16"/>
          <p:cNvPicPr>
            <a:picLocks noChangeAspect="1"/>
          </p:cNvPicPr>
          <p:nvPr/>
        </p:nvPicPr>
        <p:blipFill>
          <a:blip r:embed="rId3" cstate="print"/>
          <a:srcRect/>
          <a:stretch>
            <a:fillRect/>
          </a:stretch>
        </p:blipFill>
        <p:spPr>
          <a:xfrm>
            <a:off x="1364728" y="7474628"/>
            <a:ext cx="1469957" cy="1469957"/>
          </a:xfrm>
          <a:prstGeom prst="rect">
            <a:avLst/>
          </a:prstGeom>
        </p:spPr>
      </p:pic>
      <p:pic>
        <p:nvPicPr>
          <p:cNvPr id="17" name="Picture 17"/>
          <p:cNvPicPr>
            <a:picLocks noChangeAspect="1"/>
          </p:cNvPicPr>
          <p:nvPr/>
        </p:nvPicPr>
        <p:blipFill>
          <a:blip r:embed="rId4" cstate="print"/>
          <a:srcRect/>
          <a:stretch>
            <a:fillRect/>
          </a:stretch>
        </p:blipFill>
        <p:spPr>
          <a:xfrm>
            <a:off x="1413470" y="1391157"/>
            <a:ext cx="1372474" cy="137247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43453" y="2889645"/>
            <a:ext cx="10829635" cy="5801876"/>
            <a:chOff x="0" y="-57149"/>
            <a:chExt cx="14439514" cy="7735837"/>
          </a:xfrm>
        </p:grpSpPr>
        <p:sp>
          <p:nvSpPr>
            <p:cNvPr id="3" name="TextBox 3"/>
            <p:cNvSpPr txBox="1"/>
            <p:nvPr/>
          </p:nvSpPr>
          <p:spPr>
            <a:xfrm>
              <a:off x="0" y="-57149"/>
              <a:ext cx="14433718" cy="3488135"/>
            </a:xfrm>
            <a:prstGeom prst="rect">
              <a:avLst/>
            </a:prstGeom>
          </p:spPr>
          <p:txBody>
            <a:bodyPr lIns="0" tIns="0" rIns="0" bIns="0" rtlCol="0" anchor="t">
              <a:spAutoFit/>
            </a:bodyPr>
            <a:lstStyle/>
            <a:p>
              <a:pPr>
                <a:lnSpc>
                  <a:spcPts val="6759"/>
                </a:lnSpc>
              </a:pPr>
              <a:r>
                <a:rPr lang="pl-PL" sz="5159" b="1" i="0" spc="149" dirty="0">
                  <a:solidFill>
                    <a:srgbClr val="E8EEF1"/>
                  </a:solidFill>
                  <a:latin typeface="Montserrat Classic"/>
                </a:rPr>
                <a:t>Wniesienie praw własności przemysłowej z przedsiębiorstwem</a:t>
              </a:r>
              <a:endParaRPr lang="en-US" sz="5159" b="1" i="0" spc="149" dirty="0">
                <a:solidFill>
                  <a:srgbClr val="E8EEF1"/>
                </a:solidFill>
                <a:latin typeface="Montserrat Classic"/>
              </a:endParaRPr>
            </a:p>
          </p:txBody>
        </p:sp>
        <p:sp>
          <p:nvSpPr>
            <p:cNvPr id="4" name="TextBox 4"/>
            <p:cNvSpPr txBox="1"/>
            <p:nvPr/>
          </p:nvSpPr>
          <p:spPr>
            <a:xfrm>
              <a:off x="5796" y="3455992"/>
              <a:ext cx="14433718" cy="4222696"/>
            </a:xfrm>
            <a:prstGeom prst="rect">
              <a:avLst/>
            </a:prstGeom>
          </p:spPr>
          <p:txBody>
            <a:bodyPr lIns="0" tIns="0" rIns="0" bIns="0" rtlCol="0" anchor="t">
              <a:spAutoFit/>
            </a:bodyPr>
            <a:lstStyle/>
            <a:p>
              <a:pPr>
                <a:lnSpc>
                  <a:spcPts val="4221"/>
                </a:lnSpc>
              </a:pPr>
              <a:r>
                <a:rPr lang="pl-PL" sz="2814" b="0" i="0" spc="28" dirty="0">
                  <a:solidFill>
                    <a:srgbClr val="E8EEF1"/>
                  </a:solidFill>
                  <a:latin typeface="Montserrat Light"/>
                </a:rPr>
                <a:t>1) Kwestia konieczności wymienienia składników, 2) spis praw własności przemysłowej wchodzących do przedsiębiorstwa, 3) kwestia </a:t>
              </a:r>
              <a:r>
                <a:rPr lang="pl-PL" sz="2814" b="0" i="1" spc="28" dirty="0">
                  <a:solidFill>
                    <a:srgbClr val="E8EEF1"/>
                  </a:solidFill>
                  <a:latin typeface="Montserrat Light"/>
                </a:rPr>
                <a:t>due diligence </a:t>
              </a:r>
              <a:r>
                <a:rPr lang="pl-PL" sz="2814" b="0" spc="28" dirty="0">
                  <a:solidFill>
                    <a:srgbClr val="E8EEF1"/>
                  </a:solidFill>
                  <a:latin typeface="Montserrat Light"/>
                </a:rPr>
                <a:t>4) zasady wyłączenia niektórych praw ze składników przedsiębiorstwa – reguła zachowania efektywności kompleksu gospodarczego</a:t>
              </a:r>
              <a:endParaRPr lang="en-US" sz="2814" b="0" i="0" spc="28" dirty="0">
                <a:solidFill>
                  <a:srgbClr val="E8EEF1"/>
                </a:solidFill>
                <a:latin typeface="Montserrat Light"/>
              </a:endParaRPr>
            </a:p>
          </p:txBody>
        </p:sp>
      </p:grpSp>
      <p:grpSp>
        <p:nvGrpSpPr>
          <p:cNvPr id="5" name="Group 5"/>
          <p:cNvGrpSpPr/>
          <p:nvPr/>
        </p:nvGrpSpPr>
        <p:grpSpPr>
          <a:xfrm>
            <a:off x="0" y="8832603"/>
            <a:ext cx="2886906" cy="851395"/>
            <a:chOff x="0" y="0"/>
            <a:chExt cx="1722525" cy="508000"/>
          </a:xfrm>
        </p:grpSpPr>
        <p:sp>
          <p:nvSpPr>
            <p:cNvPr id="6" name="Freeform 6"/>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7" name="Group 7"/>
          <p:cNvGrpSpPr/>
          <p:nvPr/>
        </p:nvGrpSpPr>
        <p:grpSpPr>
          <a:xfrm rot="-10800000">
            <a:off x="15401094" y="603003"/>
            <a:ext cx="2886906" cy="851395"/>
            <a:chOff x="0" y="0"/>
            <a:chExt cx="1722525" cy="508000"/>
          </a:xfrm>
        </p:grpSpPr>
        <p:sp>
          <p:nvSpPr>
            <p:cNvPr id="8" name="Freeform 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7200" y="880669"/>
            <a:ext cx="5562600" cy="4539704"/>
          </a:xfrm>
          <a:prstGeom prst="rect">
            <a:avLst/>
          </a:prstGeom>
        </p:spPr>
        <p:txBody>
          <a:bodyPr wrap="square" lIns="0" tIns="0" rIns="0" bIns="0" rtlCol="0" anchor="t">
            <a:spAutoFit/>
          </a:bodyPr>
          <a:lstStyle/>
          <a:p>
            <a:pPr>
              <a:lnSpc>
                <a:spcPts val="5895"/>
              </a:lnSpc>
            </a:pPr>
            <a:r>
              <a:rPr lang="pl-PL" sz="4500" b="1" spc="130" dirty="0">
                <a:solidFill>
                  <a:srgbClr val="E8EEF1"/>
                </a:solidFill>
                <a:latin typeface="Montserrat Classic"/>
              </a:rPr>
              <a:t>Prawa, które </a:t>
            </a:r>
            <a:r>
              <a:rPr lang="pl-PL" sz="4500" b="1" u="sng" spc="130" dirty="0">
                <a:solidFill>
                  <a:srgbClr val="E8EEF1"/>
                </a:solidFill>
                <a:latin typeface="Montserrat Classic"/>
              </a:rPr>
              <a:t>nie powinny</a:t>
            </a:r>
            <a:r>
              <a:rPr lang="pl-PL" sz="4500" b="1" spc="130" dirty="0">
                <a:solidFill>
                  <a:srgbClr val="E8EEF1"/>
                </a:solidFill>
                <a:latin typeface="Montserrat Classic"/>
              </a:rPr>
              <a:t> być wyłączane ze składników</a:t>
            </a:r>
          </a:p>
          <a:p>
            <a:pPr>
              <a:lnSpc>
                <a:spcPts val="5895"/>
              </a:lnSpc>
            </a:pPr>
            <a:r>
              <a:rPr lang="pl-PL" sz="4500" b="1" spc="130" dirty="0">
                <a:solidFill>
                  <a:srgbClr val="E8EEF1"/>
                </a:solidFill>
                <a:latin typeface="Montserrat Classic"/>
              </a:rPr>
              <a:t>przedsiębiorstwa</a:t>
            </a:r>
          </a:p>
          <a:p>
            <a:pPr>
              <a:lnSpc>
                <a:spcPts val="5895"/>
              </a:lnSpc>
            </a:pPr>
            <a:endParaRPr lang="en-US" sz="4500" b="1" i="0" spc="130" dirty="0">
              <a:solidFill>
                <a:srgbClr val="E8EEF1"/>
              </a:solidFill>
              <a:latin typeface="Montserrat Classic"/>
            </a:endParaRPr>
          </a:p>
        </p:txBody>
      </p:sp>
      <p:grpSp>
        <p:nvGrpSpPr>
          <p:cNvPr id="3" name="Group 3"/>
          <p:cNvGrpSpPr/>
          <p:nvPr/>
        </p:nvGrpSpPr>
        <p:grpSpPr>
          <a:xfrm>
            <a:off x="9008478" y="956702"/>
            <a:ext cx="8250822" cy="2040865"/>
            <a:chOff x="0" y="-9525"/>
            <a:chExt cx="11001096" cy="2721155"/>
          </a:xfrm>
        </p:grpSpPr>
        <p:sp>
          <p:nvSpPr>
            <p:cNvPr id="4" name="TextBox 4"/>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Pierwsza grupa </a:t>
              </a:r>
              <a:endParaRPr lang="en-US" sz="3600" b="1" i="0" spc="266" dirty="0">
                <a:solidFill>
                  <a:srgbClr val="E8EEF1"/>
                </a:solidFill>
                <a:latin typeface="Montserrat Classic"/>
              </a:endParaRPr>
            </a:p>
          </p:txBody>
        </p:sp>
        <p:sp>
          <p:nvSpPr>
            <p:cNvPr id="5" name="TextBox 5"/>
            <p:cNvSpPr txBox="1"/>
            <p:nvPr/>
          </p:nvSpPr>
          <p:spPr>
            <a:xfrm>
              <a:off x="0" y="864969"/>
              <a:ext cx="10997695" cy="1846661"/>
            </a:xfrm>
            <a:prstGeom prst="rect">
              <a:avLst/>
            </a:prstGeom>
          </p:spPr>
          <p:txBody>
            <a:bodyPr lIns="0" tIns="0" rIns="0" bIns="0" rtlCol="0" anchor="t">
              <a:spAutoFit/>
            </a:bodyPr>
            <a:lstStyle/>
            <a:p>
              <a:pPr algn="just">
                <a:lnSpc>
                  <a:spcPts val="3640"/>
                </a:lnSpc>
              </a:pPr>
              <a:r>
                <a:rPr lang="pl-PL" sz="2600" spc="26" dirty="0">
                  <a:solidFill>
                    <a:srgbClr val="E8EEF1"/>
                  </a:solidFill>
                  <a:latin typeface="Montserrat Light"/>
                </a:rPr>
                <a:t>Takie, którymi można rozporządzać niezależnie od przedsiębiorstwa, ale bez których jego prowadzenie byłoby </a:t>
              </a:r>
              <a:r>
                <a:rPr lang="pl-PL" sz="2600" spc="26" dirty="0" smtClean="0">
                  <a:solidFill>
                    <a:srgbClr val="E8EEF1"/>
                  </a:solidFill>
                  <a:latin typeface="Montserrat Light"/>
                </a:rPr>
                <a:t>trudne</a:t>
              </a:r>
              <a:endParaRPr lang="en-US" sz="2600" b="0" i="0" spc="26" dirty="0">
                <a:solidFill>
                  <a:srgbClr val="E8EEF1"/>
                </a:solidFill>
                <a:latin typeface="Montserrat Light"/>
              </a:endParaRPr>
            </a:p>
          </p:txBody>
        </p:sp>
      </p:grpSp>
      <p:grpSp>
        <p:nvGrpSpPr>
          <p:cNvPr id="6" name="Group 6"/>
          <p:cNvGrpSpPr/>
          <p:nvPr/>
        </p:nvGrpSpPr>
        <p:grpSpPr>
          <a:xfrm>
            <a:off x="9008478" y="3107942"/>
            <a:ext cx="8250822" cy="2040865"/>
            <a:chOff x="0" y="-9525"/>
            <a:chExt cx="11001096" cy="2721152"/>
          </a:xfrm>
        </p:grpSpPr>
        <p:sp>
          <p:nvSpPr>
            <p:cNvPr id="7" name="TextBox 7"/>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Duga grupa</a:t>
              </a:r>
              <a:endParaRPr lang="en-US" sz="3600" b="1" i="0" spc="266" dirty="0">
                <a:solidFill>
                  <a:srgbClr val="E8EEF1"/>
                </a:solidFill>
                <a:latin typeface="Montserrat Classic"/>
              </a:endParaRPr>
            </a:p>
          </p:txBody>
        </p:sp>
        <p:sp>
          <p:nvSpPr>
            <p:cNvPr id="8" name="TextBox 8"/>
            <p:cNvSpPr txBox="1"/>
            <p:nvPr/>
          </p:nvSpPr>
          <p:spPr>
            <a:xfrm>
              <a:off x="0" y="864968"/>
              <a:ext cx="10997695" cy="1846659"/>
            </a:xfrm>
            <a:prstGeom prst="rect">
              <a:avLst/>
            </a:prstGeom>
          </p:spPr>
          <p:txBody>
            <a:bodyPr lIns="0" tIns="0" rIns="0" bIns="0" rtlCol="0" anchor="t">
              <a:spAutoFit/>
            </a:bodyPr>
            <a:lstStyle/>
            <a:p>
              <a:pPr algn="just">
                <a:lnSpc>
                  <a:spcPts val="3640"/>
                </a:lnSpc>
              </a:pPr>
              <a:r>
                <a:rPr lang="pl-PL" sz="2600" spc="26" dirty="0">
                  <a:solidFill>
                    <a:srgbClr val="E8EEF1"/>
                  </a:solidFill>
                  <a:latin typeface="Montserrat Light"/>
                </a:rPr>
                <a:t>Takie, którymi można rozporządzać tylko razem z przedsiębiorstwem (np. prawa używaczy, licencja przymusowa</a:t>
              </a:r>
              <a:r>
                <a:rPr lang="pl-PL" sz="2600" spc="26" dirty="0" smtClean="0">
                  <a:solidFill>
                    <a:srgbClr val="E8EEF1"/>
                  </a:solidFill>
                  <a:latin typeface="Montserrat Light"/>
                </a:rPr>
                <a:t>)</a:t>
              </a:r>
              <a:endParaRPr lang="en-US" sz="2600" b="0" i="0" spc="26" dirty="0">
                <a:solidFill>
                  <a:srgbClr val="E8EEF1"/>
                </a:solidFill>
                <a:latin typeface="Montserrat Light"/>
              </a:endParaRPr>
            </a:p>
          </p:txBody>
        </p:sp>
      </p:grpSp>
      <p:grpSp>
        <p:nvGrpSpPr>
          <p:cNvPr id="9" name="Group 9"/>
          <p:cNvGrpSpPr/>
          <p:nvPr/>
        </p:nvGrpSpPr>
        <p:grpSpPr>
          <a:xfrm>
            <a:off x="8991600" y="5372100"/>
            <a:ext cx="8267700" cy="1472963"/>
            <a:chOff x="-22504" y="-9525"/>
            <a:chExt cx="11023600" cy="1963950"/>
          </a:xfrm>
        </p:grpSpPr>
        <p:sp>
          <p:nvSpPr>
            <p:cNvPr id="10" name="TextBox 10"/>
            <p:cNvSpPr txBox="1"/>
            <p:nvPr/>
          </p:nvSpPr>
          <p:spPr>
            <a:xfrm>
              <a:off x="0" y="-9525"/>
              <a:ext cx="11001096" cy="735244"/>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Trzecia grupa</a:t>
              </a:r>
              <a:endParaRPr lang="en-US" sz="3600" b="1" i="0" spc="266" dirty="0">
                <a:solidFill>
                  <a:srgbClr val="E8EEF1"/>
                </a:solidFill>
                <a:latin typeface="Montserrat Classic"/>
              </a:endParaRPr>
            </a:p>
          </p:txBody>
        </p:sp>
        <p:sp>
          <p:nvSpPr>
            <p:cNvPr id="11" name="TextBox 11"/>
            <p:cNvSpPr txBox="1"/>
            <p:nvPr/>
          </p:nvSpPr>
          <p:spPr>
            <a:xfrm>
              <a:off x="-22504" y="771964"/>
              <a:ext cx="10997695" cy="1182461"/>
            </a:xfrm>
            <a:prstGeom prst="rect">
              <a:avLst/>
            </a:prstGeom>
          </p:spPr>
          <p:txBody>
            <a:bodyPr lIns="0" tIns="0" rIns="0" bIns="0" rtlCol="0" anchor="t">
              <a:spAutoFit/>
            </a:bodyPr>
            <a:lstStyle/>
            <a:p>
              <a:pPr algn="just">
                <a:lnSpc>
                  <a:spcPts val="3640"/>
                </a:lnSpc>
              </a:pPr>
              <a:r>
                <a:rPr lang="pl-PL" sz="2600" b="0" i="1" spc="26" dirty="0">
                  <a:solidFill>
                    <a:srgbClr val="E8EEF1"/>
                  </a:solidFill>
                  <a:latin typeface="Montserrat Light"/>
                </a:rPr>
                <a:t>Know-how </a:t>
              </a:r>
              <a:r>
                <a:rPr lang="pl-PL" sz="2600" b="0" spc="26" dirty="0">
                  <a:solidFill>
                    <a:srgbClr val="E8EEF1"/>
                  </a:solidFill>
                  <a:latin typeface="Montserrat Light"/>
                </a:rPr>
                <a:t>związane z nowymi technologiami stosowanymi w przedsiębiorstwie</a:t>
              </a:r>
              <a:endParaRPr lang="en-US" sz="2600" b="0" i="1" spc="26" dirty="0">
                <a:solidFill>
                  <a:srgbClr val="E8EEF1"/>
                </a:solidFill>
                <a:latin typeface="Montserrat Light"/>
              </a:endParaRPr>
            </a:p>
          </p:txBody>
        </p:sp>
      </p:grpSp>
      <p:grpSp>
        <p:nvGrpSpPr>
          <p:cNvPr id="12" name="Group 12"/>
          <p:cNvGrpSpPr/>
          <p:nvPr/>
        </p:nvGrpSpPr>
        <p:grpSpPr>
          <a:xfrm>
            <a:off x="8915400" y="7505700"/>
            <a:ext cx="8250822" cy="2040865"/>
            <a:chOff x="0" y="-9525"/>
            <a:chExt cx="11001096" cy="2721155"/>
          </a:xfrm>
        </p:grpSpPr>
        <p:sp>
          <p:nvSpPr>
            <p:cNvPr id="13" name="TextBox 13"/>
            <p:cNvSpPr txBox="1"/>
            <p:nvPr/>
          </p:nvSpPr>
          <p:spPr>
            <a:xfrm>
              <a:off x="0" y="-9525"/>
              <a:ext cx="11001096" cy="741045"/>
            </a:xfrm>
            <a:prstGeom prst="rect">
              <a:avLst/>
            </a:prstGeom>
          </p:spPr>
          <p:txBody>
            <a:bodyPr lIns="0" tIns="0" rIns="0" bIns="0" rtlCol="0" anchor="t">
              <a:spAutoFit/>
            </a:bodyPr>
            <a:lstStyle/>
            <a:p>
              <a:pPr>
                <a:lnSpc>
                  <a:spcPts val="4320"/>
                </a:lnSpc>
              </a:pPr>
              <a:endParaRPr lang="en-US" sz="3600" b="1" i="0" spc="266" dirty="0">
                <a:solidFill>
                  <a:srgbClr val="E8EEF1"/>
                </a:solidFill>
                <a:latin typeface="Montserrat Classic"/>
              </a:endParaRPr>
            </a:p>
          </p:txBody>
        </p:sp>
        <p:sp>
          <p:nvSpPr>
            <p:cNvPr id="14" name="TextBox 14"/>
            <p:cNvSpPr txBox="1"/>
            <p:nvPr/>
          </p:nvSpPr>
          <p:spPr>
            <a:xfrm>
              <a:off x="0" y="864969"/>
              <a:ext cx="10997695" cy="1846661"/>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Prawa dotyczące projektów wynalazczych przyjętych do stosowania (art. 21 p.w.p.). Problem zapłaty wynagrodzenia za </a:t>
              </a:r>
              <a:r>
                <a:rPr lang="pl-PL" sz="2600" spc="26" dirty="0" smtClean="0">
                  <a:solidFill>
                    <a:srgbClr val="E8EEF1"/>
                  </a:solidFill>
                  <a:latin typeface="Montserrat Light"/>
                </a:rPr>
                <a:t>stosowanie</a:t>
              </a:r>
              <a:endParaRPr lang="en-US" sz="2600" b="0" i="0" spc="26" dirty="0">
                <a:solidFill>
                  <a:srgbClr val="E8EEF1"/>
                </a:solidFill>
                <a:latin typeface="Montserrat Light"/>
              </a:endParaRPr>
            </a:p>
          </p:txBody>
        </p:sp>
      </p:grpSp>
      <p:pic>
        <p:nvPicPr>
          <p:cNvPr id="15" name="Picture 15"/>
          <p:cNvPicPr>
            <a:picLocks noChangeAspect="1"/>
          </p:cNvPicPr>
          <p:nvPr/>
        </p:nvPicPr>
        <p:blipFill>
          <a:blip r:embed="rId2" cstate="print"/>
          <a:srcRect l="34850" t="32426" r="50567"/>
          <a:stretch>
            <a:fillRect/>
          </a:stretch>
        </p:blipFill>
        <p:spPr>
          <a:xfrm>
            <a:off x="6423560" y="-325560"/>
            <a:ext cx="1658098" cy="10938119"/>
          </a:xfrm>
          <a:prstGeom prst="rect">
            <a:avLst/>
          </a:prstGeom>
        </p:spPr>
      </p:pic>
      <p:pic>
        <p:nvPicPr>
          <p:cNvPr id="16" name="Picture 16"/>
          <p:cNvPicPr>
            <a:picLocks noChangeAspect="1"/>
          </p:cNvPicPr>
          <p:nvPr/>
        </p:nvPicPr>
        <p:blipFill>
          <a:blip r:embed="rId3" cstate="print"/>
          <a:srcRect/>
          <a:stretch>
            <a:fillRect/>
          </a:stretch>
        </p:blipFill>
        <p:spPr>
          <a:xfrm>
            <a:off x="7569979" y="1028700"/>
            <a:ext cx="959145" cy="959145"/>
          </a:xfrm>
          <a:prstGeom prst="rect">
            <a:avLst/>
          </a:prstGeom>
        </p:spPr>
      </p:pic>
      <p:pic>
        <p:nvPicPr>
          <p:cNvPr id="17" name="Picture 17"/>
          <p:cNvPicPr>
            <a:picLocks noChangeAspect="1"/>
          </p:cNvPicPr>
          <p:nvPr/>
        </p:nvPicPr>
        <p:blipFill>
          <a:blip r:embed="rId4" cstate="print"/>
          <a:srcRect/>
          <a:stretch>
            <a:fillRect/>
          </a:stretch>
        </p:blipFill>
        <p:spPr>
          <a:xfrm>
            <a:off x="7569979" y="3115086"/>
            <a:ext cx="959145" cy="959145"/>
          </a:xfrm>
          <a:prstGeom prst="rect">
            <a:avLst/>
          </a:prstGeom>
        </p:spPr>
      </p:pic>
      <p:pic>
        <p:nvPicPr>
          <p:cNvPr id="18" name="Picture 18"/>
          <p:cNvPicPr>
            <a:picLocks noChangeAspect="1"/>
          </p:cNvPicPr>
          <p:nvPr/>
        </p:nvPicPr>
        <p:blipFill>
          <a:blip r:embed="rId5" cstate="print"/>
          <a:srcRect/>
          <a:stretch>
            <a:fillRect/>
          </a:stretch>
        </p:blipFill>
        <p:spPr>
          <a:xfrm>
            <a:off x="7602086" y="5326527"/>
            <a:ext cx="959145" cy="959145"/>
          </a:xfrm>
          <a:prstGeom prst="rect">
            <a:avLst/>
          </a:prstGeom>
        </p:spPr>
      </p:pic>
      <p:pic>
        <p:nvPicPr>
          <p:cNvPr id="19" name="Picture 19"/>
          <p:cNvPicPr>
            <a:picLocks noChangeAspect="1"/>
          </p:cNvPicPr>
          <p:nvPr/>
        </p:nvPicPr>
        <p:blipFill>
          <a:blip r:embed="rId6" cstate="print"/>
          <a:srcRect/>
          <a:stretch>
            <a:fillRect/>
          </a:stretch>
        </p:blipFill>
        <p:spPr>
          <a:xfrm>
            <a:off x="7569979" y="7666356"/>
            <a:ext cx="959145" cy="959145"/>
          </a:xfrm>
          <a:prstGeom prst="rect">
            <a:avLst/>
          </a:prstGeom>
        </p:spPr>
      </p:pic>
      <p:grpSp>
        <p:nvGrpSpPr>
          <p:cNvPr id="20" name="Group 20"/>
          <p:cNvGrpSpPr/>
          <p:nvPr/>
        </p:nvGrpSpPr>
        <p:grpSpPr>
          <a:xfrm>
            <a:off x="-675946" y="8832603"/>
            <a:ext cx="2886906" cy="851395"/>
            <a:chOff x="0" y="0"/>
            <a:chExt cx="1722525" cy="508000"/>
          </a:xfrm>
        </p:grpSpPr>
        <p:sp>
          <p:nvSpPr>
            <p:cNvPr id="21" name="Freeform 2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
        <p:nvSpPr>
          <p:cNvPr id="22" name="TextBox 10"/>
          <p:cNvSpPr txBox="1"/>
          <p:nvPr/>
        </p:nvSpPr>
        <p:spPr>
          <a:xfrm>
            <a:off x="8915400" y="7581900"/>
            <a:ext cx="8250822" cy="551433"/>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Czwarta grupa</a:t>
            </a:r>
            <a:endParaRPr lang="en-US" sz="3600" b="1" i="0" spc="266" dirty="0">
              <a:solidFill>
                <a:srgbClr val="E8EEF1"/>
              </a:solidFill>
              <a:latin typeface="Montserrat Classic"/>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1028700"/>
            <a:ext cx="7347658" cy="2877086"/>
            <a:chOff x="0" y="-408653"/>
            <a:chExt cx="9796877" cy="3836116"/>
          </a:xfrm>
        </p:grpSpPr>
        <p:sp>
          <p:nvSpPr>
            <p:cNvPr id="8" name="TextBox 8"/>
            <p:cNvSpPr txBox="1"/>
            <p:nvPr/>
          </p:nvSpPr>
          <p:spPr>
            <a:xfrm>
              <a:off x="0" y="-408653"/>
              <a:ext cx="9796877" cy="1470488"/>
            </a:xfrm>
            <a:prstGeom prst="rect">
              <a:avLst/>
            </a:prstGeom>
          </p:spPr>
          <p:txBody>
            <a:bodyPr wrap="square" lIns="0" tIns="0" rIns="0" bIns="0" rtlCol="0" anchor="t">
              <a:spAutoFit/>
            </a:bodyPr>
            <a:lstStyle/>
            <a:p>
              <a:pPr>
                <a:lnSpc>
                  <a:spcPts val="4320"/>
                </a:lnSpc>
              </a:pPr>
              <a:r>
                <a:rPr lang="pl-PL" sz="3600" b="1" spc="266" dirty="0">
                  <a:solidFill>
                    <a:srgbClr val="E8EEF1"/>
                  </a:solidFill>
                  <a:latin typeface="Montserrat Classic"/>
                </a:rPr>
                <a:t>Zbycie przedsiębiorstwa przez licencjobiorcę </a:t>
              </a:r>
              <a:endParaRPr lang="en-US" sz="3600" b="1" i="0" spc="266" dirty="0">
                <a:solidFill>
                  <a:srgbClr val="E8EEF1"/>
                </a:solidFill>
                <a:latin typeface="Montserrat Classic"/>
              </a:endParaRPr>
            </a:p>
          </p:txBody>
        </p:sp>
        <p:sp>
          <p:nvSpPr>
            <p:cNvPr id="9" name="TextBox 9"/>
            <p:cNvSpPr txBox="1"/>
            <p:nvPr/>
          </p:nvSpPr>
          <p:spPr>
            <a:xfrm>
              <a:off x="0" y="1119138"/>
              <a:ext cx="9796877" cy="2308325"/>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Czy nabywca staje się licencjobiorcą? Zdaniem prof. Sołtysińskiego nie – licencja </a:t>
              </a:r>
              <a:r>
                <a:rPr lang="pl-PL" sz="3000" spc="30" dirty="0" smtClean="0">
                  <a:solidFill>
                    <a:srgbClr val="E8EEF1"/>
                  </a:solidFill>
                  <a:latin typeface="Montserrat Light"/>
                </a:rPr>
                <a:t>wygasa</a:t>
              </a:r>
              <a:endParaRPr lang="en-US" sz="3000" b="0" i="0" spc="30" dirty="0">
                <a:solidFill>
                  <a:srgbClr val="E8EEF1"/>
                </a:solidFill>
                <a:latin typeface="Montserrat Light"/>
              </a:endParaRPr>
            </a:p>
          </p:txBody>
        </p:sp>
      </p:grpSp>
      <p:grpSp>
        <p:nvGrpSpPr>
          <p:cNvPr id="10" name="Group 10"/>
          <p:cNvGrpSpPr/>
          <p:nvPr/>
        </p:nvGrpSpPr>
        <p:grpSpPr>
          <a:xfrm>
            <a:off x="8763000" y="6057900"/>
            <a:ext cx="7347658" cy="3454167"/>
            <a:chOff x="0" y="-408653"/>
            <a:chExt cx="9796877" cy="4605557"/>
          </a:xfrm>
        </p:grpSpPr>
        <p:sp>
          <p:nvSpPr>
            <p:cNvPr id="11" name="TextBox 11"/>
            <p:cNvSpPr txBox="1"/>
            <p:nvPr/>
          </p:nvSpPr>
          <p:spPr>
            <a:xfrm>
              <a:off x="0" y="-408653"/>
              <a:ext cx="9796877" cy="1470488"/>
            </a:xfrm>
            <a:prstGeom prst="rect">
              <a:avLst/>
            </a:prstGeom>
          </p:spPr>
          <p:txBody>
            <a:bodyPr lIns="0" tIns="0" rIns="0" bIns="0" rtlCol="0" anchor="t">
              <a:spAutoFit/>
            </a:bodyPr>
            <a:lstStyle/>
            <a:p>
              <a:pPr>
                <a:lnSpc>
                  <a:spcPts val="4320"/>
                </a:lnSpc>
              </a:pPr>
              <a:r>
                <a:rPr lang="pl-PL" sz="3600" b="1" spc="266" dirty="0">
                  <a:solidFill>
                    <a:srgbClr val="1E3D58"/>
                  </a:solidFill>
                  <a:latin typeface="Montserrat Classic"/>
                </a:rPr>
                <a:t>Zbycie przedsiębiorstwa przez licencjodawcę</a:t>
              </a:r>
              <a:endParaRPr lang="en-US" sz="3600" b="1" i="0" spc="266" dirty="0">
                <a:solidFill>
                  <a:srgbClr val="1E3D58"/>
                </a:solidFill>
                <a:latin typeface="Montserrat Classic"/>
              </a:endParaRPr>
            </a:p>
          </p:txBody>
        </p:sp>
        <p:sp>
          <p:nvSpPr>
            <p:cNvPr id="12" name="TextBox 12"/>
            <p:cNvSpPr txBox="1"/>
            <p:nvPr/>
          </p:nvSpPr>
          <p:spPr>
            <a:xfrm>
              <a:off x="0" y="1119138"/>
              <a:ext cx="9796877" cy="3077766"/>
            </a:xfrm>
            <a:prstGeom prst="rect">
              <a:avLst/>
            </a:prstGeom>
          </p:spPr>
          <p:txBody>
            <a:bodyPr lIns="0" tIns="0" rIns="0" bIns="0" rtlCol="0" anchor="t">
              <a:spAutoFit/>
            </a:bodyPr>
            <a:lstStyle/>
            <a:p>
              <a:pPr>
                <a:lnSpc>
                  <a:spcPts val="4500"/>
                </a:lnSpc>
              </a:pPr>
              <a:r>
                <a:rPr lang="pl-PL" sz="3000" b="0" i="0" spc="30" dirty="0">
                  <a:solidFill>
                    <a:srgbClr val="1E3D58"/>
                  </a:solidFill>
                  <a:latin typeface="Montserrat Light"/>
                </a:rPr>
                <a:t>Nie ulega kwestii ani w doktrynie ani w orzecznictwie, że licencja utrzymuje się w stosunku do nabywcy przedsiębiorstwa</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70860" y="496387"/>
            <a:ext cx="2886906" cy="851395"/>
            <a:chOff x="0" y="0"/>
            <a:chExt cx="1722525" cy="508000"/>
          </a:xfrm>
        </p:grpSpPr>
        <p:sp>
          <p:nvSpPr>
            <p:cNvPr id="3" name="Freeform 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4" name="Picture 4"/>
          <p:cNvPicPr>
            <a:picLocks noChangeAspect="1"/>
          </p:cNvPicPr>
          <p:nvPr/>
        </p:nvPicPr>
        <p:blipFill>
          <a:blip r:embed="rId2" cstate="print"/>
          <a:srcRect l="34850" t="32426" r="50567"/>
          <a:stretch>
            <a:fillRect/>
          </a:stretch>
        </p:blipFill>
        <p:spPr>
          <a:xfrm>
            <a:off x="3413660" y="-325560"/>
            <a:ext cx="1658098" cy="10938119"/>
          </a:xfrm>
          <a:prstGeom prst="rect">
            <a:avLst/>
          </a:prstGeom>
        </p:spPr>
      </p:pic>
      <p:pic>
        <p:nvPicPr>
          <p:cNvPr id="5" name="Picture 5"/>
          <p:cNvPicPr>
            <a:picLocks noChangeAspect="1"/>
          </p:cNvPicPr>
          <p:nvPr/>
        </p:nvPicPr>
        <p:blipFill>
          <a:blip r:embed="rId3" cstate="print"/>
          <a:srcRect l="37714" r="37714"/>
          <a:stretch>
            <a:fillRect/>
          </a:stretch>
        </p:blipFill>
        <p:spPr>
          <a:xfrm>
            <a:off x="-442685" y="-308796"/>
            <a:ext cx="4763454" cy="10904593"/>
          </a:xfrm>
          <a:prstGeom prst="rect">
            <a:avLst/>
          </a:prstGeom>
        </p:spPr>
      </p:pic>
      <p:grpSp>
        <p:nvGrpSpPr>
          <p:cNvPr id="6" name="Group 6"/>
          <p:cNvGrpSpPr/>
          <p:nvPr/>
        </p:nvGrpSpPr>
        <p:grpSpPr>
          <a:xfrm>
            <a:off x="5997633" y="1467868"/>
            <a:ext cx="11261667" cy="8299233"/>
            <a:chOff x="0" y="-19051"/>
            <a:chExt cx="15015556" cy="11065643"/>
          </a:xfrm>
        </p:grpSpPr>
        <p:sp>
          <p:nvSpPr>
            <p:cNvPr id="7" name="TextBox 7"/>
            <p:cNvSpPr txBox="1"/>
            <p:nvPr/>
          </p:nvSpPr>
          <p:spPr>
            <a:xfrm>
              <a:off x="0" y="-19051"/>
              <a:ext cx="15015556" cy="819028"/>
            </a:xfrm>
            <a:prstGeom prst="rect">
              <a:avLst/>
            </a:prstGeom>
          </p:spPr>
          <p:txBody>
            <a:bodyPr lIns="0" tIns="0" rIns="0" bIns="0" rtlCol="0" anchor="t">
              <a:spAutoFit/>
            </a:bodyPr>
            <a:lstStyle/>
            <a:p>
              <a:pPr>
                <a:lnSpc>
                  <a:spcPts val="5292"/>
                </a:lnSpc>
              </a:pPr>
              <a:r>
                <a:rPr lang="pl-PL" sz="4200" b="1" spc="37" dirty="0">
                  <a:solidFill>
                    <a:srgbClr val="E8EEF1"/>
                  </a:solidFill>
                  <a:latin typeface="Montserrat Classic"/>
                </a:rPr>
                <a:t>Metody wyceny wkładów</a:t>
              </a:r>
              <a:endParaRPr lang="en-US" sz="4200" b="1" i="0" spc="37" dirty="0">
                <a:solidFill>
                  <a:srgbClr val="E8EEF1"/>
                </a:solidFill>
                <a:latin typeface="Montserrat Classic"/>
              </a:endParaRPr>
            </a:p>
          </p:txBody>
        </p:sp>
        <p:sp>
          <p:nvSpPr>
            <p:cNvPr id="8" name="TextBox 8"/>
            <p:cNvSpPr txBox="1"/>
            <p:nvPr/>
          </p:nvSpPr>
          <p:spPr>
            <a:xfrm>
              <a:off x="0" y="2350730"/>
              <a:ext cx="14040257" cy="745532"/>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I </a:t>
              </a:r>
              <a:r>
                <a:rPr lang="pl-PL" sz="3200" spc="352" dirty="0">
                  <a:solidFill>
                    <a:srgbClr val="43B0F1"/>
                  </a:solidFill>
                  <a:latin typeface="Montserrat Classic"/>
                </a:rPr>
                <a:t>Grupa metod</a:t>
              </a:r>
              <a:endParaRPr lang="en-US" sz="3200" b="0" i="0" spc="352" dirty="0">
                <a:solidFill>
                  <a:srgbClr val="43B0F1"/>
                </a:solidFill>
                <a:latin typeface="Montserrat Classic"/>
              </a:endParaRPr>
            </a:p>
          </p:txBody>
        </p:sp>
        <p:sp>
          <p:nvSpPr>
            <p:cNvPr id="9" name="TextBox 9"/>
            <p:cNvSpPr txBox="1"/>
            <p:nvPr/>
          </p:nvSpPr>
          <p:spPr>
            <a:xfrm>
              <a:off x="0" y="3170141"/>
              <a:ext cx="14040257" cy="2308324"/>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Metody porównawcze. Mogą być wykorzystane w stosunku do tych dóbr niematerialnych, dla których istnieje aktywny </a:t>
              </a:r>
              <a:r>
                <a:rPr lang="pl-PL" sz="3000" b="0" i="0" spc="30" dirty="0" smtClean="0">
                  <a:solidFill>
                    <a:srgbClr val="E8EEF1"/>
                  </a:solidFill>
                  <a:latin typeface="Montserrat Light"/>
                </a:rPr>
                <a:t>rynek </a:t>
              </a:r>
              <a:endParaRPr lang="en-US" sz="3000" b="0" i="0" spc="30" dirty="0">
                <a:solidFill>
                  <a:srgbClr val="E8EEF1"/>
                </a:solidFill>
                <a:latin typeface="Montserrat Light"/>
              </a:endParaRPr>
            </a:p>
          </p:txBody>
        </p:sp>
        <p:sp>
          <p:nvSpPr>
            <p:cNvPr id="10" name="TextBox 10"/>
            <p:cNvSpPr txBox="1"/>
            <p:nvPr/>
          </p:nvSpPr>
          <p:spPr>
            <a:xfrm>
              <a:off x="0" y="5841477"/>
              <a:ext cx="14040257" cy="745532"/>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II </a:t>
              </a:r>
              <a:r>
                <a:rPr lang="pl-PL" sz="3200" spc="352" dirty="0">
                  <a:solidFill>
                    <a:srgbClr val="43B0F1"/>
                  </a:solidFill>
                  <a:latin typeface="Montserrat Classic"/>
                </a:rPr>
                <a:t>Grupa metod</a:t>
              </a:r>
              <a:endParaRPr lang="en-US" sz="3200" b="0" i="0" spc="352" dirty="0">
                <a:solidFill>
                  <a:srgbClr val="43B0F1"/>
                </a:solidFill>
                <a:latin typeface="Montserrat Classic"/>
              </a:endParaRPr>
            </a:p>
          </p:txBody>
        </p:sp>
        <p:sp>
          <p:nvSpPr>
            <p:cNvPr id="11" name="TextBox 11"/>
            <p:cNvSpPr txBox="1"/>
            <p:nvPr/>
          </p:nvSpPr>
          <p:spPr>
            <a:xfrm>
              <a:off x="0" y="6660887"/>
              <a:ext cx="14040257" cy="1538883"/>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Metody dochodowe są oparte na szacowaniu dochodów, jakie dobro może generować w przyszłości</a:t>
              </a:r>
              <a:endParaRPr lang="en-US" sz="3000" b="0" i="0" spc="30" dirty="0">
                <a:solidFill>
                  <a:srgbClr val="E8EEF1"/>
                </a:solidFill>
                <a:latin typeface="Montserrat Light"/>
              </a:endParaRPr>
            </a:p>
          </p:txBody>
        </p:sp>
        <p:sp>
          <p:nvSpPr>
            <p:cNvPr id="12" name="TextBox 12"/>
            <p:cNvSpPr txBox="1"/>
            <p:nvPr/>
          </p:nvSpPr>
          <p:spPr>
            <a:xfrm>
              <a:off x="0" y="8688298"/>
              <a:ext cx="14040257" cy="745532"/>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III </a:t>
              </a:r>
              <a:r>
                <a:rPr lang="pl-PL" sz="3200" spc="352" dirty="0">
                  <a:solidFill>
                    <a:srgbClr val="43B0F1"/>
                  </a:solidFill>
                  <a:latin typeface="Montserrat Classic"/>
                </a:rPr>
                <a:t>Metody odtworzeniowe</a:t>
              </a:r>
              <a:endParaRPr lang="en-US" sz="3200" b="0" i="0" spc="352" dirty="0">
                <a:solidFill>
                  <a:srgbClr val="43B0F1"/>
                </a:solidFill>
                <a:latin typeface="Montserrat Classic"/>
              </a:endParaRPr>
            </a:p>
          </p:txBody>
        </p:sp>
        <p:sp>
          <p:nvSpPr>
            <p:cNvPr id="13" name="TextBox 13"/>
            <p:cNvSpPr txBox="1"/>
            <p:nvPr/>
          </p:nvSpPr>
          <p:spPr>
            <a:xfrm>
              <a:off x="0" y="9507709"/>
              <a:ext cx="14040257" cy="1538883"/>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Metody odtworzeniowe są oparte na kosztach, jakie należałoby ponieść wytwarzając analogiczne </a:t>
              </a:r>
              <a:r>
                <a:rPr lang="pl-PL" sz="3000" spc="30" dirty="0" smtClean="0">
                  <a:solidFill>
                    <a:srgbClr val="E8EEF1"/>
                  </a:solidFill>
                  <a:latin typeface="Montserrat Light"/>
                </a:rPr>
                <a:t>dobro</a:t>
              </a:r>
              <a:endParaRPr lang="en-US" sz="3000" b="0" i="0" spc="30" dirty="0">
                <a:solidFill>
                  <a:srgbClr val="E8EEF1"/>
                </a:solidFill>
                <a:latin typeface="Montserrat Light"/>
              </a:endParaRPr>
            </a:p>
          </p:txBody>
        </p:sp>
      </p:grpSp>
      <p:sp>
        <p:nvSpPr>
          <p:cNvPr id="14" name="AutoShape 14"/>
          <p:cNvSpPr/>
          <p:nvPr/>
        </p:nvSpPr>
        <p:spPr>
          <a:xfrm>
            <a:off x="3870860" y="-495300"/>
            <a:ext cx="685800" cy="11277600"/>
          </a:xfrm>
          <a:prstGeom prst="rect">
            <a:avLst/>
          </a:prstGeom>
          <a:solidFill>
            <a:srgbClr val="43B0F1"/>
          </a:solidFill>
        </p:spPr>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1028700"/>
            <a:ext cx="7347658" cy="3454167"/>
            <a:chOff x="0" y="-408653"/>
            <a:chExt cx="9796877" cy="4605557"/>
          </a:xfrm>
        </p:grpSpPr>
        <p:sp>
          <p:nvSpPr>
            <p:cNvPr id="8" name="TextBox 8"/>
            <p:cNvSpPr txBox="1"/>
            <p:nvPr/>
          </p:nvSpPr>
          <p:spPr>
            <a:xfrm>
              <a:off x="0" y="-408653"/>
              <a:ext cx="9796877" cy="1470489"/>
            </a:xfrm>
            <a:prstGeom prst="rect">
              <a:avLst/>
            </a:prstGeom>
          </p:spPr>
          <p:txBody>
            <a:bodyPr wrap="square" lIns="0" tIns="0" rIns="0" bIns="0" rtlCol="0" anchor="t">
              <a:spAutoFit/>
            </a:bodyPr>
            <a:lstStyle/>
            <a:p>
              <a:pPr>
                <a:lnSpc>
                  <a:spcPts val="4320"/>
                </a:lnSpc>
              </a:pPr>
              <a:r>
                <a:rPr lang="pl-PL" sz="3600" b="1" spc="266" dirty="0">
                  <a:solidFill>
                    <a:srgbClr val="E8EEF1"/>
                  </a:solidFill>
                  <a:latin typeface="Montserrat Classic"/>
                </a:rPr>
                <a:t>Poufne informacje technologiczne</a:t>
              </a:r>
              <a:endParaRPr lang="en-US" sz="3600" b="1" i="0" spc="266" dirty="0">
                <a:solidFill>
                  <a:srgbClr val="E8EEF1"/>
                </a:solidFill>
                <a:latin typeface="Montserrat Classic"/>
              </a:endParaRPr>
            </a:p>
          </p:txBody>
        </p:sp>
        <p:sp>
          <p:nvSpPr>
            <p:cNvPr id="9" name="TextBox 9"/>
            <p:cNvSpPr txBox="1"/>
            <p:nvPr/>
          </p:nvSpPr>
          <p:spPr>
            <a:xfrm>
              <a:off x="0" y="1119138"/>
              <a:ext cx="9796877" cy="3077766"/>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Nie można dla nich zastosować metod porównawczych. Dane o wartości sprzedaży </a:t>
              </a:r>
              <a:r>
                <a:rPr lang="pl-PL" sz="3000" i="1" spc="30" dirty="0">
                  <a:solidFill>
                    <a:srgbClr val="E8EEF1"/>
                  </a:solidFill>
                  <a:latin typeface="Montserrat Light"/>
                </a:rPr>
                <a:t>know-how </a:t>
              </a:r>
              <a:r>
                <a:rPr lang="pl-PL" sz="3000" spc="30" dirty="0">
                  <a:solidFill>
                    <a:srgbClr val="E8EEF1"/>
                  </a:solidFill>
                  <a:latin typeface="Montserrat Light"/>
                </a:rPr>
                <a:t>nie są ujawniane w praktyce.</a:t>
              </a:r>
              <a:endParaRPr lang="en-US" sz="3000" b="0" i="0" spc="30" dirty="0">
                <a:solidFill>
                  <a:srgbClr val="E8EEF1"/>
                </a:solidFill>
                <a:latin typeface="Montserrat Light"/>
              </a:endParaRPr>
            </a:p>
          </p:txBody>
        </p:sp>
      </p:grpSp>
      <p:grpSp>
        <p:nvGrpSpPr>
          <p:cNvPr id="10" name="Group 10"/>
          <p:cNvGrpSpPr/>
          <p:nvPr/>
        </p:nvGrpSpPr>
        <p:grpSpPr>
          <a:xfrm>
            <a:off x="8763000" y="5448300"/>
            <a:ext cx="7347658" cy="3486686"/>
            <a:chOff x="0" y="-1221453"/>
            <a:chExt cx="9796877" cy="4648913"/>
          </a:xfrm>
        </p:grpSpPr>
        <p:sp>
          <p:nvSpPr>
            <p:cNvPr id="11" name="TextBox 11"/>
            <p:cNvSpPr txBox="1"/>
            <p:nvPr/>
          </p:nvSpPr>
          <p:spPr>
            <a:xfrm>
              <a:off x="0" y="-1221453"/>
              <a:ext cx="9796877" cy="2205732"/>
            </a:xfrm>
            <a:prstGeom prst="rect">
              <a:avLst/>
            </a:prstGeom>
          </p:spPr>
          <p:txBody>
            <a:bodyPr lIns="0" tIns="0" rIns="0" bIns="0" rtlCol="0" anchor="t">
              <a:spAutoFit/>
            </a:bodyPr>
            <a:lstStyle/>
            <a:p>
              <a:pPr>
                <a:lnSpc>
                  <a:spcPts val="4320"/>
                </a:lnSpc>
              </a:pPr>
              <a:r>
                <a:rPr lang="pl-PL" sz="3600" b="1" spc="266" dirty="0">
                  <a:solidFill>
                    <a:srgbClr val="1E3D58"/>
                  </a:solidFill>
                  <a:latin typeface="Montserrat Classic"/>
                </a:rPr>
                <a:t>Jawne dobra niematerialne, chronione prawami wyłącznymi</a:t>
              </a:r>
              <a:endParaRPr lang="en-US" sz="3600" b="1" i="0" spc="266" dirty="0">
                <a:solidFill>
                  <a:srgbClr val="1E3D58"/>
                </a:solidFill>
                <a:latin typeface="Montserrat Classic"/>
              </a:endParaRPr>
            </a:p>
          </p:txBody>
        </p:sp>
        <p:sp>
          <p:nvSpPr>
            <p:cNvPr id="12" name="TextBox 12"/>
            <p:cNvSpPr txBox="1"/>
            <p:nvPr/>
          </p:nvSpPr>
          <p:spPr>
            <a:xfrm>
              <a:off x="0" y="1119137"/>
              <a:ext cx="9796877" cy="2308323"/>
            </a:xfrm>
            <a:prstGeom prst="rect">
              <a:avLst/>
            </a:prstGeom>
          </p:spPr>
          <p:txBody>
            <a:bodyPr lIns="0" tIns="0" rIns="0" bIns="0" rtlCol="0" anchor="t">
              <a:spAutoFit/>
            </a:bodyPr>
            <a:lstStyle/>
            <a:p>
              <a:pPr>
                <a:lnSpc>
                  <a:spcPts val="4500"/>
                </a:lnSpc>
              </a:pPr>
              <a:r>
                <a:rPr lang="pl-PL" sz="3000" b="0" i="0" spc="30" dirty="0">
                  <a:solidFill>
                    <a:srgbClr val="1E3D58"/>
                  </a:solidFill>
                  <a:latin typeface="Montserrat Light"/>
                </a:rPr>
                <a:t>Jeśli nie ma dla nich aktywnego rynku, to również nie da się zastosować metod porównawczych.</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2656" y="880669"/>
            <a:ext cx="4417623" cy="1436034"/>
          </a:xfrm>
          <a:prstGeom prst="rect">
            <a:avLst/>
          </a:prstGeom>
        </p:spPr>
        <p:txBody>
          <a:bodyPr lIns="0" tIns="0" rIns="0" bIns="0" rtlCol="0" anchor="t">
            <a:spAutoFit/>
          </a:bodyPr>
          <a:lstStyle/>
          <a:p>
            <a:pPr>
              <a:lnSpc>
                <a:spcPts val="5895"/>
              </a:lnSpc>
            </a:pPr>
            <a:r>
              <a:rPr lang="pl-PL" sz="4500" b="1" spc="130" dirty="0">
                <a:solidFill>
                  <a:srgbClr val="E8EEF1"/>
                </a:solidFill>
                <a:latin typeface="Montserrat Classic"/>
              </a:rPr>
              <a:t>Wskaźniki wyceny (cz. I) </a:t>
            </a:r>
            <a:endParaRPr lang="en-US" sz="4500" b="1" i="0" spc="130" dirty="0">
              <a:solidFill>
                <a:srgbClr val="E8EEF1"/>
              </a:solidFill>
              <a:latin typeface="Montserrat Classic"/>
            </a:endParaRPr>
          </a:p>
        </p:txBody>
      </p:sp>
      <p:grpSp>
        <p:nvGrpSpPr>
          <p:cNvPr id="3" name="Group 3"/>
          <p:cNvGrpSpPr/>
          <p:nvPr/>
        </p:nvGrpSpPr>
        <p:grpSpPr>
          <a:xfrm>
            <a:off x="9008478" y="956702"/>
            <a:ext cx="8250822" cy="1528481"/>
            <a:chOff x="0" y="-9525"/>
            <a:chExt cx="11001096" cy="2037977"/>
          </a:xfrm>
        </p:grpSpPr>
        <p:sp>
          <p:nvSpPr>
            <p:cNvPr id="4" name="TextBox 4"/>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rejestracji </a:t>
              </a:r>
              <a:endParaRPr lang="en-US" sz="3600" b="1" i="0" spc="266" dirty="0">
                <a:solidFill>
                  <a:srgbClr val="E8EEF1"/>
                </a:solidFill>
                <a:latin typeface="Montserrat Classic"/>
              </a:endParaRPr>
            </a:p>
          </p:txBody>
        </p:sp>
        <p:sp>
          <p:nvSpPr>
            <p:cNvPr id="5" name="TextBox 5"/>
            <p:cNvSpPr txBox="1"/>
            <p:nvPr/>
          </p:nvSpPr>
          <p:spPr>
            <a:xfrm>
              <a:off x="0" y="864969"/>
              <a:ext cx="10997695" cy="1163483"/>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większą wartość mają prawa zarejestrowane i poddane procedurze pełnego badania przez UP. </a:t>
              </a:r>
              <a:endParaRPr lang="en-US" sz="2600" b="0" i="0" spc="26" dirty="0">
                <a:solidFill>
                  <a:srgbClr val="E8EEF1"/>
                </a:solidFill>
                <a:latin typeface="Montserrat Light"/>
              </a:endParaRPr>
            </a:p>
          </p:txBody>
        </p:sp>
      </p:grpSp>
      <p:grpSp>
        <p:nvGrpSpPr>
          <p:cNvPr id="6" name="Group 6"/>
          <p:cNvGrpSpPr/>
          <p:nvPr/>
        </p:nvGrpSpPr>
        <p:grpSpPr>
          <a:xfrm>
            <a:off x="9008478" y="3107942"/>
            <a:ext cx="8250822" cy="1528481"/>
            <a:chOff x="0" y="-9525"/>
            <a:chExt cx="11001096" cy="2037974"/>
          </a:xfrm>
        </p:grpSpPr>
        <p:sp>
          <p:nvSpPr>
            <p:cNvPr id="7" name="TextBox 7"/>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czasu</a:t>
              </a:r>
              <a:endParaRPr lang="en-US" sz="3600" b="1" i="0" spc="266" dirty="0">
                <a:solidFill>
                  <a:srgbClr val="E8EEF1"/>
                </a:solidFill>
                <a:latin typeface="Montserrat Classic"/>
              </a:endParaRPr>
            </a:p>
          </p:txBody>
        </p:sp>
        <p:sp>
          <p:nvSpPr>
            <p:cNvPr id="8" name="TextBox 8"/>
            <p:cNvSpPr txBox="1"/>
            <p:nvPr/>
          </p:nvSpPr>
          <p:spPr>
            <a:xfrm>
              <a:off x="0" y="864968"/>
              <a:ext cx="10997695" cy="1163481"/>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Im dłuższy czas pozostaje do ustania prawa podmiotowego, tym większa wartość wkładu.</a:t>
              </a:r>
              <a:endParaRPr lang="en-US" sz="2600" b="0" i="0" spc="26" dirty="0">
                <a:solidFill>
                  <a:srgbClr val="E8EEF1"/>
                </a:solidFill>
                <a:latin typeface="Montserrat Light"/>
              </a:endParaRPr>
            </a:p>
          </p:txBody>
        </p:sp>
      </p:grpSp>
      <p:grpSp>
        <p:nvGrpSpPr>
          <p:cNvPr id="9" name="Group 9"/>
          <p:cNvGrpSpPr/>
          <p:nvPr/>
        </p:nvGrpSpPr>
        <p:grpSpPr>
          <a:xfrm>
            <a:off x="8991600" y="5219700"/>
            <a:ext cx="8250822" cy="1918395"/>
            <a:chOff x="-124104" y="60764"/>
            <a:chExt cx="11001096" cy="2557859"/>
          </a:xfrm>
        </p:grpSpPr>
        <p:sp>
          <p:nvSpPr>
            <p:cNvPr id="10" name="TextBox 10"/>
            <p:cNvSpPr txBox="1"/>
            <p:nvPr/>
          </p:nvSpPr>
          <p:spPr>
            <a:xfrm>
              <a:off x="-124104" y="60764"/>
              <a:ext cx="11001096" cy="735244"/>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aktywnego rynku</a:t>
              </a:r>
              <a:endParaRPr lang="en-US" sz="3600" b="1" i="0" spc="266" dirty="0">
                <a:solidFill>
                  <a:srgbClr val="E8EEF1"/>
                </a:solidFill>
                <a:latin typeface="Montserrat Classic"/>
              </a:endParaRPr>
            </a:p>
          </p:txBody>
        </p:sp>
        <p:sp>
          <p:nvSpPr>
            <p:cNvPr id="11" name="TextBox 11"/>
            <p:cNvSpPr txBox="1"/>
            <p:nvPr/>
          </p:nvSpPr>
          <p:spPr>
            <a:xfrm>
              <a:off x="-124104" y="771964"/>
              <a:ext cx="10997695" cy="1846659"/>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Zwłaszcza przy wycenie met. dochodowymi. Powinno się ustalić, czy dla dobra istnieje rynek, czy zaspokoi obiektywne potrzeby nabywców.</a:t>
              </a:r>
              <a:endParaRPr lang="en-US" sz="2600" b="0" i="0" spc="26" dirty="0">
                <a:solidFill>
                  <a:srgbClr val="E8EEF1"/>
                </a:solidFill>
                <a:latin typeface="Montserrat Light"/>
              </a:endParaRPr>
            </a:p>
          </p:txBody>
        </p:sp>
      </p:grpSp>
      <p:grpSp>
        <p:nvGrpSpPr>
          <p:cNvPr id="12" name="Group 12"/>
          <p:cNvGrpSpPr/>
          <p:nvPr/>
        </p:nvGrpSpPr>
        <p:grpSpPr>
          <a:xfrm>
            <a:off x="8915400" y="7650956"/>
            <a:ext cx="8250822" cy="2040865"/>
            <a:chOff x="0" y="-9525"/>
            <a:chExt cx="11001096" cy="2721155"/>
          </a:xfrm>
        </p:grpSpPr>
        <p:sp>
          <p:nvSpPr>
            <p:cNvPr id="13" name="TextBox 13"/>
            <p:cNvSpPr txBox="1"/>
            <p:nvPr/>
          </p:nvSpPr>
          <p:spPr>
            <a:xfrm>
              <a:off x="0" y="-9525"/>
              <a:ext cx="11001096" cy="741045"/>
            </a:xfrm>
            <a:prstGeom prst="rect">
              <a:avLst/>
            </a:prstGeom>
          </p:spPr>
          <p:txBody>
            <a:bodyPr lIns="0" tIns="0" rIns="0" bIns="0" rtlCol="0" anchor="t">
              <a:spAutoFit/>
            </a:bodyPr>
            <a:lstStyle/>
            <a:p>
              <a:pPr>
                <a:lnSpc>
                  <a:spcPts val="4320"/>
                </a:lnSpc>
              </a:pPr>
              <a:endParaRPr lang="en-US" sz="3600" b="1" i="0" spc="266" dirty="0">
                <a:solidFill>
                  <a:srgbClr val="E8EEF1"/>
                </a:solidFill>
                <a:latin typeface="Montserrat Classic"/>
              </a:endParaRPr>
            </a:p>
          </p:txBody>
        </p:sp>
        <p:sp>
          <p:nvSpPr>
            <p:cNvPr id="14" name="TextBox 14"/>
            <p:cNvSpPr txBox="1"/>
            <p:nvPr/>
          </p:nvSpPr>
          <p:spPr>
            <a:xfrm>
              <a:off x="0" y="864969"/>
              <a:ext cx="10997695" cy="1846661"/>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Czy są przeszkody w korzystaniu z rozwiązania technicznego (zezwolenia), możliwości dystrybucji towarów, zapotrzebowanie na towar.</a:t>
              </a:r>
              <a:endParaRPr lang="en-US" sz="2600" b="0" i="0" spc="26" dirty="0">
                <a:solidFill>
                  <a:srgbClr val="E8EEF1"/>
                </a:solidFill>
                <a:latin typeface="Montserrat Light"/>
              </a:endParaRPr>
            </a:p>
          </p:txBody>
        </p:sp>
      </p:grpSp>
      <p:pic>
        <p:nvPicPr>
          <p:cNvPr id="15" name="Picture 15"/>
          <p:cNvPicPr>
            <a:picLocks noChangeAspect="1"/>
          </p:cNvPicPr>
          <p:nvPr/>
        </p:nvPicPr>
        <p:blipFill>
          <a:blip r:embed="rId2" cstate="print"/>
          <a:srcRect l="34850" t="32426" r="50567"/>
          <a:stretch>
            <a:fillRect/>
          </a:stretch>
        </p:blipFill>
        <p:spPr>
          <a:xfrm>
            <a:off x="6423560" y="-325560"/>
            <a:ext cx="1658098" cy="10938119"/>
          </a:xfrm>
          <a:prstGeom prst="rect">
            <a:avLst/>
          </a:prstGeom>
        </p:spPr>
      </p:pic>
      <p:pic>
        <p:nvPicPr>
          <p:cNvPr id="16" name="Picture 16"/>
          <p:cNvPicPr>
            <a:picLocks noChangeAspect="1"/>
          </p:cNvPicPr>
          <p:nvPr/>
        </p:nvPicPr>
        <p:blipFill>
          <a:blip r:embed="rId3" cstate="print"/>
          <a:srcRect/>
          <a:stretch>
            <a:fillRect/>
          </a:stretch>
        </p:blipFill>
        <p:spPr>
          <a:xfrm>
            <a:off x="7569979" y="1028700"/>
            <a:ext cx="959145" cy="959145"/>
          </a:xfrm>
          <a:prstGeom prst="rect">
            <a:avLst/>
          </a:prstGeom>
        </p:spPr>
      </p:pic>
      <p:pic>
        <p:nvPicPr>
          <p:cNvPr id="17" name="Picture 17"/>
          <p:cNvPicPr>
            <a:picLocks noChangeAspect="1"/>
          </p:cNvPicPr>
          <p:nvPr/>
        </p:nvPicPr>
        <p:blipFill>
          <a:blip r:embed="rId4" cstate="print"/>
          <a:srcRect/>
          <a:stretch>
            <a:fillRect/>
          </a:stretch>
        </p:blipFill>
        <p:spPr>
          <a:xfrm>
            <a:off x="7569979" y="3115086"/>
            <a:ext cx="959145" cy="959145"/>
          </a:xfrm>
          <a:prstGeom prst="rect">
            <a:avLst/>
          </a:prstGeom>
        </p:spPr>
      </p:pic>
      <p:pic>
        <p:nvPicPr>
          <p:cNvPr id="18" name="Picture 18"/>
          <p:cNvPicPr>
            <a:picLocks noChangeAspect="1"/>
          </p:cNvPicPr>
          <p:nvPr/>
        </p:nvPicPr>
        <p:blipFill>
          <a:blip r:embed="rId5" cstate="print"/>
          <a:srcRect/>
          <a:stretch>
            <a:fillRect/>
          </a:stretch>
        </p:blipFill>
        <p:spPr>
          <a:xfrm>
            <a:off x="7602086" y="5326527"/>
            <a:ext cx="959145" cy="959145"/>
          </a:xfrm>
          <a:prstGeom prst="rect">
            <a:avLst/>
          </a:prstGeom>
        </p:spPr>
      </p:pic>
      <p:pic>
        <p:nvPicPr>
          <p:cNvPr id="19" name="Picture 19"/>
          <p:cNvPicPr>
            <a:picLocks noChangeAspect="1"/>
          </p:cNvPicPr>
          <p:nvPr/>
        </p:nvPicPr>
        <p:blipFill>
          <a:blip r:embed="rId6" cstate="print"/>
          <a:srcRect/>
          <a:stretch>
            <a:fillRect/>
          </a:stretch>
        </p:blipFill>
        <p:spPr>
          <a:xfrm>
            <a:off x="7569979" y="7666356"/>
            <a:ext cx="959145" cy="959145"/>
          </a:xfrm>
          <a:prstGeom prst="rect">
            <a:avLst/>
          </a:prstGeom>
        </p:spPr>
      </p:pic>
      <p:grpSp>
        <p:nvGrpSpPr>
          <p:cNvPr id="20" name="Group 20"/>
          <p:cNvGrpSpPr/>
          <p:nvPr/>
        </p:nvGrpSpPr>
        <p:grpSpPr>
          <a:xfrm>
            <a:off x="-675946" y="8832603"/>
            <a:ext cx="2886906" cy="851395"/>
            <a:chOff x="0" y="0"/>
            <a:chExt cx="1722525" cy="508000"/>
          </a:xfrm>
        </p:grpSpPr>
        <p:sp>
          <p:nvSpPr>
            <p:cNvPr id="21" name="Freeform 2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
        <p:nvSpPr>
          <p:cNvPr id="22" name="TextBox 10"/>
          <p:cNvSpPr txBox="1"/>
          <p:nvPr/>
        </p:nvSpPr>
        <p:spPr>
          <a:xfrm>
            <a:off x="8915400" y="7581900"/>
            <a:ext cx="8250822" cy="551433"/>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specyfiki rynku</a:t>
            </a:r>
            <a:endParaRPr lang="en-US" sz="3600" b="1" i="0" spc="266" dirty="0">
              <a:solidFill>
                <a:srgbClr val="E8EEF1"/>
              </a:solidFill>
              <a:latin typeface="Montserrat Classic"/>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2656" y="880669"/>
            <a:ext cx="4417623" cy="1513235"/>
          </a:xfrm>
          <a:prstGeom prst="rect">
            <a:avLst/>
          </a:prstGeom>
        </p:spPr>
        <p:txBody>
          <a:bodyPr lIns="0" tIns="0" rIns="0" bIns="0" rtlCol="0" anchor="t">
            <a:spAutoFit/>
          </a:bodyPr>
          <a:lstStyle/>
          <a:p>
            <a:pPr>
              <a:lnSpc>
                <a:spcPts val="5895"/>
              </a:lnSpc>
            </a:pPr>
            <a:r>
              <a:rPr lang="pl-PL" sz="4500" b="1" spc="130" dirty="0">
                <a:solidFill>
                  <a:srgbClr val="E8EEF1"/>
                </a:solidFill>
                <a:latin typeface="Montserrat Classic"/>
              </a:rPr>
              <a:t>Wskaźniki wyceny (cz. II) </a:t>
            </a:r>
            <a:endParaRPr lang="en-US" sz="4500" b="1" i="0" spc="130" dirty="0">
              <a:solidFill>
                <a:srgbClr val="E8EEF1"/>
              </a:solidFill>
              <a:latin typeface="Montserrat Classic"/>
            </a:endParaRPr>
          </a:p>
        </p:txBody>
      </p:sp>
      <p:grpSp>
        <p:nvGrpSpPr>
          <p:cNvPr id="3" name="Group 3"/>
          <p:cNvGrpSpPr/>
          <p:nvPr/>
        </p:nvGrpSpPr>
        <p:grpSpPr>
          <a:xfrm>
            <a:off x="9008478" y="956702"/>
            <a:ext cx="8250822" cy="2040865"/>
            <a:chOff x="0" y="-9525"/>
            <a:chExt cx="11001096" cy="2721156"/>
          </a:xfrm>
        </p:grpSpPr>
        <p:sp>
          <p:nvSpPr>
            <p:cNvPr id="4" name="TextBox 4"/>
            <p:cNvSpPr txBox="1"/>
            <p:nvPr/>
          </p:nvSpPr>
          <p:spPr>
            <a:xfrm>
              <a:off x="0" y="-9525"/>
              <a:ext cx="11001096" cy="741045"/>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charakteru prawa </a:t>
              </a:r>
              <a:endParaRPr lang="en-US" sz="3600" b="1" i="0" spc="266" dirty="0">
                <a:solidFill>
                  <a:srgbClr val="E8EEF1"/>
                </a:solidFill>
                <a:latin typeface="Montserrat Classic"/>
              </a:endParaRPr>
            </a:p>
          </p:txBody>
        </p:sp>
        <p:sp>
          <p:nvSpPr>
            <p:cNvPr id="5" name="TextBox 5"/>
            <p:cNvSpPr txBox="1"/>
            <p:nvPr/>
          </p:nvSpPr>
          <p:spPr>
            <a:xfrm>
              <a:off x="0" y="864969"/>
              <a:ext cx="10997695" cy="1846662"/>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Większą wartość mają prawa wniesione na wyłączność niż prawa niewyłączne. Większą wartość mają prawa bezwzględne.</a:t>
              </a:r>
              <a:endParaRPr lang="en-US" sz="2600" b="0" i="0" spc="26" dirty="0">
                <a:solidFill>
                  <a:srgbClr val="E8EEF1"/>
                </a:solidFill>
                <a:latin typeface="Montserrat Light"/>
              </a:endParaRPr>
            </a:p>
          </p:txBody>
        </p:sp>
      </p:grpSp>
      <p:grpSp>
        <p:nvGrpSpPr>
          <p:cNvPr id="6" name="Group 6"/>
          <p:cNvGrpSpPr/>
          <p:nvPr/>
        </p:nvGrpSpPr>
        <p:grpSpPr>
          <a:xfrm>
            <a:off x="9008478" y="3107942"/>
            <a:ext cx="8250822" cy="2040865"/>
            <a:chOff x="0" y="-9525"/>
            <a:chExt cx="11001096" cy="2721152"/>
          </a:xfrm>
        </p:grpSpPr>
        <p:sp>
          <p:nvSpPr>
            <p:cNvPr id="7" name="TextBox 7"/>
            <p:cNvSpPr txBox="1"/>
            <p:nvPr/>
          </p:nvSpPr>
          <p:spPr>
            <a:xfrm>
              <a:off x="0" y="-9525"/>
              <a:ext cx="11001096" cy="735244"/>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a:t>
              </a:r>
              <a:r>
                <a:rPr lang="pl-PL" sz="3600" b="1" spc="266" dirty="0" smtClean="0">
                  <a:solidFill>
                    <a:srgbClr val="E8EEF1"/>
                  </a:solidFill>
                  <a:latin typeface="Montserrat Classic"/>
                </a:rPr>
                <a:t>skaźnik </a:t>
              </a:r>
              <a:r>
                <a:rPr lang="pl-PL" sz="3600" b="1" spc="266" dirty="0">
                  <a:solidFill>
                    <a:srgbClr val="E8EEF1"/>
                  </a:solidFill>
                  <a:latin typeface="Montserrat Classic"/>
                </a:rPr>
                <a:t>kosztów wdrożenia </a:t>
              </a:r>
              <a:endParaRPr lang="en-US" sz="3600" b="1" i="0" spc="266" dirty="0">
                <a:solidFill>
                  <a:srgbClr val="E8EEF1"/>
                </a:solidFill>
                <a:latin typeface="Montserrat Classic"/>
              </a:endParaRPr>
            </a:p>
          </p:txBody>
        </p:sp>
        <p:sp>
          <p:nvSpPr>
            <p:cNvPr id="8" name="TextBox 8"/>
            <p:cNvSpPr txBox="1"/>
            <p:nvPr/>
          </p:nvSpPr>
          <p:spPr>
            <a:xfrm>
              <a:off x="0" y="864968"/>
              <a:ext cx="10997695" cy="1846659"/>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Ma znaczenie przy stosowaniu metody odtworzeniowej. Koszty adaptacji rozwiązania do przedsiębiorstwa obniżają wartość wkładu.</a:t>
              </a:r>
              <a:endParaRPr lang="en-US" sz="2600" b="0" i="0" spc="26" dirty="0">
                <a:solidFill>
                  <a:srgbClr val="E8EEF1"/>
                </a:solidFill>
                <a:latin typeface="Montserrat Light"/>
              </a:endParaRPr>
            </a:p>
          </p:txBody>
        </p:sp>
      </p:grpSp>
      <p:grpSp>
        <p:nvGrpSpPr>
          <p:cNvPr id="9" name="Group 9"/>
          <p:cNvGrpSpPr/>
          <p:nvPr/>
        </p:nvGrpSpPr>
        <p:grpSpPr>
          <a:xfrm>
            <a:off x="8991600" y="5448300"/>
            <a:ext cx="8250822" cy="1918395"/>
            <a:chOff x="-124104" y="60764"/>
            <a:chExt cx="11001096" cy="2557860"/>
          </a:xfrm>
        </p:grpSpPr>
        <p:sp>
          <p:nvSpPr>
            <p:cNvPr id="10" name="TextBox 10"/>
            <p:cNvSpPr txBox="1"/>
            <p:nvPr/>
          </p:nvSpPr>
          <p:spPr>
            <a:xfrm>
              <a:off x="-124104" y="60764"/>
              <a:ext cx="11001096" cy="735244"/>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komercjalizacji</a:t>
              </a:r>
              <a:endParaRPr lang="en-US" sz="3600" b="1" i="0" spc="266" dirty="0">
                <a:solidFill>
                  <a:srgbClr val="E8EEF1"/>
                </a:solidFill>
                <a:latin typeface="Montserrat Classic"/>
              </a:endParaRPr>
            </a:p>
          </p:txBody>
        </p:sp>
        <p:sp>
          <p:nvSpPr>
            <p:cNvPr id="11" name="TextBox 11"/>
            <p:cNvSpPr txBox="1"/>
            <p:nvPr/>
          </p:nvSpPr>
          <p:spPr>
            <a:xfrm>
              <a:off x="-124104" y="771964"/>
              <a:ext cx="10997695" cy="1846660"/>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Dotyczy ryzyka </a:t>
              </a:r>
              <a:r>
                <a:rPr lang="pl-PL" sz="2600" spc="26" dirty="0" smtClean="0">
                  <a:solidFill>
                    <a:srgbClr val="E8EEF1"/>
                  </a:solidFill>
                  <a:latin typeface="Montserrat Light"/>
                </a:rPr>
                <a:t>nie znalezienia licencjobiorców czy  </a:t>
              </a:r>
              <a:r>
                <a:rPr lang="pl-PL" sz="2600" spc="26" dirty="0">
                  <a:solidFill>
                    <a:srgbClr val="E8EEF1"/>
                  </a:solidFill>
                  <a:latin typeface="Montserrat Light"/>
                </a:rPr>
                <a:t>nabywców produktów wytwarzanych według chronionych praw własności przemysłowej.</a:t>
              </a:r>
              <a:endParaRPr lang="en-US" sz="2600" b="0" i="0" spc="26" dirty="0">
                <a:solidFill>
                  <a:srgbClr val="E8EEF1"/>
                </a:solidFill>
                <a:latin typeface="Montserrat Light"/>
              </a:endParaRPr>
            </a:p>
          </p:txBody>
        </p:sp>
      </p:grpSp>
      <p:grpSp>
        <p:nvGrpSpPr>
          <p:cNvPr id="12" name="Group 12"/>
          <p:cNvGrpSpPr/>
          <p:nvPr/>
        </p:nvGrpSpPr>
        <p:grpSpPr>
          <a:xfrm>
            <a:off x="8915400" y="7650956"/>
            <a:ext cx="8250822" cy="2040865"/>
            <a:chOff x="0" y="-9525"/>
            <a:chExt cx="11001096" cy="2721155"/>
          </a:xfrm>
        </p:grpSpPr>
        <p:sp>
          <p:nvSpPr>
            <p:cNvPr id="13" name="TextBox 13"/>
            <p:cNvSpPr txBox="1"/>
            <p:nvPr/>
          </p:nvSpPr>
          <p:spPr>
            <a:xfrm>
              <a:off x="0" y="-9525"/>
              <a:ext cx="11001096" cy="741045"/>
            </a:xfrm>
            <a:prstGeom prst="rect">
              <a:avLst/>
            </a:prstGeom>
          </p:spPr>
          <p:txBody>
            <a:bodyPr lIns="0" tIns="0" rIns="0" bIns="0" rtlCol="0" anchor="t">
              <a:spAutoFit/>
            </a:bodyPr>
            <a:lstStyle/>
            <a:p>
              <a:pPr>
                <a:lnSpc>
                  <a:spcPts val="4320"/>
                </a:lnSpc>
              </a:pPr>
              <a:endParaRPr lang="en-US" sz="3600" b="1" i="0" spc="266" dirty="0">
                <a:solidFill>
                  <a:srgbClr val="E8EEF1"/>
                </a:solidFill>
                <a:latin typeface="Montserrat Classic"/>
              </a:endParaRPr>
            </a:p>
          </p:txBody>
        </p:sp>
        <p:sp>
          <p:nvSpPr>
            <p:cNvPr id="14" name="TextBox 14"/>
            <p:cNvSpPr txBox="1"/>
            <p:nvPr/>
          </p:nvSpPr>
          <p:spPr>
            <a:xfrm>
              <a:off x="0" y="864969"/>
              <a:ext cx="10997695" cy="1846661"/>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Jaki jest poziom i możliwości </a:t>
              </a:r>
              <a:r>
                <a:rPr lang="pl-PL" sz="2600" spc="26" dirty="0" smtClean="0">
                  <a:solidFill>
                    <a:srgbClr val="E8EEF1"/>
                  </a:solidFill>
                  <a:latin typeface="Montserrat Light"/>
                </a:rPr>
                <a:t>dochodzenia ochrony prawa na danym rynku (w danym państwie).</a:t>
              </a:r>
              <a:endParaRPr lang="en-US" sz="2600" b="0" i="0" spc="26" dirty="0">
                <a:solidFill>
                  <a:srgbClr val="E8EEF1"/>
                </a:solidFill>
                <a:latin typeface="Montserrat Light"/>
              </a:endParaRPr>
            </a:p>
          </p:txBody>
        </p:sp>
      </p:grpSp>
      <p:pic>
        <p:nvPicPr>
          <p:cNvPr id="15" name="Picture 15"/>
          <p:cNvPicPr>
            <a:picLocks noChangeAspect="1"/>
          </p:cNvPicPr>
          <p:nvPr/>
        </p:nvPicPr>
        <p:blipFill>
          <a:blip r:embed="rId2" cstate="print"/>
          <a:srcRect l="34850" t="32426" r="50567"/>
          <a:stretch>
            <a:fillRect/>
          </a:stretch>
        </p:blipFill>
        <p:spPr>
          <a:xfrm>
            <a:off x="6423560" y="-325560"/>
            <a:ext cx="1658098" cy="10938119"/>
          </a:xfrm>
          <a:prstGeom prst="rect">
            <a:avLst/>
          </a:prstGeom>
        </p:spPr>
      </p:pic>
      <p:pic>
        <p:nvPicPr>
          <p:cNvPr id="16" name="Picture 16"/>
          <p:cNvPicPr>
            <a:picLocks noChangeAspect="1"/>
          </p:cNvPicPr>
          <p:nvPr/>
        </p:nvPicPr>
        <p:blipFill>
          <a:blip r:embed="rId3" cstate="print"/>
          <a:srcRect/>
          <a:stretch>
            <a:fillRect/>
          </a:stretch>
        </p:blipFill>
        <p:spPr>
          <a:xfrm>
            <a:off x="7569979" y="1028700"/>
            <a:ext cx="959145" cy="959145"/>
          </a:xfrm>
          <a:prstGeom prst="rect">
            <a:avLst/>
          </a:prstGeom>
        </p:spPr>
      </p:pic>
      <p:pic>
        <p:nvPicPr>
          <p:cNvPr id="17" name="Picture 17"/>
          <p:cNvPicPr>
            <a:picLocks noChangeAspect="1"/>
          </p:cNvPicPr>
          <p:nvPr/>
        </p:nvPicPr>
        <p:blipFill>
          <a:blip r:embed="rId4" cstate="print"/>
          <a:srcRect/>
          <a:stretch>
            <a:fillRect/>
          </a:stretch>
        </p:blipFill>
        <p:spPr>
          <a:xfrm>
            <a:off x="7569979" y="3115086"/>
            <a:ext cx="959145" cy="959145"/>
          </a:xfrm>
          <a:prstGeom prst="rect">
            <a:avLst/>
          </a:prstGeom>
        </p:spPr>
      </p:pic>
      <p:pic>
        <p:nvPicPr>
          <p:cNvPr id="18" name="Picture 18"/>
          <p:cNvPicPr>
            <a:picLocks noChangeAspect="1"/>
          </p:cNvPicPr>
          <p:nvPr/>
        </p:nvPicPr>
        <p:blipFill>
          <a:blip r:embed="rId5" cstate="print"/>
          <a:srcRect/>
          <a:stretch>
            <a:fillRect/>
          </a:stretch>
        </p:blipFill>
        <p:spPr>
          <a:xfrm>
            <a:off x="7602086" y="5326527"/>
            <a:ext cx="959145" cy="959145"/>
          </a:xfrm>
          <a:prstGeom prst="rect">
            <a:avLst/>
          </a:prstGeom>
        </p:spPr>
      </p:pic>
      <p:pic>
        <p:nvPicPr>
          <p:cNvPr id="19" name="Picture 19"/>
          <p:cNvPicPr>
            <a:picLocks noChangeAspect="1"/>
          </p:cNvPicPr>
          <p:nvPr/>
        </p:nvPicPr>
        <p:blipFill>
          <a:blip r:embed="rId6" cstate="print"/>
          <a:srcRect/>
          <a:stretch>
            <a:fillRect/>
          </a:stretch>
        </p:blipFill>
        <p:spPr>
          <a:xfrm>
            <a:off x="7569979" y="7666356"/>
            <a:ext cx="959145" cy="959145"/>
          </a:xfrm>
          <a:prstGeom prst="rect">
            <a:avLst/>
          </a:prstGeom>
        </p:spPr>
      </p:pic>
      <p:grpSp>
        <p:nvGrpSpPr>
          <p:cNvPr id="20" name="Group 20"/>
          <p:cNvGrpSpPr/>
          <p:nvPr/>
        </p:nvGrpSpPr>
        <p:grpSpPr>
          <a:xfrm>
            <a:off x="-675946" y="8832603"/>
            <a:ext cx="2886906" cy="851395"/>
            <a:chOff x="0" y="0"/>
            <a:chExt cx="1722525" cy="508000"/>
          </a:xfrm>
        </p:grpSpPr>
        <p:sp>
          <p:nvSpPr>
            <p:cNvPr id="21" name="Freeform 2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
        <p:nvSpPr>
          <p:cNvPr id="22" name="TextBox 10"/>
          <p:cNvSpPr txBox="1"/>
          <p:nvPr/>
        </p:nvSpPr>
        <p:spPr>
          <a:xfrm>
            <a:off x="8915400" y="7581900"/>
            <a:ext cx="8250822" cy="551433"/>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Wskaźnik egzekwowania praw</a:t>
            </a:r>
            <a:endParaRPr lang="en-US" sz="3600" b="1" i="0" spc="266" dirty="0">
              <a:solidFill>
                <a:srgbClr val="E8EEF1"/>
              </a:solidFill>
              <a:latin typeface="Montserrat Classic"/>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1028700"/>
            <a:ext cx="7347658" cy="2877086"/>
            <a:chOff x="0" y="-408653"/>
            <a:chExt cx="9796877" cy="3836115"/>
          </a:xfrm>
        </p:grpSpPr>
        <p:sp>
          <p:nvSpPr>
            <p:cNvPr id="8" name="TextBox 8"/>
            <p:cNvSpPr txBox="1"/>
            <p:nvPr/>
          </p:nvSpPr>
          <p:spPr>
            <a:xfrm>
              <a:off x="0" y="-408653"/>
              <a:ext cx="9796877" cy="1470488"/>
            </a:xfrm>
            <a:prstGeom prst="rect">
              <a:avLst/>
            </a:prstGeom>
          </p:spPr>
          <p:txBody>
            <a:bodyPr wrap="square" lIns="0" tIns="0" rIns="0" bIns="0" rtlCol="0" anchor="t">
              <a:spAutoFit/>
            </a:bodyPr>
            <a:lstStyle/>
            <a:p>
              <a:pPr>
                <a:lnSpc>
                  <a:spcPts val="4320"/>
                </a:lnSpc>
              </a:pPr>
              <a:r>
                <a:rPr lang="pl-PL" sz="3600" b="1" i="0" spc="266" dirty="0">
                  <a:solidFill>
                    <a:srgbClr val="E8EEF1"/>
                  </a:solidFill>
                  <a:latin typeface="Montserrat Classic"/>
                </a:rPr>
                <a:t>Wycena znaków towarowych</a:t>
              </a:r>
              <a:endParaRPr lang="en-US" sz="3600" b="1" i="0" spc="266" dirty="0">
                <a:solidFill>
                  <a:srgbClr val="E8EEF1"/>
                </a:solidFill>
                <a:latin typeface="Montserrat Classic"/>
              </a:endParaRPr>
            </a:p>
          </p:txBody>
        </p:sp>
        <p:sp>
          <p:nvSpPr>
            <p:cNvPr id="9" name="TextBox 9"/>
            <p:cNvSpPr txBox="1"/>
            <p:nvPr/>
          </p:nvSpPr>
          <p:spPr>
            <a:xfrm>
              <a:off x="0" y="1119138"/>
              <a:ext cx="9796877" cy="2308324"/>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Specjaliści wskazują na konieczność oparcia się na metodzie </a:t>
              </a:r>
              <a:r>
                <a:rPr lang="pl-PL" sz="3000" i="1" spc="30" dirty="0">
                  <a:solidFill>
                    <a:srgbClr val="E8EEF1"/>
                  </a:solidFill>
                  <a:latin typeface="Montserrat Light"/>
                </a:rPr>
                <a:t>Advanced Brand Value.</a:t>
              </a:r>
              <a:endParaRPr lang="en-US" sz="3000" b="0" i="1" spc="30" dirty="0">
                <a:solidFill>
                  <a:srgbClr val="E8EEF1"/>
                </a:solidFill>
                <a:latin typeface="Montserrat Light"/>
              </a:endParaRPr>
            </a:p>
          </p:txBody>
        </p:sp>
      </p:grpSp>
      <p:grpSp>
        <p:nvGrpSpPr>
          <p:cNvPr id="10" name="Group 10"/>
          <p:cNvGrpSpPr/>
          <p:nvPr/>
        </p:nvGrpSpPr>
        <p:grpSpPr>
          <a:xfrm>
            <a:off x="8763000" y="5448300"/>
            <a:ext cx="7347658" cy="4640848"/>
            <a:chOff x="0" y="-1221453"/>
            <a:chExt cx="9796877" cy="6187795"/>
          </a:xfrm>
        </p:grpSpPr>
        <p:sp>
          <p:nvSpPr>
            <p:cNvPr id="11" name="TextBox 11"/>
            <p:cNvSpPr txBox="1"/>
            <p:nvPr/>
          </p:nvSpPr>
          <p:spPr>
            <a:xfrm>
              <a:off x="0" y="-1221453"/>
              <a:ext cx="9796877" cy="2205731"/>
            </a:xfrm>
            <a:prstGeom prst="rect">
              <a:avLst/>
            </a:prstGeom>
          </p:spPr>
          <p:txBody>
            <a:bodyPr lIns="0" tIns="0" rIns="0" bIns="0" rtlCol="0" anchor="t">
              <a:spAutoFit/>
            </a:bodyPr>
            <a:lstStyle/>
            <a:p>
              <a:pPr>
                <a:lnSpc>
                  <a:spcPts val="4320"/>
                </a:lnSpc>
              </a:pPr>
              <a:r>
                <a:rPr lang="pl-PL" sz="3600" b="1" spc="266" dirty="0">
                  <a:solidFill>
                    <a:srgbClr val="1E3D58"/>
                  </a:solidFill>
                  <a:latin typeface="Montserrat Classic"/>
                </a:rPr>
                <a:t>Niekiedy jednak konieczna jest wycena z użyciem metod odtworzeniowych.</a:t>
              </a:r>
              <a:endParaRPr lang="en-US" sz="3600" b="1" i="0" spc="266" dirty="0">
                <a:solidFill>
                  <a:srgbClr val="1E3D58"/>
                </a:solidFill>
                <a:latin typeface="Montserrat Classic"/>
              </a:endParaRPr>
            </a:p>
          </p:txBody>
        </p:sp>
        <p:sp>
          <p:nvSpPr>
            <p:cNvPr id="12" name="TextBox 12"/>
            <p:cNvSpPr txBox="1"/>
            <p:nvPr/>
          </p:nvSpPr>
          <p:spPr>
            <a:xfrm>
              <a:off x="0" y="1119137"/>
              <a:ext cx="9796877" cy="3847205"/>
            </a:xfrm>
            <a:prstGeom prst="rect">
              <a:avLst/>
            </a:prstGeom>
          </p:spPr>
          <p:txBody>
            <a:bodyPr lIns="0" tIns="0" rIns="0" bIns="0" rtlCol="0" anchor="t">
              <a:spAutoFit/>
            </a:bodyPr>
            <a:lstStyle/>
            <a:p>
              <a:pPr>
                <a:lnSpc>
                  <a:spcPts val="4500"/>
                </a:lnSpc>
              </a:pPr>
              <a:r>
                <a:rPr lang="pl-PL" sz="3000" b="0" i="0" spc="30" dirty="0">
                  <a:solidFill>
                    <a:srgbClr val="1E3D58"/>
                  </a:solidFill>
                  <a:latin typeface="Montserrat Light"/>
                </a:rPr>
                <a:t>Ostatnia uwaga odnosi się w szczególności do „nowych” znaków towarowych. Trudno w stosunku do nich zastosować metody dochodowe, skoro nie funkcjonują na rynku.</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70941" y="790306"/>
            <a:ext cx="5966877" cy="3146135"/>
            <a:chOff x="0" y="0"/>
            <a:chExt cx="7955835" cy="4194847"/>
          </a:xfrm>
        </p:grpSpPr>
        <p:sp>
          <p:nvSpPr>
            <p:cNvPr id="3" name="TextBox 3"/>
            <p:cNvSpPr txBox="1"/>
            <p:nvPr/>
          </p:nvSpPr>
          <p:spPr>
            <a:xfrm>
              <a:off x="0" y="-47625"/>
              <a:ext cx="7955835" cy="2797006"/>
            </a:xfrm>
            <a:prstGeom prst="rect">
              <a:avLst/>
            </a:prstGeom>
          </p:spPr>
          <p:txBody>
            <a:bodyPr lIns="0" tIns="0" rIns="0" bIns="0" rtlCol="0" anchor="t">
              <a:spAutoFit/>
            </a:bodyPr>
            <a:lstStyle/>
            <a:p>
              <a:pPr>
                <a:lnSpc>
                  <a:spcPts val="8316"/>
                </a:lnSpc>
              </a:pPr>
              <a:r>
                <a:rPr lang="en-US" sz="6600" b="1" i="0" spc="59">
                  <a:solidFill>
                    <a:srgbClr val="E8EEF1"/>
                  </a:solidFill>
                  <a:latin typeface="Montserrat Classic"/>
                </a:rPr>
                <a:t>Kwestie węzłowe</a:t>
              </a:r>
            </a:p>
          </p:txBody>
        </p:sp>
        <p:sp>
          <p:nvSpPr>
            <p:cNvPr id="4" name="TextBox 4"/>
            <p:cNvSpPr txBox="1"/>
            <p:nvPr/>
          </p:nvSpPr>
          <p:spPr>
            <a:xfrm>
              <a:off x="0" y="3453802"/>
              <a:ext cx="7460077" cy="741045"/>
            </a:xfrm>
            <a:prstGeom prst="rect">
              <a:avLst/>
            </a:prstGeom>
          </p:spPr>
          <p:txBody>
            <a:bodyPr lIns="0" tIns="0" rIns="0" bIns="0" rtlCol="0" anchor="t">
              <a:spAutoFit/>
            </a:bodyPr>
            <a:lstStyle/>
            <a:p>
              <a:pPr>
                <a:lnSpc>
                  <a:spcPts val="4320"/>
                </a:lnSpc>
              </a:pPr>
              <a:r>
                <a:rPr lang="en-US" sz="3600" b="1" i="0" spc="266">
                  <a:solidFill>
                    <a:srgbClr val="43B0F1"/>
                  </a:solidFill>
                  <a:latin typeface="Montserrat Classic"/>
                </a:rPr>
                <a:t>dotyczące wkładów</a:t>
              </a:r>
            </a:p>
          </p:txBody>
        </p:sp>
      </p:grpSp>
      <p:grpSp>
        <p:nvGrpSpPr>
          <p:cNvPr id="5" name="Group 5"/>
          <p:cNvGrpSpPr/>
          <p:nvPr/>
        </p:nvGrpSpPr>
        <p:grpSpPr>
          <a:xfrm>
            <a:off x="10106445" y="532941"/>
            <a:ext cx="7113329" cy="1479703"/>
            <a:chOff x="0" y="0"/>
            <a:chExt cx="9484438" cy="1972937"/>
          </a:xfrm>
        </p:grpSpPr>
        <p:sp>
          <p:nvSpPr>
            <p:cNvPr id="6" name="TextBox 6"/>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ZDOLNOŚĆ APORTOWA</a:t>
              </a:r>
            </a:p>
          </p:txBody>
        </p:sp>
        <p:sp>
          <p:nvSpPr>
            <p:cNvPr id="7" name="TextBox 7"/>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Suma przesłanek, </a:t>
              </a:r>
              <a:r>
                <a:rPr lang="en-US" sz="2600" b="0" i="0" spc="26" dirty="0" err="1">
                  <a:solidFill>
                    <a:srgbClr val="E8EEF1"/>
                  </a:solidFill>
                  <a:latin typeface="Montserrat Light"/>
                </a:rPr>
                <a:t>których</a:t>
              </a:r>
              <a:r>
                <a:rPr lang="en-US" sz="2600" b="0" i="0" spc="26" dirty="0">
                  <a:solidFill>
                    <a:srgbClr val="E8EEF1"/>
                  </a:solidFill>
                  <a:latin typeface="Montserrat Light"/>
                </a:rPr>
                <a:t> </a:t>
              </a:r>
              <a:r>
                <a:rPr lang="en-US" sz="2600" b="0" i="0" spc="26" dirty="0" err="1">
                  <a:solidFill>
                    <a:srgbClr val="E8EEF1"/>
                  </a:solidFill>
                  <a:latin typeface="Montserrat Light"/>
                </a:rPr>
                <a:t>spełnienie</a:t>
              </a:r>
              <a:r>
                <a:rPr lang="en-US" sz="2600" b="0" i="0" spc="26" dirty="0">
                  <a:solidFill>
                    <a:srgbClr val="E8EEF1"/>
                  </a:solidFill>
                  <a:latin typeface="Montserrat Light"/>
                </a:rPr>
                <a:t> pozwala </a:t>
              </a:r>
              <a:r>
                <a:rPr lang="en-US" sz="2600" b="0" i="0" spc="26" dirty="0" err="1">
                  <a:solidFill>
                    <a:srgbClr val="E8EEF1"/>
                  </a:solidFill>
                  <a:latin typeface="Montserrat Light"/>
                </a:rPr>
                <a:t>wnieść</a:t>
              </a:r>
              <a:r>
                <a:rPr lang="en-US" sz="2600" b="0" i="0" spc="26" dirty="0">
                  <a:solidFill>
                    <a:srgbClr val="E8EEF1"/>
                  </a:solidFill>
                  <a:latin typeface="Montserrat Light"/>
                </a:rPr>
                <a:t> do </a:t>
              </a:r>
              <a:r>
                <a:rPr lang="en-US" sz="2600" b="0" i="0" spc="26" dirty="0" err="1">
                  <a:solidFill>
                    <a:srgbClr val="E8EEF1"/>
                  </a:solidFill>
                  <a:latin typeface="Montserrat Light"/>
                </a:rPr>
                <a:t>spółki</a:t>
              </a:r>
              <a:r>
                <a:rPr lang="en-US" sz="2600" b="0" i="0" spc="26" dirty="0">
                  <a:solidFill>
                    <a:srgbClr val="E8EEF1"/>
                  </a:solidFill>
                  <a:latin typeface="Montserrat Light"/>
                </a:rPr>
                <a:t> </a:t>
              </a:r>
              <a:r>
                <a:rPr lang="en-US" sz="2600" b="0" i="0" spc="26" dirty="0" err="1">
                  <a:solidFill>
                    <a:srgbClr val="E8EEF1"/>
                  </a:solidFill>
                  <a:latin typeface="Montserrat Light"/>
                </a:rPr>
                <a:t>aport</a:t>
              </a:r>
              <a:endParaRPr lang="en-US" sz="2600" b="0" i="0" spc="26" dirty="0">
                <a:solidFill>
                  <a:srgbClr val="E8EEF1"/>
                </a:solidFill>
                <a:latin typeface="Montserrat Light"/>
              </a:endParaRPr>
            </a:p>
          </p:txBody>
        </p:sp>
      </p:grpSp>
      <p:sp>
        <p:nvSpPr>
          <p:cNvPr id="8" name="AutoShape 8"/>
          <p:cNvSpPr/>
          <p:nvPr/>
        </p:nvSpPr>
        <p:spPr>
          <a:xfrm>
            <a:off x="8801100" y="-800100"/>
            <a:ext cx="79052" cy="12001500"/>
          </a:xfrm>
          <a:prstGeom prst="rect">
            <a:avLst/>
          </a:prstGeom>
          <a:solidFill>
            <a:srgbClr val="43B0F1"/>
          </a:solidFill>
        </p:spPr>
      </p:sp>
      <p:grpSp>
        <p:nvGrpSpPr>
          <p:cNvPr id="9" name="Group 9"/>
          <p:cNvGrpSpPr/>
          <p:nvPr/>
        </p:nvGrpSpPr>
        <p:grpSpPr>
          <a:xfrm>
            <a:off x="10106445" y="2447055"/>
            <a:ext cx="7113329" cy="1479703"/>
            <a:chOff x="0" y="0"/>
            <a:chExt cx="9484438" cy="1972937"/>
          </a:xfrm>
        </p:grpSpPr>
        <p:sp>
          <p:nvSpPr>
            <p:cNvPr id="10" name="TextBox 10"/>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ROLA WKŁADÓW</a:t>
              </a:r>
            </a:p>
          </p:txBody>
        </p:sp>
        <p:sp>
          <p:nvSpPr>
            <p:cNvPr id="11" name="TextBox 11"/>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Stanowią pierwotny </a:t>
              </a:r>
              <a:r>
                <a:rPr lang="en-US" sz="2600" b="0" i="0" spc="26" dirty="0" err="1">
                  <a:solidFill>
                    <a:srgbClr val="E8EEF1"/>
                  </a:solidFill>
                  <a:latin typeface="Montserrat Light"/>
                </a:rPr>
                <a:t>majątek</a:t>
              </a:r>
              <a:r>
                <a:rPr lang="en-US" sz="2600" b="0" i="0" spc="26" dirty="0">
                  <a:solidFill>
                    <a:srgbClr val="E8EEF1"/>
                  </a:solidFill>
                  <a:latin typeface="Montserrat Light"/>
                </a:rPr>
                <a:t> </a:t>
              </a:r>
              <a:r>
                <a:rPr lang="en-US" sz="2600" b="0" i="0" spc="26" dirty="0" err="1">
                  <a:solidFill>
                    <a:srgbClr val="E8EEF1"/>
                  </a:solidFill>
                  <a:latin typeface="Montserrat Light"/>
                </a:rPr>
                <a:t>spółki</a:t>
              </a:r>
              <a:r>
                <a:rPr lang="en-US" sz="2600" b="0" i="0" spc="26" dirty="0">
                  <a:solidFill>
                    <a:srgbClr val="E8EEF1"/>
                  </a:solidFill>
                  <a:latin typeface="Montserrat Light"/>
                </a:rPr>
                <a:t>, który </a:t>
              </a:r>
              <a:r>
                <a:rPr lang="en-US" sz="2600" b="0" i="0" spc="26" dirty="0" err="1">
                  <a:solidFill>
                    <a:srgbClr val="E8EEF1"/>
                  </a:solidFill>
                  <a:latin typeface="Montserrat Light"/>
                </a:rPr>
                <a:t>zasila</a:t>
              </a:r>
              <a:r>
                <a:rPr lang="en-US" sz="2600" b="0" i="0" spc="26" dirty="0">
                  <a:solidFill>
                    <a:srgbClr val="E8EEF1"/>
                  </a:solidFill>
                  <a:latin typeface="Montserrat Light"/>
                </a:rPr>
                <a:t> ich </a:t>
              </a:r>
              <a:r>
                <a:rPr lang="en-US" sz="2600" b="0" i="0" spc="26" dirty="0" err="1">
                  <a:solidFill>
                    <a:srgbClr val="E8EEF1"/>
                  </a:solidFill>
                  <a:latin typeface="Montserrat Light"/>
                </a:rPr>
                <a:t>działalność</a:t>
              </a:r>
              <a:endParaRPr lang="en-US" sz="2600" b="0" i="0" spc="26" dirty="0">
                <a:solidFill>
                  <a:srgbClr val="E8EEF1"/>
                </a:solidFill>
                <a:latin typeface="Montserrat Light"/>
              </a:endParaRPr>
            </a:p>
          </p:txBody>
        </p:sp>
      </p:grpSp>
      <p:grpSp>
        <p:nvGrpSpPr>
          <p:cNvPr id="12" name="Group 12"/>
          <p:cNvGrpSpPr/>
          <p:nvPr/>
        </p:nvGrpSpPr>
        <p:grpSpPr>
          <a:xfrm>
            <a:off x="10106445" y="4398085"/>
            <a:ext cx="7113329" cy="1479703"/>
            <a:chOff x="0" y="0"/>
            <a:chExt cx="9484438" cy="1972937"/>
          </a:xfrm>
        </p:grpSpPr>
        <p:sp>
          <p:nvSpPr>
            <p:cNvPr id="13" name="TextBox 13"/>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REŻIMY APORTÓW</a:t>
              </a:r>
            </a:p>
          </p:txBody>
        </p:sp>
        <p:sp>
          <p:nvSpPr>
            <p:cNvPr id="14" name="TextBox 14"/>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a:solidFill>
                    <a:srgbClr val="E8EEF1"/>
                  </a:solidFill>
                  <a:latin typeface="Montserrat Light"/>
                </a:rPr>
                <a:t>Zasady wnoszenia wkładów są różne dla spółek osobowych i kapitałowych</a:t>
              </a:r>
            </a:p>
          </p:txBody>
        </p:sp>
      </p:grpSp>
      <p:grpSp>
        <p:nvGrpSpPr>
          <p:cNvPr id="15" name="Group 15"/>
          <p:cNvGrpSpPr/>
          <p:nvPr/>
        </p:nvGrpSpPr>
        <p:grpSpPr>
          <a:xfrm>
            <a:off x="10106445" y="6352963"/>
            <a:ext cx="7113329" cy="1479703"/>
            <a:chOff x="0" y="0"/>
            <a:chExt cx="9484438" cy="1972937"/>
          </a:xfrm>
        </p:grpSpPr>
        <p:sp>
          <p:nvSpPr>
            <p:cNvPr id="16" name="TextBox 16"/>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TRYB WNIESIENIA WKŁADU</a:t>
              </a:r>
            </a:p>
          </p:txBody>
        </p:sp>
        <p:sp>
          <p:nvSpPr>
            <p:cNvPr id="17" name="TextBox 17"/>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a:solidFill>
                    <a:srgbClr val="E8EEF1"/>
                  </a:solidFill>
                  <a:latin typeface="Montserrat Light"/>
                </a:rPr>
                <a:t>Czas, miejsce, sposób wniesienia wkładu, oznaczenie wkładu w umowie</a:t>
              </a:r>
            </a:p>
          </p:txBody>
        </p:sp>
      </p:grpSp>
      <p:grpSp>
        <p:nvGrpSpPr>
          <p:cNvPr id="18" name="Group 18"/>
          <p:cNvGrpSpPr/>
          <p:nvPr/>
        </p:nvGrpSpPr>
        <p:grpSpPr>
          <a:xfrm>
            <a:off x="10106445" y="8338968"/>
            <a:ext cx="7113329" cy="1479703"/>
            <a:chOff x="0" y="0"/>
            <a:chExt cx="9484438" cy="1972937"/>
          </a:xfrm>
        </p:grpSpPr>
        <p:sp>
          <p:nvSpPr>
            <p:cNvPr id="19" name="TextBox 19"/>
            <p:cNvSpPr txBox="1"/>
            <p:nvPr/>
          </p:nvSpPr>
          <p:spPr>
            <a:xfrm>
              <a:off x="0" y="-95250"/>
              <a:ext cx="9484438" cy="745532"/>
            </a:xfrm>
            <a:prstGeom prst="rect">
              <a:avLst/>
            </a:prstGeom>
          </p:spPr>
          <p:txBody>
            <a:bodyPr lIns="0" tIns="0" rIns="0" bIns="0" rtlCol="0" anchor="t">
              <a:spAutoFit/>
            </a:bodyPr>
            <a:lstStyle/>
            <a:p>
              <a:pPr>
                <a:lnSpc>
                  <a:spcPts val="4896"/>
                </a:lnSpc>
              </a:pPr>
              <a:r>
                <a:rPr lang="en-US" sz="3200" b="0" i="0" spc="352">
                  <a:solidFill>
                    <a:srgbClr val="E8EEF1"/>
                  </a:solidFill>
                  <a:latin typeface="Montserrat Classic"/>
                </a:rPr>
                <a:t>DALSZE LOSY WKŁADU</a:t>
              </a:r>
            </a:p>
          </p:txBody>
        </p:sp>
        <p:sp>
          <p:nvSpPr>
            <p:cNvPr id="20" name="TextBox 20"/>
            <p:cNvSpPr txBox="1"/>
            <p:nvPr/>
          </p:nvSpPr>
          <p:spPr>
            <a:xfrm>
              <a:off x="0" y="780619"/>
              <a:ext cx="9484438"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Co się </a:t>
              </a:r>
              <a:r>
                <a:rPr lang="en-US" sz="2600" b="0" i="0" spc="26" dirty="0" err="1">
                  <a:solidFill>
                    <a:srgbClr val="E8EEF1"/>
                  </a:solidFill>
                  <a:latin typeface="Montserrat Light"/>
                </a:rPr>
                <a:t>dzieje</a:t>
              </a:r>
              <a:r>
                <a:rPr lang="en-US" sz="2600" b="0" i="0" spc="26" dirty="0">
                  <a:solidFill>
                    <a:srgbClr val="E8EEF1"/>
                  </a:solidFill>
                  <a:latin typeface="Montserrat Light"/>
                </a:rPr>
                <a:t> z wkładem </a:t>
              </a:r>
              <a:r>
                <a:rPr lang="en-US" sz="2600" b="0" i="0" spc="26" dirty="0" err="1">
                  <a:solidFill>
                    <a:srgbClr val="E8EEF1"/>
                  </a:solidFill>
                  <a:latin typeface="Montserrat Light"/>
                </a:rPr>
                <a:t>po</a:t>
              </a:r>
              <a:r>
                <a:rPr lang="en-US" sz="2600" b="0" i="0" spc="26" dirty="0">
                  <a:solidFill>
                    <a:srgbClr val="E8EEF1"/>
                  </a:solidFill>
                  <a:latin typeface="Montserrat Light"/>
                </a:rPr>
                <a:t> jego </a:t>
              </a:r>
              <a:r>
                <a:rPr lang="en-US" sz="2600" b="0" i="0" spc="26" dirty="0" err="1">
                  <a:solidFill>
                    <a:srgbClr val="E8EEF1"/>
                  </a:solidFill>
                  <a:latin typeface="Montserrat Light"/>
                </a:rPr>
                <a:t>wniesieniu</a:t>
              </a:r>
              <a:r>
                <a:rPr lang="en-US" sz="2600" b="0" i="0" spc="26" dirty="0">
                  <a:solidFill>
                    <a:srgbClr val="E8EEF1"/>
                  </a:solidFill>
                  <a:latin typeface="Montserrat Light"/>
                </a:rPr>
                <a:t> do spółki</a:t>
              </a:r>
            </a:p>
          </p:txBody>
        </p:sp>
      </p:grpSp>
      <p:pic>
        <p:nvPicPr>
          <p:cNvPr id="21" name="Picture 21"/>
          <p:cNvPicPr>
            <a:picLocks noChangeAspect="1"/>
          </p:cNvPicPr>
          <p:nvPr/>
        </p:nvPicPr>
        <p:blipFill>
          <a:blip r:embed="rId2" cstate="print"/>
          <a:srcRect l="27814" t="32426" r="50567"/>
          <a:stretch>
            <a:fillRect/>
          </a:stretch>
        </p:blipFill>
        <p:spPr>
          <a:xfrm>
            <a:off x="-1429498" y="-419729"/>
            <a:ext cx="2458198" cy="10938119"/>
          </a:xfrm>
          <a:prstGeom prst="rect">
            <a:avLst/>
          </a:prstGeom>
        </p:spPr>
      </p:pic>
      <p:grpSp>
        <p:nvGrpSpPr>
          <p:cNvPr id="22" name="Group 22"/>
          <p:cNvGrpSpPr/>
          <p:nvPr/>
        </p:nvGrpSpPr>
        <p:grpSpPr>
          <a:xfrm>
            <a:off x="-675946" y="8832603"/>
            <a:ext cx="2886906" cy="851395"/>
            <a:chOff x="0" y="0"/>
            <a:chExt cx="1722525" cy="508000"/>
          </a:xfrm>
        </p:grpSpPr>
        <p:sp>
          <p:nvSpPr>
            <p:cNvPr id="23" name="Freeform 2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24" name="Group 24"/>
          <p:cNvGrpSpPr/>
          <p:nvPr/>
        </p:nvGrpSpPr>
        <p:grpSpPr>
          <a:xfrm>
            <a:off x="8801100" y="532941"/>
            <a:ext cx="735930" cy="367965"/>
            <a:chOff x="0" y="0"/>
            <a:chExt cx="1016000" cy="508000"/>
          </a:xfrm>
        </p:grpSpPr>
        <p:sp>
          <p:nvSpPr>
            <p:cNvPr id="25" name="Freeform 25"/>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26" name="Group 26"/>
          <p:cNvGrpSpPr/>
          <p:nvPr/>
        </p:nvGrpSpPr>
        <p:grpSpPr>
          <a:xfrm>
            <a:off x="8801100" y="2447055"/>
            <a:ext cx="735930" cy="367965"/>
            <a:chOff x="0" y="0"/>
            <a:chExt cx="1016000" cy="508000"/>
          </a:xfrm>
        </p:grpSpPr>
        <p:sp>
          <p:nvSpPr>
            <p:cNvPr id="27" name="Freeform 27"/>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28" name="Group 28"/>
          <p:cNvGrpSpPr/>
          <p:nvPr/>
        </p:nvGrpSpPr>
        <p:grpSpPr>
          <a:xfrm>
            <a:off x="8801100" y="4398085"/>
            <a:ext cx="735930" cy="367965"/>
            <a:chOff x="0" y="0"/>
            <a:chExt cx="1016000" cy="508000"/>
          </a:xfrm>
        </p:grpSpPr>
        <p:sp>
          <p:nvSpPr>
            <p:cNvPr id="29" name="Freeform 29"/>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30" name="Group 30"/>
          <p:cNvGrpSpPr/>
          <p:nvPr/>
        </p:nvGrpSpPr>
        <p:grpSpPr>
          <a:xfrm>
            <a:off x="8801100" y="6352963"/>
            <a:ext cx="735930" cy="367965"/>
            <a:chOff x="0" y="0"/>
            <a:chExt cx="1016000" cy="508000"/>
          </a:xfrm>
        </p:grpSpPr>
        <p:sp>
          <p:nvSpPr>
            <p:cNvPr id="31" name="Freeform 31"/>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grpSp>
        <p:nvGrpSpPr>
          <p:cNvPr id="32" name="Group 32"/>
          <p:cNvGrpSpPr/>
          <p:nvPr/>
        </p:nvGrpSpPr>
        <p:grpSpPr>
          <a:xfrm>
            <a:off x="8801100" y="8338968"/>
            <a:ext cx="735930" cy="367965"/>
            <a:chOff x="0" y="0"/>
            <a:chExt cx="1016000" cy="508000"/>
          </a:xfrm>
        </p:grpSpPr>
        <p:sp>
          <p:nvSpPr>
            <p:cNvPr id="33" name="Freeform 33"/>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4430897" y="-401760"/>
            <a:ext cx="2458198" cy="10938119"/>
          </a:xfrm>
          <a:prstGeom prst="rect">
            <a:avLst/>
          </a:prstGeom>
        </p:spPr>
      </p:pic>
      <p:sp>
        <p:nvSpPr>
          <p:cNvPr id="3" name="AutoShape 3"/>
          <p:cNvSpPr/>
          <p:nvPr/>
        </p:nvSpPr>
        <p:spPr>
          <a:xfrm>
            <a:off x="15155545" y="-533400"/>
            <a:ext cx="2537546" cy="11353800"/>
          </a:xfrm>
          <a:prstGeom prst="rect">
            <a:avLst/>
          </a:prstGeom>
          <a:solidFill>
            <a:srgbClr val="43B0F1"/>
          </a:solidFill>
        </p:spPr>
      </p:sp>
      <p:grpSp>
        <p:nvGrpSpPr>
          <p:cNvPr id="4" name="Group 4"/>
          <p:cNvGrpSpPr/>
          <p:nvPr/>
        </p:nvGrpSpPr>
        <p:grpSpPr>
          <a:xfrm>
            <a:off x="990600" y="1523191"/>
            <a:ext cx="12480867" cy="8302651"/>
            <a:chOff x="-50800" y="-47625"/>
            <a:chExt cx="16641156" cy="11070199"/>
          </a:xfrm>
        </p:grpSpPr>
        <p:sp>
          <p:nvSpPr>
            <p:cNvPr id="5" name="TextBox 5"/>
            <p:cNvSpPr txBox="1"/>
            <p:nvPr/>
          </p:nvSpPr>
          <p:spPr>
            <a:xfrm>
              <a:off x="0" y="-47625"/>
              <a:ext cx="16590356" cy="2838384"/>
            </a:xfrm>
            <a:prstGeom prst="rect">
              <a:avLst/>
            </a:prstGeom>
          </p:spPr>
          <p:txBody>
            <a:bodyPr lIns="0" tIns="0" rIns="0" bIns="0" rtlCol="0" anchor="t">
              <a:spAutoFit/>
            </a:bodyPr>
            <a:lstStyle/>
            <a:p>
              <a:pPr>
                <a:lnSpc>
                  <a:spcPts val="8316"/>
                </a:lnSpc>
              </a:pPr>
              <a:r>
                <a:rPr lang="pl-PL" sz="6600" b="1" i="0" spc="59" dirty="0">
                  <a:solidFill>
                    <a:srgbClr val="E8EEF1"/>
                  </a:solidFill>
                  <a:latin typeface="Montserrat Classic"/>
                </a:rPr>
                <a:t>Metoda zdyskontowanych przepływów pieniężnych</a:t>
              </a:r>
              <a:endParaRPr lang="en-US" sz="6600" b="1" i="0" spc="59" dirty="0">
                <a:solidFill>
                  <a:srgbClr val="E8EEF1"/>
                </a:solidFill>
                <a:latin typeface="Montserrat Classic"/>
              </a:endParaRPr>
            </a:p>
          </p:txBody>
        </p:sp>
        <p:sp>
          <p:nvSpPr>
            <p:cNvPr id="6" name="TextBox 6"/>
            <p:cNvSpPr txBox="1"/>
            <p:nvPr/>
          </p:nvSpPr>
          <p:spPr>
            <a:xfrm>
              <a:off x="0" y="3226449"/>
              <a:ext cx="15970657" cy="734560"/>
            </a:xfrm>
            <a:prstGeom prst="rect">
              <a:avLst/>
            </a:prstGeom>
          </p:spPr>
          <p:txBody>
            <a:bodyPr lIns="0" tIns="0" rIns="0" bIns="0" rtlCol="0" anchor="t">
              <a:spAutoFit/>
            </a:bodyPr>
            <a:lstStyle/>
            <a:p>
              <a:pPr>
                <a:lnSpc>
                  <a:spcPts val="4896"/>
                </a:lnSpc>
              </a:pPr>
              <a:r>
                <a:rPr lang="pl-PL" sz="3200" spc="352" dirty="0">
                  <a:solidFill>
                    <a:srgbClr val="43B0F1"/>
                  </a:solidFill>
                  <a:latin typeface="Montserrat Classic"/>
                </a:rPr>
                <a:t>Uwolnienie od opłat licencyjnych </a:t>
              </a:r>
              <a:endParaRPr lang="en-US" sz="3200" b="0" i="0" spc="352" dirty="0">
                <a:solidFill>
                  <a:srgbClr val="43B0F1"/>
                </a:solidFill>
                <a:latin typeface="Montserrat Classic"/>
              </a:endParaRPr>
            </a:p>
          </p:txBody>
        </p:sp>
        <p:sp>
          <p:nvSpPr>
            <p:cNvPr id="7" name="TextBox 7"/>
            <p:cNvSpPr txBox="1"/>
            <p:nvPr/>
          </p:nvSpPr>
          <p:spPr>
            <a:xfrm>
              <a:off x="0" y="4176905"/>
              <a:ext cx="15970657" cy="4523802"/>
            </a:xfrm>
            <a:prstGeom prst="rect">
              <a:avLst/>
            </a:prstGeom>
          </p:spPr>
          <p:txBody>
            <a:bodyPr lIns="0" tIns="0" rIns="0" bIns="0" rtlCol="0" anchor="t">
              <a:spAutoFit/>
            </a:bodyPr>
            <a:lstStyle/>
            <a:p>
              <a:pPr algn="just">
                <a:lnSpc>
                  <a:spcPts val="4500"/>
                </a:lnSpc>
              </a:pPr>
              <a:r>
                <a:rPr lang="pl-PL" sz="3000" spc="30" dirty="0">
                  <a:solidFill>
                    <a:srgbClr val="E8EEF1"/>
                  </a:solidFill>
                  <a:latin typeface="Montserrat Light"/>
                </a:rPr>
                <a:t>w pierwszej kolejności prognozuje się zysk ze sprzedaży towarów lub świadczenia usług opatrzonych znakiem. Za układ odniesienia przyjmuje się określoną perspektywę czasową. Następnie dokonuje się wyceny przyszłych opłat licencyjnych, na których spółka oszczędza, będąc uprawnioną do znaku towarowego (tak </a:t>
              </a:r>
              <a:r>
                <a:rPr lang="pl-PL" sz="3000" b="1" spc="30" dirty="0">
                  <a:solidFill>
                    <a:srgbClr val="E8EEF1"/>
                  </a:solidFill>
                  <a:latin typeface="Montserrat Light"/>
                </a:rPr>
                <a:t>G. Urbanek)</a:t>
              </a:r>
              <a:endParaRPr lang="en-US" sz="3000" b="0" i="0" spc="30" dirty="0">
                <a:solidFill>
                  <a:srgbClr val="E8EEF1"/>
                </a:solidFill>
                <a:latin typeface="Montserrat Light"/>
              </a:endParaRPr>
            </a:p>
          </p:txBody>
        </p:sp>
        <p:sp>
          <p:nvSpPr>
            <p:cNvPr id="8" name="TextBox 8"/>
            <p:cNvSpPr txBox="1"/>
            <p:nvPr/>
          </p:nvSpPr>
          <p:spPr>
            <a:xfrm>
              <a:off x="-50800" y="8741853"/>
              <a:ext cx="15970657" cy="734560"/>
            </a:xfrm>
            <a:prstGeom prst="rect">
              <a:avLst/>
            </a:prstGeom>
          </p:spPr>
          <p:txBody>
            <a:bodyPr lIns="0" tIns="0" rIns="0" bIns="0" rtlCol="0" anchor="t">
              <a:spAutoFit/>
            </a:bodyPr>
            <a:lstStyle/>
            <a:p>
              <a:pPr>
                <a:lnSpc>
                  <a:spcPts val="4896"/>
                </a:lnSpc>
              </a:pPr>
              <a:r>
                <a:rPr lang="pl-PL" sz="3200" spc="352" dirty="0">
                  <a:solidFill>
                    <a:srgbClr val="43B0F1"/>
                  </a:solidFill>
                  <a:latin typeface="Montserrat Classic"/>
                </a:rPr>
                <a:t>Przedstawiona metoda to rodzaj metody DCF</a:t>
              </a:r>
              <a:endParaRPr lang="en-US" sz="3200" b="0" i="0" spc="352" dirty="0">
                <a:solidFill>
                  <a:srgbClr val="43B0F1"/>
                </a:solidFill>
                <a:latin typeface="Montserrat Classic"/>
              </a:endParaRPr>
            </a:p>
          </p:txBody>
        </p:sp>
        <p:sp>
          <p:nvSpPr>
            <p:cNvPr id="9" name="TextBox 9"/>
            <p:cNvSpPr txBox="1"/>
            <p:nvPr/>
          </p:nvSpPr>
          <p:spPr>
            <a:xfrm>
              <a:off x="-50800" y="9554652"/>
              <a:ext cx="15970657" cy="1467922"/>
            </a:xfrm>
            <a:prstGeom prst="rect">
              <a:avLst/>
            </a:prstGeom>
          </p:spPr>
          <p:txBody>
            <a:bodyPr lIns="0" tIns="0" rIns="0" bIns="0" rtlCol="0" anchor="t">
              <a:spAutoFit/>
            </a:bodyPr>
            <a:lstStyle/>
            <a:p>
              <a:pPr algn="just">
                <a:lnSpc>
                  <a:spcPts val="4500"/>
                </a:lnSpc>
              </a:pPr>
              <a:r>
                <a:rPr lang="pl-PL" sz="3000" spc="30" dirty="0">
                  <a:solidFill>
                    <a:srgbClr val="E8EEF1"/>
                  </a:solidFill>
                  <a:latin typeface="Montserrat Light"/>
                </a:rPr>
                <a:t>W celu ustalenia stawek licencyjnych (do stosowania metody) korzysta się z baz </a:t>
              </a:r>
              <a:r>
                <a:rPr lang="pl-PL" sz="3000" b="1" i="1" spc="30" dirty="0">
                  <a:solidFill>
                    <a:srgbClr val="E8EEF1"/>
                  </a:solidFill>
                  <a:latin typeface="Montserrat Light"/>
                </a:rPr>
                <a:t>royaltystat</a:t>
              </a:r>
              <a:r>
                <a:rPr lang="pl-PL" sz="3000" spc="30" dirty="0">
                  <a:solidFill>
                    <a:srgbClr val="E8EEF1"/>
                  </a:solidFill>
                  <a:latin typeface="Montserrat Light"/>
                </a:rPr>
                <a:t> i </a:t>
              </a:r>
              <a:r>
                <a:rPr lang="pl-PL" sz="3000" b="1" i="1" spc="30" dirty="0">
                  <a:solidFill>
                    <a:srgbClr val="E8EEF1"/>
                  </a:solidFill>
                  <a:latin typeface="Montserrat Light"/>
                </a:rPr>
                <a:t>royaltysource </a:t>
              </a:r>
              <a:r>
                <a:rPr lang="pl-PL" sz="3000" spc="30" dirty="0">
                  <a:solidFill>
                    <a:srgbClr val="E8EEF1"/>
                  </a:solidFill>
                  <a:latin typeface="Montserrat Light"/>
                </a:rPr>
                <a:t>(G. Urbanek)</a:t>
              </a:r>
              <a:endParaRPr lang="en-US" sz="3000" b="1" i="1" spc="30" dirty="0">
                <a:solidFill>
                  <a:srgbClr val="E8EEF1"/>
                </a:solidFill>
                <a:latin typeface="Montserrat Light"/>
              </a:endParaRPr>
            </a:p>
          </p:txBody>
        </p:sp>
      </p:grpSp>
      <p:grpSp>
        <p:nvGrpSpPr>
          <p:cNvPr id="10" name="Group 10"/>
          <p:cNvGrpSpPr/>
          <p:nvPr/>
        </p:nvGrpSpPr>
        <p:grpSpPr>
          <a:xfrm>
            <a:off x="-414753" y="6030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58826"/>
            <a:ext cx="11008275" cy="7114618"/>
            <a:chOff x="0" y="0"/>
            <a:chExt cx="14677701" cy="9486158"/>
          </a:xfrm>
        </p:grpSpPr>
        <p:sp>
          <p:nvSpPr>
            <p:cNvPr id="6" name="TextBox 6"/>
            <p:cNvSpPr txBox="1"/>
            <p:nvPr/>
          </p:nvSpPr>
          <p:spPr>
            <a:xfrm>
              <a:off x="2425261" y="1784048"/>
              <a:ext cx="12252440" cy="1419192"/>
            </a:xfrm>
            <a:prstGeom prst="rect">
              <a:avLst/>
            </a:prstGeom>
          </p:spPr>
          <p:txBody>
            <a:bodyPr lIns="0" tIns="0" rIns="0" bIns="0" rtlCol="0" anchor="t">
              <a:spAutoFit/>
            </a:bodyPr>
            <a:lstStyle/>
            <a:p>
              <a:pPr algn="l">
                <a:lnSpc>
                  <a:spcPts val="8316"/>
                </a:lnSpc>
              </a:pPr>
              <a:r>
                <a:rPr lang="pl-PL" sz="6600" b="1" spc="59" dirty="0">
                  <a:solidFill>
                    <a:srgbClr val="E8EEF1"/>
                  </a:solidFill>
                  <a:latin typeface="Montserrat Classic"/>
                </a:rPr>
                <a:t>Interpretacja Indyw. </a:t>
              </a:r>
              <a:endParaRPr lang="en-US" sz="6600" b="1" i="0" spc="59" dirty="0">
                <a:solidFill>
                  <a:srgbClr val="E8EEF1"/>
                </a:solidFill>
                <a:latin typeface="Montserrat Classic"/>
              </a:endParaRPr>
            </a:p>
          </p:txBody>
        </p:sp>
        <p:sp>
          <p:nvSpPr>
            <p:cNvPr id="7" name="TextBox 7"/>
            <p:cNvSpPr txBox="1"/>
            <p:nvPr/>
          </p:nvSpPr>
          <p:spPr>
            <a:xfrm>
              <a:off x="2425262" y="3616003"/>
              <a:ext cx="11550113" cy="741045"/>
            </a:xfrm>
            <a:prstGeom prst="rect">
              <a:avLst/>
            </a:prstGeom>
          </p:spPr>
          <p:txBody>
            <a:bodyPr lIns="0" tIns="0" rIns="0" bIns="0" rtlCol="0" anchor="t">
              <a:spAutoFit/>
            </a:bodyPr>
            <a:lstStyle/>
            <a:p>
              <a:pPr>
                <a:lnSpc>
                  <a:spcPts val="4320"/>
                </a:lnSpc>
              </a:pPr>
              <a:r>
                <a:rPr lang="en-US" sz="3600" b="1" spc="266" dirty="0">
                  <a:solidFill>
                    <a:srgbClr val="43B0F1"/>
                  </a:solidFill>
                  <a:latin typeface="Montserrat Classic"/>
                </a:rPr>
                <a:t>IPPP1/443-1782/11-2/AP:</a:t>
              </a:r>
              <a:endParaRPr lang="en-US" sz="3600" b="1" i="0" spc="266" dirty="0">
                <a:solidFill>
                  <a:srgbClr val="43B0F1"/>
                </a:solidFill>
                <a:latin typeface="Montserrat Classic"/>
              </a:endParaRPr>
            </a:p>
          </p:txBody>
        </p:sp>
        <p:sp>
          <p:nvSpPr>
            <p:cNvPr id="8" name="TextBox 8"/>
            <p:cNvSpPr txBox="1"/>
            <p:nvPr/>
          </p:nvSpPr>
          <p:spPr>
            <a:xfrm>
              <a:off x="2425261" y="4869510"/>
              <a:ext cx="11550113" cy="4616648"/>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Czynnikami podwyższającymi wartość znaku towarowego są w szczególności jego długoletnia i ugruntowana pozycja na rynku, renoma oznaczenia oraz klientela, kojarząca znak z określonymi towarami (tak Izba Skarbowa w Warszawie)</a:t>
              </a:r>
              <a:endParaRPr lang="en-US" sz="3000" b="0" i="0" spc="30" dirty="0">
                <a:solidFill>
                  <a:srgbClr val="E8EEF1"/>
                </a:solidFill>
                <a:latin typeface="Montserrat Light"/>
              </a:endParaRP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876300"/>
            <a:ext cx="7347658" cy="3606567"/>
            <a:chOff x="0" y="-611853"/>
            <a:chExt cx="9796877" cy="4808757"/>
          </a:xfrm>
        </p:grpSpPr>
        <p:sp>
          <p:nvSpPr>
            <p:cNvPr id="8" name="TextBox 8"/>
            <p:cNvSpPr txBox="1"/>
            <p:nvPr/>
          </p:nvSpPr>
          <p:spPr>
            <a:xfrm>
              <a:off x="0" y="-611853"/>
              <a:ext cx="9796877" cy="1470488"/>
            </a:xfrm>
            <a:prstGeom prst="rect">
              <a:avLst/>
            </a:prstGeom>
          </p:spPr>
          <p:txBody>
            <a:bodyPr lIns="0" tIns="0" rIns="0" bIns="0" rtlCol="0" anchor="t">
              <a:spAutoFit/>
            </a:bodyPr>
            <a:lstStyle/>
            <a:p>
              <a:pPr>
                <a:lnSpc>
                  <a:spcPts val="4320"/>
                </a:lnSpc>
              </a:pPr>
              <a:r>
                <a:rPr lang="en-US" sz="3600" b="1" i="0" spc="266" dirty="0">
                  <a:solidFill>
                    <a:srgbClr val="E8EEF1"/>
                  </a:solidFill>
                  <a:latin typeface="Montserrat Classic"/>
                </a:rPr>
                <a:t>Spółki osobowe</a:t>
              </a:r>
              <a:r>
                <a:rPr lang="pl-PL" sz="3600" b="1" i="0" spc="266" dirty="0">
                  <a:solidFill>
                    <a:srgbClr val="E8EEF1"/>
                  </a:solidFill>
                  <a:latin typeface="Montserrat Classic"/>
                </a:rPr>
                <a:t> – znaczenie wyceny</a:t>
              </a:r>
              <a:endParaRPr lang="en-US" sz="3600" b="1" i="0" spc="266" dirty="0">
                <a:solidFill>
                  <a:srgbClr val="E8EEF1"/>
                </a:solidFill>
                <a:latin typeface="Montserrat Classic"/>
              </a:endParaRPr>
            </a:p>
          </p:txBody>
        </p:sp>
        <p:sp>
          <p:nvSpPr>
            <p:cNvPr id="9" name="TextBox 9"/>
            <p:cNvSpPr txBox="1"/>
            <p:nvPr/>
          </p:nvSpPr>
          <p:spPr>
            <a:xfrm>
              <a:off x="0" y="1119138"/>
              <a:ext cx="9796877" cy="3077766"/>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W zasadzie jest swoboda, jednak spółka podlega zasadom wyceny wynikającym z przepisów o rachunkowości </a:t>
              </a:r>
              <a:endParaRPr lang="en-US" sz="3000" b="0" i="0" spc="30" dirty="0">
                <a:solidFill>
                  <a:srgbClr val="E8EEF1"/>
                </a:solidFill>
                <a:latin typeface="Montserrat Light"/>
              </a:endParaRPr>
            </a:p>
          </p:txBody>
        </p:sp>
      </p:grpSp>
      <p:grpSp>
        <p:nvGrpSpPr>
          <p:cNvPr id="10" name="Group 10"/>
          <p:cNvGrpSpPr/>
          <p:nvPr/>
        </p:nvGrpSpPr>
        <p:grpSpPr>
          <a:xfrm>
            <a:off x="8686800" y="5981700"/>
            <a:ext cx="7423858" cy="3530367"/>
            <a:chOff x="-101600" y="-510253"/>
            <a:chExt cx="9898477" cy="4707157"/>
          </a:xfrm>
        </p:grpSpPr>
        <p:sp>
          <p:nvSpPr>
            <p:cNvPr id="11" name="TextBox 11"/>
            <p:cNvSpPr txBox="1"/>
            <p:nvPr/>
          </p:nvSpPr>
          <p:spPr>
            <a:xfrm>
              <a:off x="-101600" y="-510253"/>
              <a:ext cx="9796877" cy="1470488"/>
            </a:xfrm>
            <a:prstGeom prst="rect">
              <a:avLst/>
            </a:prstGeom>
          </p:spPr>
          <p:txBody>
            <a:bodyPr lIns="0" tIns="0" rIns="0" bIns="0" rtlCol="0" anchor="t">
              <a:spAutoFit/>
            </a:bodyPr>
            <a:lstStyle/>
            <a:p>
              <a:pPr>
                <a:lnSpc>
                  <a:spcPts val="4320"/>
                </a:lnSpc>
              </a:pPr>
              <a:r>
                <a:rPr lang="en-US" sz="3600" b="1" i="0" spc="266" dirty="0">
                  <a:solidFill>
                    <a:srgbClr val="1E3D58"/>
                  </a:solidFill>
                  <a:latin typeface="Montserrat Classic"/>
                </a:rPr>
                <a:t>Spółki kapitałowe</a:t>
              </a:r>
              <a:r>
                <a:rPr lang="pl-PL" sz="3600" b="1" i="0" spc="266" dirty="0">
                  <a:solidFill>
                    <a:srgbClr val="1E3D58"/>
                  </a:solidFill>
                  <a:latin typeface="Montserrat Classic"/>
                </a:rPr>
                <a:t> –znaczenie wyceny</a:t>
              </a:r>
              <a:endParaRPr lang="en-US" sz="3600" b="1" i="0" spc="266" dirty="0">
                <a:solidFill>
                  <a:srgbClr val="1E3D58"/>
                </a:solidFill>
                <a:latin typeface="Montserrat Classic"/>
              </a:endParaRPr>
            </a:p>
          </p:txBody>
        </p:sp>
        <p:sp>
          <p:nvSpPr>
            <p:cNvPr id="12" name="TextBox 12"/>
            <p:cNvSpPr txBox="1"/>
            <p:nvPr/>
          </p:nvSpPr>
          <p:spPr>
            <a:xfrm>
              <a:off x="0" y="1119138"/>
              <a:ext cx="9796877" cy="3077766"/>
            </a:xfrm>
            <a:prstGeom prst="rect">
              <a:avLst/>
            </a:prstGeom>
          </p:spPr>
          <p:txBody>
            <a:bodyPr lIns="0" tIns="0" rIns="0" bIns="0" rtlCol="0" anchor="t">
              <a:spAutoFit/>
            </a:bodyPr>
            <a:lstStyle/>
            <a:p>
              <a:pPr marL="514350" indent="-514350">
                <a:lnSpc>
                  <a:spcPts val="4500"/>
                </a:lnSpc>
                <a:buAutoNum type="arabicParenR"/>
              </a:pPr>
              <a:r>
                <a:rPr lang="pl-PL" sz="3000" b="0" i="0" spc="30" dirty="0">
                  <a:solidFill>
                    <a:srgbClr val="1E3D58"/>
                  </a:solidFill>
                  <a:latin typeface="Montserrat Light"/>
                </a:rPr>
                <a:t>Spółka z o.o. – odpowiedzialność za niewłaściwe oszacowanie wkładu</a:t>
              </a:r>
              <a:r>
                <a:rPr lang="en-US" sz="3000" b="0" i="0" spc="30" dirty="0">
                  <a:solidFill>
                    <a:srgbClr val="1E3D58"/>
                  </a:solidFill>
                  <a:latin typeface="Montserrat Light"/>
                </a:rPr>
                <a:t> </a:t>
              </a:r>
              <a:endParaRPr lang="pl-PL" sz="3000" b="0" i="0" spc="30" dirty="0">
                <a:solidFill>
                  <a:srgbClr val="1E3D58"/>
                </a:solidFill>
                <a:latin typeface="Montserrat Light"/>
              </a:endParaRPr>
            </a:p>
            <a:p>
              <a:pPr marL="514350" indent="-514350">
                <a:lnSpc>
                  <a:spcPts val="4500"/>
                </a:lnSpc>
                <a:buAutoNum type="arabicParenR"/>
              </a:pPr>
              <a:r>
                <a:rPr lang="pl-PL" sz="3000" spc="30" dirty="0">
                  <a:solidFill>
                    <a:srgbClr val="1E3D58"/>
                  </a:solidFill>
                  <a:latin typeface="Montserrat Light"/>
                </a:rPr>
                <a:t>Spółka akcyjna – ocena wartości godziwej wkładów przez biegłego</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876300"/>
            <a:ext cx="7347658" cy="3606567"/>
            <a:chOff x="0" y="-611853"/>
            <a:chExt cx="9796877" cy="4808757"/>
          </a:xfrm>
        </p:grpSpPr>
        <p:sp>
          <p:nvSpPr>
            <p:cNvPr id="8" name="TextBox 8"/>
            <p:cNvSpPr txBox="1"/>
            <p:nvPr/>
          </p:nvSpPr>
          <p:spPr>
            <a:xfrm>
              <a:off x="0" y="-611853"/>
              <a:ext cx="9796877" cy="1470488"/>
            </a:xfrm>
            <a:prstGeom prst="rect">
              <a:avLst/>
            </a:prstGeom>
          </p:spPr>
          <p:txBody>
            <a:bodyPr lIns="0" tIns="0" rIns="0" bIns="0" rtlCol="0" anchor="t">
              <a:spAutoFit/>
            </a:bodyPr>
            <a:lstStyle/>
            <a:p>
              <a:pPr>
                <a:lnSpc>
                  <a:spcPts val="4320"/>
                </a:lnSpc>
              </a:pPr>
              <a:r>
                <a:rPr lang="en-US" sz="3600" b="1" i="0" spc="266" dirty="0">
                  <a:solidFill>
                    <a:srgbClr val="E8EEF1"/>
                  </a:solidFill>
                  <a:latin typeface="Montserrat Classic"/>
                </a:rPr>
                <a:t>Spółki osobowe</a:t>
              </a:r>
              <a:r>
                <a:rPr lang="pl-PL" sz="3600" b="1" i="0" spc="266" dirty="0">
                  <a:solidFill>
                    <a:srgbClr val="E8EEF1"/>
                  </a:solidFill>
                  <a:latin typeface="Montserrat Classic"/>
                </a:rPr>
                <a:t> – znaczenie wyceny</a:t>
              </a:r>
              <a:endParaRPr lang="en-US" sz="3600" b="1" i="0" spc="266" dirty="0">
                <a:solidFill>
                  <a:srgbClr val="E8EEF1"/>
                </a:solidFill>
                <a:latin typeface="Montserrat Classic"/>
              </a:endParaRPr>
            </a:p>
          </p:txBody>
        </p:sp>
        <p:sp>
          <p:nvSpPr>
            <p:cNvPr id="9" name="TextBox 9"/>
            <p:cNvSpPr txBox="1"/>
            <p:nvPr/>
          </p:nvSpPr>
          <p:spPr>
            <a:xfrm>
              <a:off x="0" y="1119138"/>
              <a:ext cx="9796877" cy="3077766"/>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W zasadzie jest swoboda, jednak spółka podlega zasadom wyceny wynikającym z przepisów o rachunkowości </a:t>
              </a:r>
              <a:endParaRPr lang="en-US" sz="3000" b="0" i="0" spc="30" dirty="0">
                <a:solidFill>
                  <a:srgbClr val="E8EEF1"/>
                </a:solidFill>
                <a:latin typeface="Montserrat Light"/>
              </a:endParaRPr>
            </a:p>
          </p:txBody>
        </p:sp>
      </p:grpSp>
      <p:grpSp>
        <p:nvGrpSpPr>
          <p:cNvPr id="10" name="Group 10"/>
          <p:cNvGrpSpPr/>
          <p:nvPr/>
        </p:nvGrpSpPr>
        <p:grpSpPr>
          <a:xfrm>
            <a:off x="8686800" y="5981700"/>
            <a:ext cx="7423858" cy="3530367"/>
            <a:chOff x="-101600" y="-510253"/>
            <a:chExt cx="9898477" cy="4707157"/>
          </a:xfrm>
        </p:grpSpPr>
        <p:sp>
          <p:nvSpPr>
            <p:cNvPr id="11" name="TextBox 11"/>
            <p:cNvSpPr txBox="1"/>
            <p:nvPr/>
          </p:nvSpPr>
          <p:spPr>
            <a:xfrm>
              <a:off x="-101600" y="-510253"/>
              <a:ext cx="9796877" cy="1470488"/>
            </a:xfrm>
            <a:prstGeom prst="rect">
              <a:avLst/>
            </a:prstGeom>
          </p:spPr>
          <p:txBody>
            <a:bodyPr lIns="0" tIns="0" rIns="0" bIns="0" rtlCol="0" anchor="t">
              <a:spAutoFit/>
            </a:bodyPr>
            <a:lstStyle/>
            <a:p>
              <a:pPr>
                <a:lnSpc>
                  <a:spcPts val="4320"/>
                </a:lnSpc>
              </a:pPr>
              <a:r>
                <a:rPr lang="en-US" sz="3600" b="1" i="0" spc="266" dirty="0">
                  <a:solidFill>
                    <a:srgbClr val="1E3D58"/>
                  </a:solidFill>
                  <a:latin typeface="Montserrat Classic"/>
                </a:rPr>
                <a:t>Spółki kapitałowe</a:t>
              </a:r>
              <a:r>
                <a:rPr lang="pl-PL" sz="3600" b="1" i="0" spc="266" dirty="0">
                  <a:solidFill>
                    <a:srgbClr val="1E3D58"/>
                  </a:solidFill>
                  <a:latin typeface="Montserrat Classic"/>
                </a:rPr>
                <a:t> –znaczenie wyceny</a:t>
              </a:r>
              <a:endParaRPr lang="en-US" sz="3600" b="1" i="0" spc="266" dirty="0">
                <a:solidFill>
                  <a:srgbClr val="1E3D58"/>
                </a:solidFill>
                <a:latin typeface="Montserrat Classic"/>
              </a:endParaRPr>
            </a:p>
          </p:txBody>
        </p:sp>
        <p:sp>
          <p:nvSpPr>
            <p:cNvPr id="12" name="TextBox 12"/>
            <p:cNvSpPr txBox="1"/>
            <p:nvPr/>
          </p:nvSpPr>
          <p:spPr>
            <a:xfrm>
              <a:off x="0" y="1119138"/>
              <a:ext cx="9796877" cy="3077766"/>
            </a:xfrm>
            <a:prstGeom prst="rect">
              <a:avLst/>
            </a:prstGeom>
          </p:spPr>
          <p:txBody>
            <a:bodyPr lIns="0" tIns="0" rIns="0" bIns="0" rtlCol="0" anchor="t">
              <a:spAutoFit/>
            </a:bodyPr>
            <a:lstStyle/>
            <a:p>
              <a:pPr marL="514350" indent="-514350">
                <a:lnSpc>
                  <a:spcPts val="4500"/>
                </a:lnSpc>
                <a:buAutoNum type="arabicParenR"/>
              </a:pPr>
              <a:r>
                <a:rPr lang="pl-PL" sz="3000" b="0" i="0" spc="30" dirty="0">
                  <a:solidFill>
                    <a:srgbClr val="1E3D58"/>
                  </a:solidFill>
                  <a:latin typeface="Montserrat Light"/>
                </a:rPr>
                <a:t>Spółka z o.o. – odpowiedzialność za niewłaściwe oszacowanie wkładu</a:t>
              </a:r>
              <a:r>
                <a:rPr lang="en-US" sz="3000" b="0" i="0" spc="30" dirty="0">
                  <a:solidFill>
                    <a:srgbClr val="1E3D58"/>
                  </a:solidFill>
                  <a:latin typeface="Montserrat Light"/>
                </a:rPr>
                <a:t> </a:t>
              </a:r>
              <a:endParaRPr lang="pl-PL" sz="3000" b="0" i="0" spc="30" dirty="0">
                <a:solidFill>
                  <a:srgbClr val="1E3D58"/>
                </a:solidFill>
                <a:latin typeface="Montserrat Light"/>
              </a:endParaRPr>
            </a:p>
            <a:p>
              <a:pPr marL="514350" indent="-514350">
                <a:lnSpc>
                  <a:spcPts val="4500"/>
                </a:lnSpc>
                <a:buAutoNum type="arabicParenR"/>
              </a:pPr>
              <a:r>
                <a:rPr lang="pl-PL" sz="3000" spc="30" dirty="0">
                  <a:solidFill>
                    <a:srgbClr val="1E3D58"/>
                  </a:solidFill>
                  <a:latin typeface="Montserrat Light"/>
                </a:rPr>
                <a:t>Spółka akcyjna – ocena wartości godziwej wkładów przez biegłego</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58826"/>
            <a:ext cx="12266037" cy="10000024"/>
            <a:chOff x="0" y="0"/>
            <a:chExt cx="16354718" cy="13333367"/>
          </a:xfrm>
        </p:grpSpPr>
        <p:sp>
          <p:nvSpPr>
            <p:cNvPr id="6" name="TextBox 6"/>
            <p:cNvSpPr txBox="1"/>
            <p:nvPr/>
          </p:nvSpPr>
          <p:spPr>
            <a:xfrm>
              <a:off x="1663263" y="985576"/>
              <a:ext cx="14224000" cy="2662696"/>
            </a:xfrm>
            <a:prstGeom prst="rect">
              <a:avLst/>
            </a:prstGeom>
          </p:spPr>
          <p:txBody>
            <a:bodyPr wrap="square" lIns="0" tIns="0" rIns="0" bIns="0" rtlCol="0" anchor="t">
              <a:spAutoFit/>
            </a:bodyPr>
            <a:lstStyle/>
            <a:p>
              <a:pPr algn="l">
                <a:lnSpc>
                  <a:spcPts val="8316"/>
                </a:lnSpc>
              </a:pPr>
              <a:r>
                <a:rPr lang="pl-PL" sz="5400" b="1" spc="59" dirty="0">
                  <a:solidFill>
                    <a:srgbClr val="E8EEF1"/>
                  </a:solidFill>
                  <a:latin typeface="Montserrat Classic"/>
                </a:rPr>
                <a:t>Interpretacja Indywidualna Izba Skarbowa w Katowicach</a:t>
              </a:r>
              <a:endParaRPr lang="en-US" sz="5400" b="1" i="0" spc="59" dirty="0">
                <a:solidFill>
                  <a:srgbClr val="E8EEF1"/>
                </a:solidFill>
                <a:latin typeface="Montserrat Classic"/>
              </a:endParaRPr>
            </a:p>
          </p:txBody>
        </p:sp>
        <p:sp>
          <p:nvSpPr>
            <p:cNvPr id="7" name="TextBox 7"/>
            <p:cNvSpPr txBox="1"/>
            <p:nvPr/>
          </p:nvSpPr>
          <p:spPr>
            <a:xfrm>
              <a:off x="1723998" y="3857726"/>
              <a:ext cx="11550113" cy="741045"/>
            </a:xfrm>
            <a:prstGeom prst="rect">
              <a:avLst/>
            </a:prstGeom>
          </p:spPr>
          <p:txBody>
            <a:bodyPr lIns="0" tIns="0" rIns="0" bIns="0" rtlCol="0" anchor="t">
              <a:spAutoFit/>
            </a:bodyPr>
            <a:lstStyle/>
            <a:p>
              <a:pPr>
                <a:lnSpc>
                  <a:spcPts val="4320"/>
                </a:lnSpc>
              </a:pPr>
              <a:r>
                <a:rPr lang="en-US" sz="3600" b="1" spc="266" dirty="0">
                  <a:solidFill>
                    <a:srgbClr val="43B0F1"/>
                  </a:solidFill>
                  <a:latin typeface="Montserrat Classic"/>
                </a:rPr>
                <a:t>IBPB-1-3/4510-370/15/MO:</a:t>
              </a:r>
              <a:endParaRPr lang="en-US" sz="3600" b="1" i="0" spc="266" dirty="0">
                <a:solidFill>
                  <a:srgbClr val="43B0F1"/>
                </a:solidFill>
                <a:latin typeface="Montserrat Classic"/>
              </a:endParaRPr>
            </a:p>
          </p:txBody>
        </p:sp>
        <p:sp>
          <p:nvSpPr>
            <p:cNvPr id="8" name="TextBox 8"/>
            <p:cNvSpPr txBox="1"/>
            <p:nvPr/>
          </p:nvSpPr>
          <p:spPr>
            <a:xfrm>
              <a:off x="1663263" y="4869510"/>
              <a:ext cx="14691455" cy="8463857"/>
            </a:xfrm>
            <a:prstGeom prst="rect">
              <a:avLst/>
            </a:prstGeom>
          </p:spPr>
          <p:txBody>
            <a:bodyPr wrap="square" lIns="0" tIns="0" rIns="0" bIns="0" rtlCol="0" anchor="t">
              <a:spAutoFit/>
            </a:bodyPr>
            <a:lstStyle/>
            <a:p>
              <a:pPr>
                <a:lnSpc>
                  <a:spcPts val="4500"/>
                </a:lnSpc>
              </a:pPr>
              <a:r>
                <a:rPr lang="pl-PL" sz="3000" spc="30" dirty="0">
                  <a:solidFill>
                    <a:srgbClr val="E8EEF1"/>
                  </a:solidFill>
                  <a:latin typeface="Montserrat Light"/>
                </a:rPr>
                <a:t>„</a:t>
              </a:r>
              <a:r>
                <a:rPr lang="pl-PL" sz="4000" spc="30" dirty="0">
                  <a:solidFill>
                    <a:srgbClr val="E8EEF1"/>
                  </a:solidFill>
                  <a:latin typeface="Montserrat Light"/>
                </a:rPr>
                <a:t>Szczególnym rodzajem spółek majątkowych są spółki będące IPholdingami, tj. spółkami zarządzającymi aktywami w postaci wartości niematerialnych i prawnych, których przedmiotem są prawa własności intelektualnej (z ang. „Intellectual property”, skrót: „IP”). Dochodem IPholdingów są opłaty licencyjne za korzystanie z praw własności intelektualnej przez inne podmioty</a:t>
              </a:r>
              <a:r>
                <a:rPr lang="pl-PL" sz="4000" spc="30" dirty="0" smtClean="0">
                  <a:solidFill>
                    <a:srgbClr val="E8EEF1"/>
                  </a:solidFill>
                  <a:latin typeface="Montserrat Light"/>
                </a:rPr>
                <a:t>”</a:t>
              </a:r>
              <a:endParaRPr lang="en-US" sz="4000" b="0" i="0" spc="30" dirty="0">
                <a:solidFill>
                  <a:srgbClr val="E8EEF1"/>
                </a:solidFill>
                <a:latin typeface="Montserrat Light"/>
              </a:endParaRP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extLst>
      <p:ext uri="{BB962C8B-B14F-4D97-AF65-F5344CB8AC3E}">
        <p14:creationId xmlns="" xmlns:p14="http://schemas.microsoft.com/office/powerpoint/2010/main" val="13742624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p:cNvSpPr/>
          <p:nvPr/>
        </p:nvSpPr>
        <p:spPr>
          <a:xfrm>
            <a:off x="-737816" y="8526104"/>
            <a:ext cx="2683836" cy="2301420"/>
          </a:xfrm>
          <a:prstGeom prst="rect">
            <a:avLst/>
          </a:prstGeom>
          <a:solidFill>
            <a:srgbClr val="111B1E"/>
          </a:solidFill>
        </p:spPr>
      </p:sp>
      <p:sp>
        <p:nvSpPr>
          <p:cNvPr id="3" name="TextBox 3"/>
          <p:cNvSpPr txBox="1"/>
          <p:nvPr/>
        </p:nvSpPr>
        <p:spPr>
          <a:xfrm>
            <a:off x="2552700" y="990600"/>
            <a:ext cx="7248833" cy="556174"/>
          </a:xfrm>
          <a:prstGeom prst="rect">
            <a:avLst/>
          </a:prstGeom>
        </p:spPr>
        <p:txBody>
          <a:bodyPr lIns="0" tIns="0" rIns="0" bIns="0" rtlCol="0" anchor="t">
            <a:spAutoFit/>
          </a:bodyPr>
          <a:lstStyle/>
          <a:p>
            <a:pPr>
              <a:lnSpc>
                <a:spcPts val="4420"/>
              </a:lnSpc>
            </a:pPr>
            <a:r>
              <a:rPr lang="pl-PL" sz="3400" b="1" spc="204" dirty="0">
                <a:solidFill>
                  <a:srgbClr val="111B1E"/>
                </a:solidFill>
                <a:latin typeface="Assistant Regular"/>
              </a:rPr>
              <a:t>Holding IP</a:t>
            </a:r>
            <a:endParaRPr lang="en-US" sz="3400" b="1" i="0" spc="204" dirty="0">
              <a:solidFill>
                <a:srgbClr val="111B1E"/>
              </a:solidFill>
              <a:latin typeface="Assistant Regular"/>
            </a:endParaRPr>
          </a:p>
        </p:txBody>
      </p:sp>
      <p:grpSp>
        <p:nvGrpSpPr>
          <p:cNvPr id="4" name="Group 4"/>
          <p:cNvGrpSpPr/>
          <p:nvPr/>
        </p:nvGrpSpPr>
        <p:grpSpPr>
          <a:xfrm>
            <a:off x="12220269" y="917297"/>
            <a:ext cx="5039031" cy="8100751"/>
            <a:chOff x="0" y="76200"/>
            <a:chExt cx="6718708" cy="10801002"/>
          </a:xfrm>
        </p:grpSpPr>
        <p:sp>
          <p:nvSpPr>
            <p:cNvPr id="5" name="TextBox 5"/>
            <p:cNvSpPr txBox="1"/>
            <p:nvPr/>
          </p:nvSpPr>
          <p:spPr>
            <a:xfrm>
              <a:off x="0" y="76200"/>
              <a:ext cx="6718708" cy="4526880"/>
            </a:xfrm>
            <a:prstGeom prst="rect">
              <a:avLst/>
            </a:prstGeom>
          </p:spPr>
          <p:txBody>
            <a:bodyPr lIns="0" tIns="0" rIns="0" bIns="0" rtlCol="0" anchor="t">
              <a:spAutoFit/>
            </a:bodyPr>
            <a:lstStyle/>
            <a:p>
              <a:pPr>
                <a:lnSpc>
                  <a:spcPts val="8799"/>
                </a:lnSpc>
              </a:pPr>
              <a:r>
                <a:rPr lang="pl-PL" sz="8000" b="0" i="0" dirty="0">
                  <a:solidFill>
                    <a:srgbClr val="111B1E"/>
                  </a:solidFill>
                  <a:latin typeface="Cormorant Garamond Bold"/>
                </a:rPr>
                <a:t>Gdy chodzi o podstawy prawne </a:t>
              </a:r>
              <a:endParaRPr lang="en-US" sz="8000" b="0" i="0" dirty="0">
                <a:solidFill>
                  <a:srgbClr val="111B1E"/>
                </a:solidFill>
                <a:latin typeface="Cormorant Garamond Bold"/>
              </a:endParaRPr>
            </a:p>
          </p:txBody>
        </p:sp>
        <p:sp>
          <p:nvSpPr>
            <p:cNvPr id="6" name="TextBox 6"/>
            <p:cNvSpPr txBox="1"/>
            <p:nvPr/>
          </p:nvSpPr>
          <p:spPr>
            <a:xfrm>
              <a:off x="0" y="6568330"/>
              <a:ext cx="6718708" cy="4308872"/>
            </a:xfrm>
            <a:prstGeom prst="rect">
              <a:avLst/>
            </a:prstGeom>
          </p:spPr>
          <p:txBody>
            <a:bodyPr lIns="0" tIns="0" rIns="0" bIns="0" rtlCol="0" anchor="t">
              <a:spAutoFit/>
            </a:bodyPr>
            <a:lstStyle/>
            <a:p>
              <a:pPr>
                <a:lnSpc>
                  <a:spcPts val="4200"/>
                </a:lnSpc>
              </a:pPr>
              <a:r>
                <a:rPr lang="pl-PL" sz="3000" b="0" i="0" spc="30" dirty="0">
                  <a:solidFill>
                    <a:srgbClr val="111B1E"/>
                  </a:solidFill>
                  <a:latin typeface="Assistant Regular"/>
                </a:rPr>
                <a:t>Zob. bliżej konsekwencje wynikające z zastosowania przepisu art. 24a ust. 16 ustawy o CIT. Szerzej A. Niewęgłowski w księdze jubileuszowej prof. Nowińskiej.</a:t>
              </a:r>
              <a:endParaRPr lang="en-US" sz="3000" b="0" i="0" spc="30" dirty="0">
                <a:solidFill>
                  <a:srgbClr val="111B1E"/>
                </a:solidFill>
                <a:latin typeface="Assistant Regular"/>
              </a:endParaRPr>
            </a:p>
          </p:txBody>
        </p:sp>
      </p:grpSp>
      <p:sp>
        <p:nvSpPr>
          <p:cNvPr id="7" name="AutoShape 7"/>
          <p:cNvSpPr/>
          <p:nvPr/>
        </p:nvSpPr>
        <p:spPr>
          <a:xfrm>
            <a:off x="11204320" y="43021"/>
            <a:ext cx="25347" cy="11612150"/>
          </a:xfrm>
          <a:prstGeom prst="rect">
            <a:avLst/>
          </a:prstGeom>
          <a:solidFill>
            <a:srgbClr val="111B1E">
              <a:alpha val="29803"/>
            </a:srgbClr>
          </a:solidFill>
        </p:spPr>
      </p:sp>
      <p:sp>
        <p:nvSpPr>
          <p:cNvPr id="8" name="AutoShape 8"/>
          <p:cNvSpPr/>
          <p:nvPr/>
        </p:nvSpPr>
        <p:spPr>
          <a:xfrm>
            <a:off x="1946020" y="43021"/>
            <a:ext cx="25347" cy="11612150"/>
          </a:xfrm>
          <a:prstGeom prst="rect">
            <a:avLst/>
          </a:prstGeom>
          <a:solidFill>
            <a:srgbClr val="111B1E">
              <a:alpha val="29803"/>
            </a:srgbClr>
          </a:solidFill>
        </p:spPr>
      </p:sp>
      <p:sp>
        <p:nvSpPr>
          <p:cNvPr id="9" name="TextBox 9"/>
          <p:cNvSpPr txBox="1"/>
          <p:nvPr/>
        </p:nvSpPr>
        <p:spPr>
          <a:xfrm rot="-5400000">
            <a:off x="-2432964" y="4261084"/>
            <a:ext cx="6878058" cy="413290"/>
          </a:xfrm>
          <a:prstGeom prst="rect">
            <a:avLst/>
          </a:prstGeom>
        </p:spPr>
        <p:txBody>
          <a:bodyPr lIns="0" tIns="0" rIns="0" bIns="0" rtlCol="0" anchor="t">
            <a:spAutoFit/>
          </a:bodyPr>
          <a:lstStyle/>
          <a:p>
            <a:pPr algn="r">
              <a:lnSpc>
                <a:spcPts val="3359"/>
              </a:lnSpc>
            </a:pPr>
            <a:r>
              <a:rPr lang="en-US" sz="2399" b="0" i="0" spc="143">
                <a:solidFill>
                  <a:srgbClr val="111B1E"/>
                </a:solidFill>
                <a:latin typeface="Cormorant Garamond Bold"/>
              </a:rPr>
              <a:t>38 seminarium Rzeczników Patentowych</a:t>
            </a:r>
          </a:p>
        </p:txBody>
      </p:sp>
      <p:pic>
        <p:nvPicPr>
          <p:cNvPr id="10" name="Picture 10"/>
          <p:cNvPicPr>
            <a:picLocks noChangeAspect="1"/>
          </p:cNvPicPr>
          <p:nvPr/>
        </p:nvPicPr>
        <p:blipFill>
          <a:blip r:embed="rId2" cstate="print"/>
          <a:srcRect l="2166" r="26420"/>
          <a:stretch>
            <a:fillRect/>
          </a:stretch>
        </p:blipFill>
        <p:spPr>
          <a:xfrm>
            <a:off x="2400300" y="2064524"/>
            <a:ext cx="8343900" cy="8763000"/>
          </a:xfrm>
          <a:prstGeom prst="rect">
            <a:avLst/>
          </a:prstGeom>
        </p:spPr>
      </p:pic>
      <p:sp>
        <p:nvSpPr>
          <p:cNvPr id="11" name="AutoShape 11"/>
          <p:cNvSpPr/>
          <p:nvPr/>
        </p:nvSpPr>
        <p:spPr>
          <a:xfrm>
            <a:off x="17868900" y="0"/>
            <a:ext cx="419100" cy="419100"/>
          </a:xfrm>
          <a:prstGeom prst="rect">
            <a:avLst/>
          </a:prstGeom>
          <a:solidFill>
            <a:srgbClr val="111B1E"/>
          </a:solidFill>
        </p:spPr>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13071" y="2125653"/>
            <a:ext cx="7246229" cy="6980805"/>
            <a:chOff x="0" y="0"/>
            <a:chExt cx="9661639" cy="9307740"/>
          </a:xfrm>
        </p:grpSpPr>
        <p:sp>
          <p:nvSpPr>
            <p:cNvPr id="3" name="TextBox 3"/>
            <p:cNvSpPr txBox="1"/>
            <p:nvPr/>
          </p:nvSpPr>
          <p:spPr>
            <a:xfrm>
              <a:off x="0" y="-47625"/>
              <a:ext cx="9661639" cy="4205224"/>
            </a:xfrm>
            <a:prstGeom prst="rect">
              <a:avLst/>
            </a:prstGeom>
          </p:spPr>
          <p:txBody>
            <a:bodyPr lIns="0" tIns="0" rIns="0" bIns="0" rtlCol="0" anchor="t">
              <a:spAutoFit/>
            </a:bodyPr>
            <a:lstStyle/>
            <a:p>
              <a:pPr algn="l">
                <a:lnSpc>
                  <a:spcPts val="8316"/>
                </a:lnSpc>
              </a:pPr>
              <a:r>
                <a:rPr lang="en-US" sz="6600" b="1" i="0" spc="59">
                  <a:solidFill>
                    <a:srgbClr val="E8EEF1"/>
                  </a:solidFill>
                  <a:latin typeface="Montserrat Classic"/>
                </a:rPr>
                <a:t>Dlaczego taki wybór tematu wykładu</a:t>
              </a:r>
            </a:p>
          </p:txBody>
        </p:sp>
        <p:sp>
          <p:nvSpPr>
            <p:cNvPr id="4" name="TextBox 4"/>
            <p:cNvSpPr txBox="1"/>
            <p:nvPr/>
          </p:nvSpPr>
          <p:spPr>
            <a:xfrm>
              <a:off x="0" y="4473117"/>
              <a:ext cx="9264113" cy="741045"/>
            </a:xfrm>
            <a:prstGeom prst="rect">
              <a:avLst/>
            </a:prstGeom>
          </p:spPr>
          <p:txBody>
            <a:bodyPr lIns="0" tIns="0" rIns="0" bIns="0" rtlCol="0" anchor="t">
              <a:spAutoFit/>
            </a:bodyPr>
            <a:lstStyle/>
            <a:p>
              <a:pPr algn="l">
                <a:lnSpc>
                  <a:spcPts val="4320"/>
                </a:lnSpc>
              </a:pPr>
              <a:r>
                <a:rPr lang="en-US" sz="3600" b="1" i="0" spc="266">
                  <a:solidFill>
                    <a:srgbClr val="43B0F1"/>
                  </a:solidFill>
                  <a:latin typeface="Montserrat Classic"/>
                </a:rPr>
                <a:t>Uzasadnienie</a:t>
              </a:r>
            </a:p>
          </p:txBody>
        </p:sp>
        <p:sp>
          <p:nvSpPr>
            <p:cNvPr id="5" name="TextBox 5"/>
            <p:cNvSpPr txBox="1"/>
            <p:nvPr/>
          </p:nvSpPr>
          <p:spPr>
            <a:xfrm>
              <a:off x="0" y="5564415"/>
              <a:ext cx="9264113" cy="3743325"/>
            </a:xfrm>
            <a:prstGeom prst="rect">
              <a:avLst/>
            </a:prstGeom>
          </p:spPr>
          <p:txBody>
            <a:bodyPr lIns="0" tIns="0" rIns="0" bIns="0" rtlCol="0" anchor="t">
              <a:spAutoFit/>
            </a:bodyPr>
            <a:lstStyle/>
            <a:p>
              <a:pPr algn="l">
                <a:lnSpc>
                  <a:spcPts val="4500"/>
                </a:lnSpc>
              </a:pPr>
              <a:r>
                <a:rPr lang="en-US" sz="3000" b="0" i="0" spc="30" dirty="0" err="1">
                  <a:solidFill>
                    <a:srgbClr val="E8EEF1"/>
                  </a:solidFill>
                  <a:latin typeface="Montserrat Light"/>
                </a:rPr>
                <a:t>Jeśli</a:t>
              </a:r>
              <a:r>
                <a:rPr lang="en-US" sz="3000" b="0" i="0" spc="30" dirty="0">
                  <a:solidFill>
                    <a:srgbClr val="E8EEF1"/>
                  </a:solidFill>
                  <a:latin typeface="Montserrat Light"/>
                </a:rPr>
                <a:t> już dobra </a:t>
              </a:r>
              <a:r>
                <a:rPr lang="en-US" sz="3000" b="0" i="0" spc="30" dirty="0" err="1">
                  <a:solidFill>
                    <a:srgbClr val="E8EEF1"/>
                  </a:solidFill>
                  <a:latin typeface="Montserrat Light"/>
                </a:rPr>
                <a:t>niematerialne</a:t>
              </a:r>
              <a:r>
                <a:rPr lang="en-US" sz="3000" b="0" i="0" spc="30" dirty="0">
                  <a:solidFill>
                    <a:srgbClr val="E8EEF1"/>
                  </a:solidFill>
                  <a:latin typeface="Montserrat Light"/>
                </a:rPr>
                <a:t> </a:t>
              </a:r>
              <a:r>
                <a:rPr lang="en-US" sz="3000" b="0" i="0" spc="30" dirty="0" err="1">
                  <a:solidFill>
                    <a:srgbClr val="E8EEF1"/>
                  </a:solidFill>
                  <a:latin typeface="Montserrat Light"/>
                </a:rPr>
                <a:t>są</a:t>
              </a:r>
              <a:r>
                <a:rPr lang="en-US" sz="3000" b="0" i="0" spc="30" dirty="0">
                  <a:solidFill>
                    <a:srgbClr val="E8EEF1"/>
                  </a:solidFill>
                  <a:latin typeface="Montserrat Light"/>
                </a:rPr>
                <a:t> przedmiotem </a:t>
              </a:r>
              <a:r>
                <a:rPr lang="en-US" sz="3000" b="0" i="0" spc="30" dirty="0" err="1">
                  <a:solidFill>
                    <a:srgbClr val="E8EEF1"/>
                  </a:solidFill>
                  <a:latin typeface="Montserrat Light"/>
                </a:rPr>
                <a:t>wkładu</a:t>
              </a:r>
              <a:r>
                <a:rPr lang="en-US" sz="3000" b="0" i="0" spc="30" dirty="0">
                  <a:solidFill>
                    <a:srgbClr val="E8EEF1"/>
                  </a:solidFill>
                  <a:latin typeface="Montserrat Light"/>
                </a:rPr>
                <a:t>, to </a:t>
              </a:r>
              <a:r>
                <a:rPr lang="en-US" sz="3000" b="0" i="0" spc="30" dirty="0" err="1">
                  <a:solidFill>
                    <a:srgbClr val="E8EEF1"/>
                  </a:solidFill>
                  <a:latin typeface="Montserrat Light"/>
                </a:rPr>
                <a:t>najczęściej</a:t>
              </a:r>
              <a:r>
                <a:rPr lang="en-US" sz="3000" b="0" i="0" spc="30" dirty="0">
                  <a:solidFill>
                    <a:srgbClr val="E8EEF1"/>
                  </a:solidFill>
                  <a:latin typeface="Montserrat Light"/>
                </a:rPr>
                <a:t> w Polskiej praktyce </a:t>
              </a:r>
              <a:r>
                <a:rPr lang="en-US" sz="3000" b="0" i="0" spc="30" dirty="0" err="1">
                  <a:solidFill>
                    <a:srgbClr val="E8EEF1"/>
                  </a:solidFill>
                  <a:latin typeface="Montserrat Light"/>
                </a:rPr>
                <a:t>są</a:t>
              </a:r>
              <a:r>
                <a:rPr lang="en-US" sz="3000" b="0" i="0" spc="30" dirty="0">
                  <a:solidFill>
                    <a:srgbClr val="E8EEF1"/>
                  </a:solidFill>
                  <a:latin typeface="Montserrat Light"/>
                </a:rPr>
                <a:t> </a:t>
              </a:r>
              <a:r>
                <a:rPr lang="en-US" sz="3000" b="0" i="0" spc="30" dirty="0" err="1">
                  <a:solidFill>
                    <a:srgbClr val="E8EEF1"/>
                  </a:solidFill>
                  <a:latin typeface="Montserrat Light"/>
                </a:rPr>
                <a:t>nimi</a:t>
              </a:r>
              <a:r>
                <a:rPr lang="en-US" sz="3000" b="0" i="0" spc="30" dirty="0">
                  <a:solidFill>
                    <a:srgbClr val="E8EEF1"/>
                  </a:solidFill>
                  <a:latin typeface="Montserrat Light"/>
                </a:rPr>
                <a:t> </a:t>
              </a:r>
              <a:r>
                <a:rPr lang="en-US" sz="3000" b="0" i="0" spc="30" dirty="0" err="1" smtClean="0">
                  <a:solidFill>
                    <a:srgbClr val="E8EEF1"/>
                  </a:solidFill>
                  <a:latin typeface="Montserrat Light"/>
                </a:rPr>
                <a:t>praw</a:t>
              </a:r>
              <a:r>
                <a:rPr lang="pl-PL" sz="3000" b="0" i="0" spc="30" dirty="0" smtClean="0">
                  <a:solidFill>
                    <a:srgbClr val="E8EEF1"/>
                  </a:solidFill>
                  <a:latin typeface="Montserrat Light"/>
                </a:rPr>
                <a:t>a</a:t>
              </a:r>
              <a:r>
                <a:rPr lang="en-US" sz="3000" b="0" i="0" spc="30" dirty="0" smtClean="0">
                  <a:solidFill>
                    <a:srgbClr val="E8EEF1"/>
                  </a:solidFill>
                  <a:latin typeface="Montserrat Light"/>
                </a:rPr>
                <a:t> </a:t>
              </a:r>
              <a:r>
                <a:rPr lang="en-US" sz="3000" b="0" i="0" spc="30" dirty="0">
                  <a:solidFill>
                    <a:srgbClr val="E8EEF1"/>
                  </a:solidFill>
                  <a:latin typeface="Montserrat Light"/>
                </a:rPr>
                <a:t>wyłączne na </a:t>
              </a:r>
              <a:r>
                <a:rPr lang="en-US" sz="3000" b="0" i="0" spc="30" dirty="0" err="1">
                  <a:solidFill>
                    <a:srgbClr val="E8EEF1"/>
                  </a:solidFill>
                  <a:latin typeface="Montserrat Light"/>
                </a:rPr>
                <a:t>znaki</a:t>
              </a:r>
              <a:r>
                <a:rPr lang="en-US" sz="3000" b="0" i="0" spc="30" dirty="0">
                  <a:solidFill>
                    <a:srgbClr val="E8EEF1"/>
                  </a:solidFill>
                  <a:latin typeface="Montserrat Light"/>
                </a:rPr>
                <a:t> </a:t>
              </a:r>
              <a:r>
                <a:rPr lang="en-US" sz="3000" b="0" i="0" spc="30" dirty="0" err="1">
                  <a:solidFill>
                    <a:srgbClr val="E8EEF1"/>
                  </a:solidFill>
                  <a:latin typeface="Montserrat Light"/>
                </a:rPr>
                <a:t>towarowe</a:t>
              </a:r>
              <a:r>
                <a:rPr lang="en-US" sz="3000" b="0" i="0" spc="30" dirty="0">
                  <a:solidFill>
                    <a:srgbClr val="E8EEF1"/>
                  </a:solidFill>
                  <a:latin typeface="Montserrat Light"/>
                </a:rPr>
                <a:t> i </a:t>
              </a:r>
              <a:r>
                <a:rPr lang="en-US" sz="3000" b="0" i="0" spc="30" dirty="0" err="1">
                  <a:solidFill>
                    <a:srgbClr val="E8EEF1"/>
                  </a:solidFill>
                  <a:latin typeface="Montserrat Light"/>
                </a:rPr>
                <a:t>patenty</a:t>
              </a:r>
              <a:endParaRPr lang="en-US" sz="3000" b="0" i="0" spc="30" dirty="0">
                <a:solidFill>
                  <a:srgbClr val="E8EEF1"/>
                </a:solidFill>
                <a:latin typeface="Montserrat Light"/>
              </a:endParaRPr>
            </a:p>
          </p:txBody>
        </p:sp>
      </p:grpSp>
      <p:grpSp>
        <p:nvGrpSpPr>
          <p:cNvPr id="6" name="Group 6"/>
          <p:cNvGrpSpPr/>
          <p:nvPr/>
        </p:nvGrpSpPr>
        <p:grpSpPr>
          <a:xfrm>
            <a:off x="958155" y="1917296"/>
            <a:ext cx="7769126" cy="7397519"/>
            <a:chOff x="0" y="0"/>
            <a:chExt cx="10358834" cy="9863359"/>
          </a:xfrm>
        </p:grpSpPr>
        <p:sp>
          <p:nvSpPr>
            <p:cNvPr id="7" name="TextBox 7"/>
            <p:cNvSpPr txBox="1"/>
            <p:nvPr/>
          </p:nvSpPr>
          <p:spPr>
            <a:xfrm>
              <a:off x="376634" y="9501621"/>
              <a:ext cx="1996440" cy="361738"/>
            </a:xfrm>
            <a:prstGeom prst="rect">
              <a:avLst/>
            </a:prstGeom>
          </p:spPr>
          <p:txBody>
            <a:bodyPr lIns="0" tIns="0" rIns="0" bIns="0" rtlCol="0" anchor="t">
              <a:spAutoFit/>
            </a:bodyPr>
            <a:lstStyle/>
            <a:p>
              <a:pPr algn="ctr">
                <a:lnSpc>
                  <a:spcPts val="2240"/>
                </a:lnSpc>
              </a:pPr>
              <a:r>
                <a:rPr lang="en-US" sz="1600">
                  <a:solidFill>
                    <a:srgbClr val="E8EEF1"/>
                  </a:solidFill>
                  <a:latin typeface="Arimo"/>
                </a:rPr>
                <a:t>Item 1</a:t>
              </a:r>
            </a:p>
          </p:txBody>
        </p:sp>
        <p:sp>
          <p:nvSpPr>
            <p:cNvPr id="8" name="TextBox 8"/>
            <p:cNvSpPr txBox="1"/>
            <p:nvPr/>
          </p:nvSpPr>
          <p:spPr>
            <a:xfrm>
              <a:off x="2373074" y="9501621"/>
              <a:ext cx="1996440" cy="361738"/>
            </a:xfrm>
            <a:prstGeom prst="rect">
              <a:avLst/>
            </a:prstGeom>
          </p:spPr>
          <p:txBody>
            <a:bodyPr lIns="0" tIns="0" rIns="0" bIns="0" rtlCol="0" anchor="t">
              <a:spAutoFit/>
            </a:bodyPr>
            <a:lstStyle/>
            <a:p>
              <a:pPr algn="ctr">
                <a:lnSpc>
                  <a:spcPts val="2240"/>
                </a:lnSpc>
              </a:pPr>
              <a:r>
                <a:rPr lang="en-US" sz="1600">
                  <a:solidFill>
                    <a:srgbClr val="E8EEF1"/>
                  </a:solidFill>
                  <a:latin typeface="Arimo"/>
                </a:rPr>
                <a:t>Item 2</a:t>
              </a:r>
            </a:p>
          </p:txBody>
        </p:sp>
        <p:sp>
          <p:nvSpPr>
            <p:cNvPr id="9" name="TextBox 9"/>
            <p:cNvSpPr txBox="1"/>
            <p:nvPr/>
          </p:nvSpPr>
          <p:spPr>
            <a:xfrm>
              <a:off x="4369514" y="9501621"/>
              <a:ext cx="1996440" cy="361738"/>
            </a:xfrm>
            <a:prstGeom prst="rect">
              <a:avLst/>
            </a:prstGeom>
          </p:spPr>
          <p:txBody>
            <a:bodyPr lIns="0" tIns="0" rIns="0" bIns="0" rtlCol="0" anchor="t">
              <a:spAutoFit/>
            </a:bodyPr>
            <a:lstStyle/>
            <a:p>
              <a:pPr algn="ctr">
                <a:lnSpc>
                  <a:spcPts val="2240"/>
                </a:lnSpc>
              </a:pPr>
              <a:r>
                <a:rPr lang="en-US" sz="1600">
                  <a:solidFill>
                    <a:srgbClr val="E8EEF1"/>
                  </a:solidFill>
                  <a:latin typeface="Arimo"/>
                </a:rPr>
                <a:t>Item 3</a:t>
              </a:r>
            </a:p>
          </p:txBody>
        </p:sp>
        <p:sp>
          <p:nvSpPr>
            <p:cNvPr id="10" name="TextBox 10"/>
            <p:cNvSpPr txBox="1"/>
            <p:nvPr/>
          </p:nvSpPr>
          <p:spPr>
            <a:xfrm>
              <a:off x="6365954" y="9501621"/>
              <a:ext cx="1996440" cy="361738"/>
            </a:xfrm>
            <a:prstGeom prst="rect">
              <a:avLst/>
            </a:prstGeom>
          </p:spPr>
          <p:txBody>
            <a:bodyPr lIns="0" tIns="0" rIns="0" bIns="0" rtlCol="0" anchor="t">
              <a:spAutoFit/>
            </a:bodyPr>
            <a:lstStyle/>
            <a:p>
              <a:pPr algn="ctr">
                <a:lnSpc>
                  <a:spcPts val="2240"/>
                </a:lnSpc>
              </a:pPr>
              <a:r>
                <a:rPr lang="en-US" sz="1600">
                  <a:solidFill>
                    <a:srgbClr val="E8EEF1"/>
                  </a:solidFill>
                  <a:latin typeface="Arimo"/>
                </a:rPr>
                <a:t>Item 4</a:t>
              </a:r>
            </a:p>
          </p:txBody>
        </p:sp>
        <p:sp>
          <p:nvSpPr>
            <p:cNvPr id="11" name="TextBox 11"/>
            <p:cNvSpPr txBox="1"/>
            <p:nvPr/>
          </p:nvSpPr>
          <p:spPr>
            <a:xfrm>
              <a:off x="8362394" y="9501621"/>
              <a:ext cx="1996440" cy="361738"/>
            </a:xfrm>
            <a:prstGeom prst="rect">
              <a:avLst/>
            </a:prstGeom>
          </p:spPr>
          <p:txBody>
            <a:bodyPr lIns="0" tIns="0" rIns="0" bIns="0" rtlCol="0" anchor="t">
              <a:spAutoFit/>
            </a:bodyPr>
            <a:lstStyle/>
            <a:p>
              <a:pPr algn="ctr">
                <a:lnSpc>
                  <a:spcPts val="2240"/>
                </a:lnSpc>
              </a:pPr>
              <a:r>
                <a:rPr lang="en-US" sz="1600">
                  <a:solidFill>
                    <a:srgbClr val="E8EEF1"/>
                  </a:solidFill>
                  <a:latin typeface="Arimo"/>
                </a:rPr>
                <a:t>Item 5</a:t>
              </a:r>
            </a:p>
          </p:txBody>
        </p:sp>
        <p:grpSp>
          <p:nvGrpSpPr>
            <p:cNvPr id="12" name="Group 12"/>
            <p:cNvGrpSpPr>
              <a:grpSpLocks noChangeAspect="1"/>
            </p:cNvGrpSpPr>
            <p:nvPr/>
          </p:nvGrpSpPr>
          <p:grpSpPr>
            <a:xfrm>
              <a:off x="376634" y="157057"/>
              <a:ext cx="9982200" cy="9392189"/>
              <a:chOff x="0" y="0"/>
              <a:chExt cx="9982200" cy="9392189"/>
            </a:xfrm>
          </p:grpSpPr>
          <p:sp>
            <p:nvSpPr>
              <p:cNvPr id="13" name="Freeform 13"/>
              <p:cNvSpPr/>
              <p:nvPr/>
            </p:nvSpPr>
            <p:spPr>
              <a:xfrm>
                <a:off x="0" y="-6350"/>
                <a:ext cx="9982200" cy="9404889"/>
              </a:xfrm>
              <a:custGeom>
                <a:avLst/>
                <a:gdLst/>
                <a:ahLst/>
                <a:cxnLst/>
                <a:rect l="l" t="t" r="r" b="b"/>
                <a:pathLst>
                  <a:path w="9982200" h="9404889">
                    <a:moveTo>
                      <a:pt x="0" y="0"/>
                    </a:moveTo>
                    <a:lnTo>
                      <a:pt x="9982200" y="0"/>
                    </a:lnTo>
                    <a:lnTo>
                      <a:pt x="9982200" y="12700"/>
                    </a:lnTo>
                    <a:lnTo>
                      <a:pt x="0" y="12700"/>
                    </a:lnTo>
                    <a:close/>
                    <a:moveTo>
                      <a:pt x="0" y="2348047"/>
                    </a:moveTo>
                    <a:lnTo>
                      <a:pt x="9982200" y="2348047"/>
                    </a:lnTo>
                    <a:lnTo>
                      <a:pt x="9982200" y="2360747"/>
                    </a:lnTo>
                    <a:lnTo>
                      <a:pt x="0" y="2360747"/>
                    </a:lnTo>
                    <a:close/>
                    <a:moveTo>
                      <a:pt x="0" y="4696094"/>
                    </a:moveTo>
                    <a:lnTo>
                      <a:pt x="9982200" y="4696094"/>
                    </a:lnTo>
                    <a:lnTo>
                      <a:pt x="9982200" y="4708794"/>
                    </a:lnTo>
                    <a:lnTo>
                      <a:pt x="0" y="4708794"/>
                    </a:lnTo>
                    <a:close/>
                    <a:moveTo>
                      <a:pt x="0" y="7044141"/>
                    </a:moveTo>
                    <a:lnTo>
                      <a:pt x="9982200" y="7044141"/>
                    </a:lnTo>
                    <a:lnTo>
                      <a:pt x="9982200" y="7056841"/>
                    </a:lnTo>
                    <a:lnTo>
                      <a:pt x="0" y="7056841"/>
                    </a:lnTo>
                    <a:close/>
                    <a:moveTo>
                      <a:pt x="0" y="9392189"/>
                    </a:moveTo>
                    <a:lnTo>
                      <a:pt x="9982200" y="9392189"/>
                    </a:lnTo>
                    <a:lnTo>
                      <a:pt x="9982200" y="9404889"/>
                    </a:lnTo>
                    <a:lnTo>
                      <a:pt x="0" y="9404889"/>
                    </a:lnTo>
                    <a:close/>
                  </a:path>
                </a:pathLst>
              </a:custGeom>
              <a:solidFill>
                <a:srgbClr val="222222">
                  <a:alpha val="24705"/>
                </a:srgbClr>
              </a:solidFill>
            </p:spPr>
          </p:sp>
        </p:grpSp>
        <p:sp>
          <p:nvSpPr>
            <p:cNvPr id="14" name="TextBox 14"/>
            <p:cNvSpPr txBox="1"/>
            <p:nvPr/>
          </p:nvSpPr>
          <p:spPr>
            <a:xfrm>
              <a:off x="0" y="-47625"/>
              <a:ext cx="376634" cy="361738"/>
            </a:xfrm>
            <a:prstGeom prst="rect">
              <a:avLst/>
            </a:prstGeom>
          </p:spPr>
          <p:txBody>
            <a:bodyPr lIns="0" tIns="0" rIns="0" bIns="0" rtlCol="0" anchor="t">
              <a:spAutoFit/>
            </a:bodyPr>
            <a:lstStyle/>
            <a:p>
              <a:pPr algn="r">
                <a:lnSpc>
                  <a:spcPts val="2240"/>
                </a:lnSpc>
              </a:pPr>
              <a:r>
                <a:rPr lang="en-US" sz="1600">
                  <a:solidFill>
                    <a:srgbClr val="E8EEF1"/>
                  </a:solidFill>
                  <a:latin typeface="Arimo"/>
                </a:rPr>
                <a:t>40 </a:t>
              </a:r>
            </a:p>
          </p:txBody>
        </p:sp>
        <p:sp>
          <p:nvSpPr>
            <p:cNvPr id="15" name="TextBox 15"/>
            <p:cNvSpPr txBox="1"/>
            <p:nvPr/>
          </p:nvSpPr>
          <p:spPr>
            <a:xfrm>
              <a:off x="0" y="2300422"/>
              <a:ext cx="376634" cy="361738"/>
            </a:xfrm>
            <a:prstGeom prst="rect">
              <a:avLst/>
            </a:prstGeom>
          </p:spPr>
          <p:txBody>
            <a:bodyPr lIns="0" tIns="0" rIns="0" bIns="0" rtlCol="0" anchor="t">
              <a:spAutoFit/>
            </a:bodyPr>
            <a:lstStyle/>
            <a:p>
              <a:pPr algn="r">
                <a:lnSpc>
                  <a:spcPts val="2240"/>
                </a:lnSpc>
              </a:pPr>
              <a:r>
                <a:rPr lang="en-US" sz="1600">
                  <a:solidFill>
                    <a:srgbClr val="E8EEF1"/>
                  </a:solidFill>
                  <a:latin typeface="Arimo"/>
                </a:rPr>
                <a:t>30 </a:t>
              </a:r>
            </a:p>
          </p:txBody>
        </p:sp>
        <p:sp>
          <p:nvSpPr>
            <p:cNvPr id="16" name="TextBox 16"/>
            <p:cNvSpPr txBox="1"/>
            <p:nvPr/>
          </p:nvSpPr>
          <p:spPr>
            <a:xfrm>
              <a:off x="0" y="4648469"/>
              <a:ext cx="376634" cy="361738"/>
            </a:xfrm>
            <a:prstGeom prst="rect">
              <a:avLst/>
            </a:prstGeom>
          </p:spPr>
          <p:txBody>
            <a:bodyPr lIns="0" tIns="0" rIns="0" bIns="0" rtlCol="0" anchor="t">
              <a:spAutoFit/>
            </a:bodyPr>
            <a:lstStyle/>
            <a:p>
              <a:pPr algn="r">
                <a:lnSpc>
                  <a:spcPts val="2240"/>
                </a:lnSpc>
              </a:pPr>
              <a:r>
                <a:rPr lang="en-US" sz="1600">
                  <a:solidFill>
                    <a:srgbClr val="E8EEF1"/>
                  </a:solidFill>
                  <a:latin typeface="Arimo"/>
                </a:rPr>
                <a:t>20 </a:t>
              </a:r>
            </a:p>
          </p:txBody>
        </p:sp>
        <p:sp>
          <p:nvSpPr>
            <p:cNvPr id="17" name="TextBox 17"/>
            <p:cNvSpPr txBox="1"/>
            <p:nvPr/>
          </p:nvSpPr>
          <p:spPr>
            <a:xfrm>
              <a:off x="0" y="6996517"/>
              <a:ext cx="376634" cy="361738"/>
            </a:xfrm>
            <a:prstGeom prst="rect">
              <a:avLst/>
            </a:prstGeom>
          </p:spPr>
          <p:txBody>
            <a:bodyPr lIns="0" tIns="0" rIns="0" bIns="0" rtlCol="0" anchor="t">
              <a:spAutoFit/>
            </a:bodyPr>
            <a:lstStyle/>
            <a:p>
              <a:pPr algn="r">
                <a:lnSpc>
                  <a:spcPts val="2240"/>
                </a:lnSpc>
              </a:pPr>
              <a:r>
                <a:rPr lang="en-US" sz="1600">
                  <a:solidFill>
                    <a:srgbClr val="E8EEF1"/>
                  </a:solidFill>
                  <a:latin typeface="Arimo"/>
                </a:rPr>
                <a:t>10 </a:t>
              </a:r>
            </a:p>
          </p:txBody>
        </p:sp>
        <p:sp>
          <p:nvSpPr>
            <p:cNvPr id="18" name="TextBox 18"/>
            <p:cNvSpPr txBox="1"/>
            <p:nvPr/>
          </p:nvSpPr>
          <p:spPr>
            <a:xfrm>
              <a:off x="150614" y="9344564"/>
              <a:ext cx="226020" cy="361738"/>
            </a:xfrm>
            <a:prstGeom prst="rect">
              <a:avLst/>
            </a:prstGeom>
          </p:spPr>
          <p:txBody>
            <a:bodyPr lIns="0" tIns="0" rIns="0" bIns="0" rtlCol="0" anchor="t">
              <a:spAutoFit/>
            </a:bodyPr>
            <a:lstStyle/>
            <a:p>
              <a:pPr algn="r">
                <a:lnSpc>
                  <a:spcPts val="2240"/>
                </a:lnSpc>
              </a:pPr>
              <a:r>
                <a:rPr lang="en-US" sz="1600">
                  <a:solidFill>
                    <a:srgbClr val="E8EEF1"/>
                  </a:solidFill>
                  <a:latin typeface="Arimo"/>
                </a:rPr>
                <a:t>0 </a:t>
              </a:r>
            </a:p>
          </p:txBody>
        </p:sp>
        <p:grpSp>
          <p:nvGrpSpPr>
            <p:cNvPr id="19" name="Group 19"/>
            <p:cNvGrpSpPr>
              <a:grpSpLocks noChangeAspect="1"/>
            </p:cNvGrpSpPr>
            <p:nvPr/>
          </p:nvGrpSpPr>
          <p:grpSpPr>
            <a:xfrm>
              <a:off x="376634" y="157057"/>
              <a:ext cx="9982200" cy="9392189"/>
              <a:chOff x="0" y="0"/>
              <a:chExt cx="9982200" cy="9392189"/>
            </a:xfrm>
          </p:grpSpPr>
          <p:sp>
            <p:nvSpPr>
              <p:cNvPr id="20" name="Freeform 20"/>
              <p:cNvSpPr/>
              <p:nvPr/>
            </p:nvSpPr>
            <p:spPr>
              <a:xfrm>
                <a:off x="934720" y="3266393"/>
                <a:ext cx="2079455" cy="1962528"/>
              </a:xfrm>
              <a:custGeom>
                <a:avLst/>
                <a:gdLst/>
                <a:ahLst/>
                <a:cxnLst/>
                <a:rect l="l" t="t" r="r" b="b"/>
                <a:pathLst>
                  <a:path w="2079455" h="1962528">
                    <a:moveTo>
                      <a:pt x="127000" y="1899311"/>
                    </a:moveTo>
                    <a:cubicBezTo>
                      <a:pt x="126844" y="1864352"/>
                      <a:pt x="98460" y="1836094"/>
                      <a:pt x="63500" y="1836094"/>
                    </a:cubicBezTo>
                    <a:cubicBezTo>
                      <a:pt x="28540" y="1836094"/>
                      <a:pt x="156" y="1864352"/>
                      <a:pt x="0" y="1899311"/>
                    </a:cubicBezTo>
                    <a:cubicBezTo>
                      <a:pt x="156" y="1934270"/>
                      <a:pt x="28540" y="1962528"/>
                      <a:pt x="63500" y="1962528"/>
                    </a:cubicBezTo>
                    <a:cubicBezTo>
                      <a:pt x="98460" y="1962528"/>
                      <a:pt x="126844" y="1934270"/>
                      <a:pt x="127000" y="1899311"/>
                    </a:cubicBezTo>
                    <a:close/>
                    <a:moveTo>
                      <a:pt x="43985" y="1878438"/>
                    </a:moveTo>
                    <a:lnTo>
                      <a:pt x="83015" y="1920184"/>
                    </a:lnTo>
                    <a:lnTo>
                      <a:pt x="2079455" y="41746"/>
                    </a:lnTo>
                    <a:lnTo>
                      <a:pt x="2040425" y="0"/>
                    </a:lnTo>
                    <a:close/>
                  </a:path>
                </a:pathLst>
              </a:custGeom>
              <a:solidFill>
                <a:srgbClr val="43B0F1"/>
              </a:solidFill>
            </p:spPr>
          </p:sp>
          <p:sp>
            <p:nvSpPr>
              <p:cNvPr id="21" name="Freeform 21"/>
              <p:cNvSpPr/>
              <p:nvPr/>
            </p:nvSpPr>
            <p:spPr>
              <a:xfrm>
                <a:off x="2931160" y="3224049"/>
                <a:ext cx="2069394" cy="794596"/>
              </a:xfrm>
              <a:custGeom>
                <a:avLst/>
                <a:gdLst/>
                <a:ahLst/>
                <a:cxnLst/>
                <a:rect l="l" t="t" r="r" b="b"/>
                <a:pathLst>
                  <a:path w="2069394" h="794596">
                    <a:moveTo>
                      <a:pt x="127000" y="63217"/>
                    </a:moveTo>
                    <a:cubicBezTo>
                      <a:pt x="126844" y="28258"/>
                      <a:pt x="98460" y="0"/>
                      <a:pt x="63500" y="0"/>
                    </a:cubicBezTo>
                    <a:cubicBezTo>
                      <a:pt x="28541" y="0"/>
                      <a:pt x="156" y="28258"/>
                      <a:pt x="0" y="63217"/>
                    </a:cubicBezTo>
                    <a:cubicBezTo>
                      <a:pt x="156" y="98176"/>
                      <a:pt x="28541" y="126434"/>
                      <a:pt x="63500" y="126434"/>
                    </a:cubicBezTo>
                    <a:cubicBezTo>
                      <a:pt x="98460" y="126434"/>
                      <a:pt x="126844" y="98176"/>
                      <a:pt x="127000" y="63217"/>
                    </a:cubicBezTo>
                    <a:close/>
                    <a:moveTo>
                      <a:pt x="72954" y="36252"/>
                    </a:moveTo>
                    <a:lnTo>
                      <a:pt x="54046" y="90183"/>
                    </a:lnTo>
                    <a:lnTo>
                      <a:pt x="2050486" y="794597"/>
                    </a:lnTo>
                    <a:lnTo>
                      <a:pt x="2069394" y="740666"/>
                    </a:lnTo>
                    <a:close/>
                  </a:path>
                </a:pathLst>
              </a:custGeom>
              <a:solidFill>
                <a:srgbClr val="43B0F1"/>
              </a:solidFill>
            </p:spPr>
          </p:sp>
          <p:sp>
            <p:nvSpPr>
              <p:cNvPr id="22" name="Freeform 22"/>
              <p:cNvSpPr/>
              <p:nvPr/>
            </p:nvSpPr>
            <p:spPr>
              <a:xfrm>
                <a:off x="4927600" y="1157434"/>
                <a:ext cx="2083206" cy="2897463"/>
              </a:xfrm>
              <a:custGeom>
                <a:avLst/>
                <a:gdLst/>
                <a:ahLst/>
                <a:cxnLst/>
                <a:rect l="l" t="t" r="r" b="b"/>
                <a:pathLst>
                  <a:path w="2083206" h="2897463">
                    <a:moveTo>
                      <a:pt x="127000" y="2834246"/>
                    </a:moveTo>
                    <a:cubicBezTo>
                      <a:pt x="126844" y="2799287"/>
                      <a:pt x="98459" y="2771030"/>
                      <a:pt x="63500" y="2771030"/>
                    </a:cubicBezTo>
                    <a:cubicBezTo>
                      <a:pt x="28541" y="2771030"/>
                      <a:pt x="156" y="2799287"/>
                      <a:pt x="0" y="2834246"/>
                    </a:cubicBezTo>
                    <a:cubicBezTo>
                      <a:pt x="156" y="2869205"/>
                      <a:pt x="28541" y="2897463"/>
                      <a:pt x="63500" y="2897463"/>
                    </a:cubicBezTo>
                    <a:cubicBezTo>
                      <a:pt x="98459" y="2897463"/>
                      <a:pt x="126844" y="2869205"/>
                      <a:pt x="127000" y="2834246"/>
                    </a:cubicBezTo>
                    <a:close/>
                    <a:moveTo>
                      <a:pt x="40234" y="2817656"/>
                    </a:moveTo>
                    <a:lnTo>
                      <a:pt x="86766" y="2850836"/>
                    </a:lnTo>
                    <a:lnTo>
                      <a:pt x="2083206" y="33179"/>
                    </a:lnTo>
                    <a:lnTo>
                      <a:pt x="2036674" y="0"/>
                    </a:lnTo>
                    <a:close/>
                  </a:path>
                </a:pathLst>
              </a:custGeom>
              <a:solidFill>
                <a:srgbClr val="43B0F1"/>
              </a:solidFill>
            </p:spPr>
          </p:sp>
          <p:sp>
            <p:nvSpPr>
              <p:cNvPr id="23" name="Freeform 23"/>
              <p:cNvSpPr/>
              <p:nvPr/>
            </p:nvSpPr>
            <p:spPr>
              <a:xfrm>
                <a:off x="6924040" y="876002"/>
                <a:ext cx="2123440" cy="361238"/>
              </a:xfrm>
              <a:custGeom>
                <a:avLst/>
                <a:gdLst/>
                <a:ahLst/>
                <a:cxnLst/>
                <a:rect l="l" t="t" r="r" b="b"/>
                <a:pathLst>
                  <a:path w="2123440" h="361238">
                    <a:moveTo>
                      <a:pt x="127000" y="298022"/>
                    </a:moveTo>
                    <a:cubicBezTo>
                      <a:pt x="126844" y="263062"/>
                      <a:pt x="98460" y="234805"/>
                      <a:pt x="63500" y="234805"/>
                    </a:cubicBezTo>
                    <a:cubicBezTo>
                      <a:pt x="28540" y="234805"/>
                      <a:pt x="157" y="263062"/>
                      <a:pt x="0" y="298022"/>
                    </a:cubicBezTo>
                    <a:cubicBezTo>
                      <a:pt x="157" y="332981"/>
                      <a:pt x="28540" y="361238"/>
                      <a:pt x="63500" y="361238"/>
                    </a:cubicBezTo>
                    <a:cubicBezTo>
                      <a:pt x="98460" y="361238"/>
                      <a:pt x="126844" y="332981"/>
                      <a:pt x="127000" y="298022"/>
                    </a:cubicBezTo>
                    <a:close/>
                    <a:moveTo>
                      <a:pt x="60183" y="269640"/>
                    </a:moveTo>
                    <a:lnTo>
                      <a:pt x="66817" y="326403"/>
                    </a:lnTo>
                    <a:lnTo>
                      <a:pt x="2063257" y="91599"/>
                    </a:lnTo>
                    <a:lnTo>
                      <a:pt x="2056623" y="34835"/>
                    </a:lnTo>
                    <a:close/>
                    <a:moveTo>
                      <a:pt x="2123440" y="63217"/>
                    </a:moveTo>
                    <a:cubicBezTo>
                      <a:pt x="2123284" y="28258"/>
                      <a:pt x="2094900" y="0"/>
                      <a:pt x="2059940" y="0"/>
                    </a:cubicBezTo>
                    <a:cubicBezTo>
                      <a:pt x="2024980" y="0"/>
                      <a:pt x="1996597" y="28258"/>
                      <a:pt x="1996440" y="63217"/>
                    </a:cubicBezTo>
                    <a:cubicBezTo>
                      <a:pt x="1996597" y="98176"/>
                      <a:pt x="2024980" y="126434"/>
                      <a:pt x="2059940" y="126434"/>
                    </a:cubicBezTo>
                    <a:cubicBezTo>
                      <a:pt x="2094900" y="126434"/>
                      <a:pt x="2123284" y="98176"/>
                      <a:pt x="2123440" y="63217"/>
                    </a:cubicBezTo>
                    <a:close/>
                  </a:path>
                </a:pathLst>
              </a:custGeom>
              <a:solidFill>
                <a:srgbClr val="43B0F1"/>
              </a:solidFill>
            </p:spPr>
          </p:sp>
        </p:grpSp>
      </p:grpSp>
      <p:pic>
        <p:nvPicPr>
          <p:cNvPr id="24" name="Picture 24"/>
          <p:cNvPicPr>
            <a:picLocks noChangeAspect="1"/>
          </p:cNvPicPr>
          <p:nvPr/>
        </p:nvPicPr>
        <p:blipFill>
          <a:blip r:embed="rId2" cstate="print"/>
          <a:srcRect l="30025" r="53428"/>
          <a:stretch>
            <a:fillRect/>
          </a:stretch>
        </p:blipFill>
        <p:spPr>
          <a:xfrm rot="5400000">
            <a:off x="7961379" y="-10333122"/>
            <a:ext cx="2365243" cy="20348819"/>
          </a:xfrm>
          <a:prstGeom prst="rect">
            <a:avLst/>
          </a:prstGeom>
        </p:spPr>
      </p:pic>
      <p:sp>
        <p:nvSpPr>
          <p:cNvPr id="25" name="AutoShape 25"/>
          <p:cNvSpPr/>
          <p:nvPr/>
        </p:nvSpPr>
        <p:spPr>
          <a:xfrm>
            <a:off x="-1638300" y="-733999"/>
            <a:ext cx="21640800" cy="1143000"/>
          </a:xfrm>
          <a:prstGeom prst="rect">
            <a:avLst/>
          </a:prstGeom>
          <a:solidFill>
            <a:srgbClr val="43B0F1"/>
          </a:solidFill>
        </p:spPr>
      </p:sp>
      <p:grpSp>
        <p:nvGrpSpPr>
          <p:cNvPr id="26" name="Group 26"/>
          <p:cNvGrpSpPr/>
          <p:nvPr/>
        </p:nvGrpSpPr>
        <p:grpSpPr>
          <a:xfrm rot="-10800000">
            <a:off x="16202354" y="603003"/>
            <a:ext cx="2886906" cy="851395"/>
            <a:chOff x="0" y="0"/>
            <a:chExt cx="1722525" cy="508000"/>
          </a:xfrm>
        </p:grpSpPr>
        <p:sp>
          <p:nvSpPr>
            <p:cNvPr id="27" name="Freeform 27"/>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267200" y="1638300"/>
          <a:ext cx="7927406"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343400" y="2171700"/>
          <a:ext cx="93726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71500" y="-514350"/>
            <a:ext cx="9715500" cy="11315700"/>
          </a:xfrm>
          <a:prstGeom prst="rect">
            <a:avLst/>
          </a:prstGeom>
          <a:solidFill>
            <a:srgbClr val="43B0F1"/>
          </a:solidFill>
        </p:spPr>
      </p:sp>
      <p:grpSp>
        <p:nvGrpSpPr>
          <p:cNvPr id="3" name="Group 3"/>
          <p:cNvGrpSpPr/>
          <p:nvPr/>
        </p:nvGrpSpPr>
        <p:grpSpPr>
          <a:xfrm>
            <a:off x="989339" y="4204282"/>
            <a:ext cx="6555594" cy="2283297"/>
            <a:chOff x="0" y="-38100"/>
            <a:chExt cx="8740792" cy="3044396"/>
          </a:xfrm>
        </p:grpSpPr>
        <p:sp>
          <p:nvSpPr>
            <p:cNvPr id="4" name="TextBox 4"/>
            <p:cNvSpPr txBox="1"/>
            <p:nvPr/>
          </p:nvSpPr>
          <p:spPr>
            <a:xfrm>
              <a:off x="0" y="-38100"/>
              <a:ext cx="8740792" cy="1096284"/>
            </a:xfrm>
            <a:prstGeom prst="rect">
              <a:avLst/>
            </a:prstGeom>
          </p:spPr>
          <p:txBody>
            <a:bodyPr lIns="0" tIns="0" rIns="0" bIns="0" rtlCol="0" anchor="t">
              <a:spAutoFit/>
            </a:bodyPr>
            <a:lstStyle/>
            <a:p>
              <a:pPr algn="ctr">
                <a:lnSpc>
                  <a:spcPts val="7056"/>
                </a:lnSpc>
              </a:pPr>
              <a:r>
                <a:rPr lang="pl-PL" sz="5600" b="1" i="0" spc="50" dirty="0">
                  <a:solidFill>
                    <a:srgbClr val="1E3D58"/>
                  </a:solidFill>
                  <a:latin typeface="Montserrat Classic"/>
                </a:rPr>
                <a:t>Dochodzenie </a:t>
              </a:r>
              <a:endParaRPr lang="en-US" sz="5600" b="1" i="0" spc="50" dirty="0">
                <a:solidFill>
                  <a:srgbClr val="1E3D58"/>
                </a:solidFill>
                <a:latin typeface="Montserrat Classic"/>
              </a:endParaRPr>
            </a:p>
          </p:txBody>
        </p:sp>
        <p:sp>
          <p:nvSpPr>
            <p:cNvPr id="5" name="TextBox 5"/>
            <p:cNvSpPr txBox="1"/>
            <p:nvPr/>
          </p:nvSpPr>
          <p:spPr>
            <a:xfrm>
              <a:off x="56157" y="1433900"/>
              <a:ext cx="8628477" cy="1572396"/>
            </a:xfrm>
            <a:prstGeom prst="rect">
              <a:avLst/>
            </a:prstGeom>
          </p:spPr>
          <p:txBody>
            <a:bodyPr lIns="0" tIns="0" rIns="0" bIns="0" rtlCol="0" anchor="t">
              <a:spAutoFit/>
            </a:bodyPr>
            <a:lstStyle/>
            <a:p>
              <a:pPr algn="ctr">
                <a:lnSpc>
                  <a:spcPts val="4896"/>
                </a:lnSpc>
              </a:pPr>
              <a:r>
                <a:rPr lang="pl-PL" sz="3200" spc="352" dirty="0">
                  <a:solidFill>
                    <a:srgbClr val="1E3D58"/>
                  </a:solidFill>
                  <a:latin typeface="Montserrat Classic"/>
                </a:rPr>
                <a:t>roszczeń w interesie członków Holdingu</a:t>
              </a:r>
              <a:endParaRPr lang="en-US" sz="3200" b="0" i="0" spc="352" dirty="0">
                <a:solidFill>
                  <a:srgbClr val="1E3D58"/>
                </a:solidFill>
                <a:latin typeface="Montserrat Classic"/>
              </a:endParaRPr>
            </a:p>
          </p:txBody>
        </p:sp>
      </p:grpSp>
      <p:grpSp>
        <p:nvGrpSpPr>
          <p:cNvPr id="6" name="Group 6"/>
          <p:cNvGrpSpPr/>
          <p:nvPr/>
        </p:nvGrpSpPr>
        <p:grpSpPr>
          <a:xfrm>
            <a:off x="10134600" y="3071934"/>
            <a:ext cx="7620000" cy="3932722"/>
            <a:chOff x="-758808" y="-38100"/>
            <a:chExt cx="10160000" cy="5243630"/>
          </a:xfrm>
        </p:grpSpPr>
        <p:sp>
          <p:nvSpPr>
            <p:cNvPr id="7" name="TextBox 7"/>
            <p:cNvSpPr txBox="1"/>
            <p:nvPr/>
          </p:nvSpPr>
          <p:spPr>
            <a:xfrm>
              <a:off x="-758808" y="-38100"/>
              <a:ext cx="10160000" cy="1299501"/>
            </a:xfrm>
            <a:prstGeom prst="rect">
              <a:avLst/>
            </a:prstGeom>
          </p:spPr>
          <p:txBody>
            <a:bodyPr wrap="square" lIns="0" tIns="0" rIns="0" bIns="0" rtlCol="0" anchor="t">
              <a:spAutoFit/>
            </a:bodyPr>
            <a:lstStyle/>
            <a:p>
              <a:pPr algn="ctr">
                <a:lnSpc>
                  <a:spcPts val="7559"/>
                </a:lnSpc>
              </a:pPr>
              <a:r>
                <a:rPr lang="pl-PL" sz="6000" b="1" i="0" spc="54" dirty="0">
                  <a:solidFill>
                    <a:srgbClr val="E8EEF1"/>
                  </a:solidFill>
                  <a:latin typeface="Montserrat Classic"/>
                </a:rPr>
                <a:t>Odpowiedzialność</a:t>
              </a:r>
              <a:endParaRPr lang="en-US" sz="6000" b="1" i="0" spc="54" dirty="0">
                <a:solidFill>
                  <a:srgbClr val="E8EEF1"/>
                </a:solidFill>
                <a:latin typeface="Montserrat Classic"/>
              </a:endParaRPr>
            </a:p>
          </p:txBody>
        </p:sp>
        <p:sp>
          <p:nvSpPr>
            <p:cNvPr id="8" name="TextBox 8"/>
            <p:cNvSpPr txBox="1"/>
            <p:nvPr/>
          </p:nvSpPr>
          <p:spPr>
            <a:xfrm>
              <a:off x="56157" y="2795298"/>
              <a:ext cx="8628477" cy="2410232"/>
            </a:xfrm>
            <a:prstGeom prst="rect">
              <a:avLst/>
            </a:prstGeom>
          </p:spPr>
          <p:txBody>
            <a:bodyPr lIns="0" tIns="0" rIns="0" bIns="0" rtlCol="0" anchor="t">
              <a:spAutoFit/>
            </a:bodyPr>
            <a:lstStyle/>
            <a:p>
              <a:pPr algn="ctr">
                <a:lnSpc>
                  <a:spcPts val="4896"/>
                </a:lnSpc>
              </a:pPr>
              <a:r>
                <a:rPr lang="pl-PL" sz="3200" spc="352" dirty="0">
                  <a:solidFill>
                    <a:srgbClr val="E8EEF1"/>
                  </a:solidFill>
                  <a:latin typeface="Montserrat Classic"/>
                </a:rPr>
                <a:t>spółki majątkowej za zobowiązania spółek operacyjnych</a:t>
              </a:r>
              <a:endParaRPr lang="en-US" sz="3200" b="0" i="0" spc="352" dirty="0">
                <a:solidFill>
                  <a:srgbClr val="E8EEF1"/>
                </a:solidFill>
                <a:latin typeface="Montserrat Classic"/>
              </a:endParaRPr>
            </a:p>
          </p:txBody>
        </p:sp>
      </p:grpSp>
      <p:pic>
        <p:nvPicPr>
          <p:cNvPr id="9" name="Picture 9"/>
          <p:cNvPicPr>
            <a:picLocks noChangeAspect="1"/>
          </p:cNvPicPr>
          <p:nvPr/>
        </p:nvPicPr>
        <p:blipFill>
          <a:blip r:embed="rId2" cstate="print"/>
          <a:srcRect l="34850" t="32426" r="50567"/>
          <a:stretch>
            <a:fillRect/>
          </a:stretch>
        </p:blipFill>
        <p:spPr>
          <a:xfrm>
            <a:off x="8314951" y="-136769"/>
            <a:ext cx="1658098" cy="10938119"/>
          </a:xfrm>
          <a:prstGeom prst="rect">
            <a:avLst/>
          </a:prstGeom>
        </p:spPr>
      </p:pic>
      <p:grpSp>
        <p:nvGrpSpPr>
          <p:cNvPr id="10" name="Group 10"/>
          <p:cNvGrpSpPr/>
          <p:nvPr/>
        </p:nvGrpSpPr>
        <p:grpSpPr>
          <a:xfrm>
            <a:off x="-675946" y="88326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1E3D58"/>
            </a:solidFill>
          </p:spPr>
        </p:sp>
      </p:grpSp>
      <p:grpSp>
        <p:nvGrpSpPr>
          <p:cNvPr id="12" name="Group 12"/>
          <p:cNvGrpSpPr/>
          <p:nvPr/>
        </p:nvGrpSpPr>
        <p:grpSpPr>
          <a:xfrm rot="-10800000">
            <a:off x="16202354" y="603003"/>
            <a:ext cx="2886906" cy="851395"/>
            <a:chOff x="0" y="0"/>
            <a:chExt cx="1722525" cy="508000"/>
          </a:xfrm>
        </p:grpSpPr>
        <p:sp>
          <p:nvSpPr>
            <p:cNvPr id="13" name="Freeform 1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33400" y="-495300"/>
            <a:ext cx="9715500" cy="11315700"/>
          </a:xfrm>
          <a:prstGeom prst="rect">
            <a:avLst/>
          </a:prstGeom>
          <a:solidFill>
            <a:srgbClr val="43B0F1"/>
          </a:solidFill>
        </p:spPr>
      </p:sp>
      <p:grpSp>
        <p:nvGrpSpPr>
          <p:cNvPr id="3" name="Group 3"/>
          <p:cNvGrpSpPr/>
          <p:nvPr/>
        </p:nvGrpSpPr>
        <p:grpSpPr>
          <a:xfrm>
            <a:off x="914400" y="2781300"/>
            <a:ext cx="6555594" cy="4704531"/>
            <a:chOff x="-99919" y="-1935409"/>
            <a:chExt cx="8740792" cy="6272708"/>
          </a:xfrm>
        </p:grpSpPr>
        <p:sp>
          <p:nvSpPr>
            <p:cNvPr id="4" name="TextBox 4"/>
            <p:cNvSpPr txBox="1"/>
            <p:nvPr/>
          </p:nvSpPr>
          <p:spPr>
            <a:xfrm>
              <a:off x="-99919" y="-1935409"/>
              <a:ext cx="8740792" cy="3642023"/>
            </a:xfrm>
            <a:prstGeom prst="rect">
              <a:avLst/>
            </a:prstGeom>
          </p:spPr>
          <p:txBody>
            <a:bodyPr lIns="0" tIns="0" rIns="0" bIns="0" rtlCol="0" anchor="t">
              <a:spAutoFit/>
            </a:bodyPr>
            <a:lstStyle/>
            <a:p>
              <a:pPr algn="ctr">
                <a:lnSpc>
                  <a:spcPts val="7056"/>
                </a:lnSpc>
              </a:pPr>
              <a:r>
                <a:rPr lang="pl-PL" sz="5600" b="1" i="0" spc="50" dirty="0">
                  <a:solidFill>
                    <a:srgbClr val="1E3D58"/>
                  </a:solidFill>
                  <a:latin typeface="Montserrat Classic"/>
                </a:rPr>
                <a:t>Wyczerpanie praw własności przemysłowej</a:t>
              </a:r>
              <a:endParaRPr lang="en-US" sz="5600" b="1" i="0" spc="50" dirty="0">
                <a:solidFill>
                  <a:srgbClr val="1E3D58"/>
                </a:solidFill>
                <a:latin typeface="Montserrat Classic"/>
              </a:endParaRPr>
            </a:p>
          </p:txBody>
        </p:sp>
        <p:sp>
          <p:nvSpPr>
            <p:cNvPr id="5" name="TextBox 5"/>
            <p:cNvSpPr txBox="1"/>
            <p:nvPr/>
          </p:nvSpPr>
          <p:spPr>
            <a:xfrm>
              <a:off x="1681" y="1823791"/>
              <a:ext cx="8628477" cy="2513508"/>
            </a:xfrm>
            <a:prstGeom prst="rect">
              <a:avLst/>
            </a:prstGeom>
          </p:spPr>
          <p:txBody>
            <a:bodyPr lIns="0" tIns="0" rIns="0" bIns="0" rtlCol="0" anchor="t">
              <a:spAutoFit/>
            </a:bodyPr>
            <a:lstStyle/>
            <a:p>
              <a:pPr algn="ctr">
                <a:lnSpc>
                  <a:spcPts val="4896"/>
                </a:lnSpc>
              </a:pPr>
              <a:r>
                <a:rPr lang="pl-PL" sz="3200" spc="352" dirty="0">
                  <a:solidFill>
                    <a:srgbClr val="1E3D58"/>
                  </a:solidFill>
                  <a:latin typeface="Montserrat Classic"/>
                </a:rPr>
                <a:t>w holdingu</a:t>
              </a:r>
            </a:p>
            <a:p>
              <a:pPr algn="ctr">
                <a:lnSpc>
                  <a:spcPts val="4896"/>
                </a:lnSpc>
              </a:pPr>
              <a:r>
                <a:rPr lang="pl-PL" sz="3200" spc="352" dirty="0">
                  <a:solidFill>
                    <a:srgbClr val="1E3D58"/>
                  </a:solidFill>
                  <a:latin typeface="Montserrat Classic"/>
                </a:rPr>
                <a:t>(wyrok TSUE z 27.5.2004 r., C 16/03, punkt 29) </a:t>
              </a:r>
              <a:endParaRPr lang="en-US" sz="3200" b="0" i="0" spc="352" dirty="0">
                <a:solidFill>
                  <a:srgbClr val="1E3D58"/>
                </a:solidFill>
                <a:latin typeface="Montserrat Classic"/>
              </a:endParaRPr>
            </a:p>
          </p:txBody>
        </p:sp>
      </p:grpSp>
      <p:grpSp>
        <p:nvGrpSpPr>
          <p:cNvPr id="6" name="Group 6"/>
          <p:cNvGrpSpPr/>
          <p:nvPr/>
        </p:nvGrpSpPr>
        <p:grpSpPr>
          <a:xfrm>
            <a:off x="10134600" y="3071934"/>
            <a:ext cx="7620000" cy="4010179"/>
            <a:chOff x="-758808" y="-38100"/>
            <a:chExt cx="10160000" cy="5346906"/>
          </a:xfrm>
        </p:grpSpPr>
        <p:sp>
          <p:nvSpPr>
            <p:cNvPr id="7" name="TextBox 7"/>
            <p:cNvSpPr txBox="1"/>
            <p:nvPr/>
          </p:nvSpPr>
          <p:spPr>
            <a:xfrm>
              <a:off x="-758808" y="-38100"/>
              <a:ext cx="10160000" cy="1299501"/>
            </a:xfrm>
            <a:prstGeom prst="rect">
              <a:avLst/>
            </a:prstGeom>
          </p:spPr>
          <p:txBody>
            <a:bodyPr wrap="square" lIns="0" tIns="0" rIns="0" bIns="0" rtlCol="0" anchor="t">
              <a:spAutoFit/>
            </a:bodyPr>
            <a:lstStyle/>
            <a:p>
              <a:pPr algn="ctr">
                <a:lnSpc>
                  <a:spcPts val="7559"/>
                </a:lnSpc>
              </a:pPr>
              <a:r>
                <a:rPr lang="pl-PL" sz="6000" b="1" i="0" spc="54" dirty="0">
                  <a:solidFill>
                    <a:srgbClr val="E8EEF1"/>
                  </a:solidFill>
                  <a:latin typeface="Montserrat Classic"/>
                </a:rPr>
                <a:t>Odpowiedzialność</a:t>
              </a:r>
              <a:endParaRPr lang="en-US" sz="6000" b="1" i="0" spc="54" dirty="0">
                <a:solidFill>
                  <a:srgbClr val="E8EEF1"/>
                </a:solidFill>
                <a:latin typeface="Montserrat Classic"/>
              </a:endParaRPr>
            </a:p>
          </p:txBody>
        </p:sp>
        <p:sp>
          <p:nvSpPr>
            <p:cNvPr id="8" name="TextBox 8"/>
            <p:cNvSpPr txBox="1"/>
            <p:nvPr/>
          </p:nvSpPr>
          <p:spPr>
            <a:xfrm>
              <a:off x="56157" y="2795298"/>
              <a:ext cx="8628477" cy="2513508"/>
            </a:xfrm>
            <a:prstGeom prst="rect">
              <a:avLst/>
            </a:prstGeom>
          </p:spPr>
          <p:txBody>
            <a:bodyPr lIns="0" tIns="0" rIns="0" bIns="0" rtlCol="0" anchor="t">
              <a:spAutoFit/>
            </a:bodyPr>
            <a:lstStyle/>
            <a:p>
              <a:pPr algn="ctr">
                <a:lnSpc>
                  <a:spcPts val="4896"/>
                </a:lnSpc>
              </a:pPr>
              <a:r>
                <a:rPr lang="pl-PL" sz="3200" spc="352" dirty="0">
                  <a:solidFill>
                    <a:srgbClr val="E8EEF1"/>
                  </a:solidFill>
                  <a:latin typeface="Montserrat Classic"/>
                </a:rPr>
                <a:t>Spółek operacyjnych za zobowiązania spółki majątkowej</a:t>
              </a:r>
              <a:endParaRPr lang="en-US" sz="3200" b="0" i="0" spc="352" dirty="0">
                <a:solidFill>
                  <a:srgbClr val="E8EEF1"/>
                </a:solidFill>
                <a:latin typeface="Montserrat Classic"/>
              </a:endParaRPr>
            </a:p>
          </p:txBody>
        </p:sp>
      </p:grpSp>
      <p:pic>
        <p:nvPicPr>
          <p:cNvPr id="9" name="Picture 9"/>
          <p:cNvPicPr>
            <a:picLocks noChangeAspect="1"/>
          </p:cNvPicPr>
          <p:nvPr/>
        </p:nvPicPr>
        <p:blipFill>
          <a:blip r:embed="rId2" cstate="print"/>
          <a:srcRect l="34850" t="32426" r="50567"/>
          <a:stretch>
            <a:fillRect/>
          </a:stretch>
        </p:blipFill>
        <p:spPr>
          <a:xfrm>
            <a:off x="8314951" y="-136769"/>
            <a:ext cx="1658098" cy="10938119"/>
          </a:xfrm>
          <a:prstGeom prst="rect">
            <a:avLst/>
          </a:prstGeom>
        </p:spPr>
      </p:pic>
      <p:grpSp>
        <p:nvGrpSpPr>
          <p:cNvPr id="10" name="Group 10"/>
          <p:cNvGrpSpPr/>
          <p:nvPr/>
        </p:nvGrpSpPr>
        <p:grpSpPr>
          <a:xfrm>
            <a:off x="-675946" y="88326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1E3D58"/>
            </a:solidFill>
          </p:spPr>
        </p:sp>
      </p:grpSp>
      <p:grpSp>
        <p:nvGrpSpPr>
          <p:cNvPr id="12" name="Group 12"/>
          <p:cNvGrpSpPr/>
          <p:nvPr/>
        </p:nvGrpSpPr>
        <p:grpSpPr>
          <a:xfrm rot="-10800000">
            <a:off x="16202354" y="603003"/>
            <a:ext cx="2886906" cy="851395"/>
            <a:chOff x="0" y="0"/>
            <a:chExt cx="1722525" cy="508000"/>
          </a:xfrm>
        </p:grpSpPr>
        <p:sp>
          <p:nvSpPr>
            <p:cNvPr id="13" name="Freeform 1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 xmlns:a16="http://schemas.microsoft.com/office/drawing/2014/main" id="{AF3874BE-8453-4D4D-A11D-35503A6E18B6}"/>
              </a:ext>
            </a:extLst>
          </p:cNvPr>
          <p:cNvPicPr>
            <a:picLocks noChangeAspect="1"/>
          </p:cNvPicPr>
          <p:nvPr/>
        </p:nvPicPr>
        <p:blipFill>
          <a:blip r:embed="rId2" cstate="print"/>
          <a:stretch>
            <a:fillRect/>
          </a:stretch>
        </p:blipFill>
        <p:spPr>
          <a:xfrm>
            <a:off x="0" y="0"/>
            <a:ext cx="18288000" cy="10287000"/>
          </a:xfrm>
          <a:prstGeom prst="rect">
            <a:avLst/>
          </a:prstGeom>
        </p:spPr>
      </p:pic>
    </p:spTree>
    <p:extLst>
      <p:ext uri="{BB962C8B-B14F-4D97-AF65-F5344CB8AC3E}">
        <p14:creationId xmlns="" xmlns:p14="http://schemas.microsoft.com/office/powerpoint/2010/main" val="23752822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4451" r="59945"/>
          <a:stretch>
            <a:fillRect/>
          </a:stretch>
        </p:blipFill>
        <p:spPr>
          <a:xfrm rot="5400000">
            <a:off x="8637295" y="-9733637"/>
            <a:ext cx="800939" cy="20348819"/>
          </a:xfrm>
          <a:prstGeom prst="rect">
            <a:avLst/>
          </a:prstGeom>
        </p:spPr>
      </p:pic>
      <p:grpSp>
        <p:nvGrpSpPr>
          <p:cNvPr id="3" name="Group 3"/>
          <p:cNvGrpSpPr/>
          <p:nvPr/>
        </p:nvGrpSpPr>
        <p:grpSpPr>
          <a:xfrm>
            <a:off x="2883980" y="3331380"/>
            <a:ext cx="12520039" cy="3617096"/>
            <a:chOff x="0" y="-9525"/>
            <a:chExt cx="16693386" cy="4822794"/>
          </a:xfrm>
        </p:grpSpPr>
        <p:sp>
          <p:nvSpPr>
            <p:cNvPr id="4" name="TextBox 4"/>
            <p:cNvSpPr txBox="1"/>
            <p:nvPr/>
          </p:nvSpPr>
          <p:spPr>
            <a:xfrm>
              <a:off x="759259" y="-9525"/>
              <a:ext cx="15174869" cy="741045"/>
            </a:xfrm>
            <a:prstGeom prst="rect">
              <a:avLst/>
            </a:prstGeom>
          </p:spPr>
          <p:txBody>
            <a:bodyPr lIns="0" tIns="0" rIns="0" bIns="0" rtlCol="0" anchor="t">
              <a:spAutoFit/>
            </a:bodyPr>
            <a:lstStyle/>
            <a:p>
              <a:pPr algn="ctr">
                <a:lnSpc>
                  <a:spcPts val="4320"/>
                </a:lnSpc>
              </a:pPr>
              <a:r>
                <a:rPr lang="pl-PL" sz="3600" b="1" spc="266" dirty="0">
                  <a:solidFill>
                    <a:srgbClr val="43B0F1"/>
                  </a:solidFill>
                  <a:latin typeface="Montserrat Classic"/>
                </a:rPr>
                <a:t>Upadłość spółki</a:t>
              </a:r>
              <a:endParaRPr lang="en-US" sz="3600" b="1" i="0" spc="266" dirty="0">
                <a:solidFill>
                  <a:srgbClr val="43B0F1"/>
                </a:solidFill>
                <a:latin typeface="Montserrat Classic"/>
              </a:endParaRPr>
            </a:p>
          </p:txBody>
        </p:sp>
        <p:sp>
          <p:nvSpPr>
            <p:cNvPr id="5" name="TextBox 5"/>
            <p:cNvSpPr txBox="1"/>
            <p:nvPr/>
          </p:nvSpPr>
          <p:spPr>
            <a:xfrm>
              <a:off x="0" y="1151399"/>
              <a:ext cx="16693386" cy="2462212"/>
            </a:xfrm>
            <a:prstGeom prst="rect">
              <a:avLst/>
            </a:prstGeom>
          </p:spPr>
          <p:txBody>
            <a:bodyPr lIns="0" tIns="0" rIns="0" bIns="0" rtlCol="0" anchor="t">
              <a:spAutoFit/>
            </a:bodyPr>
            <a:lstStyle/>
            <a:p>
              <a:pPr algn="ctr">
                <a:lnSpc>
                  <a:spcPts val="7205"/>
                </a:lnSpc>
              </a:pPr>
              <a:r>
                <a:rPr lang="en-US" sz="5500" b="1" i="0" spc="159" dirty="0" smtClean="0">
                  <a:solidFill>
                    <a:srgbClr val="E8EEF1"/>
                  </a:solidFill>
                  <a:latin typeface="Montserrat Classic"/>
                </a:rPr>
                <a:t>I</a:t>
              </a:r>
              <a:r>
                <a:rPr lang="pl-PL" sz="5500" b="1" i="0" spc="159" dirty="0" smtClean="0">
                  <a:solidFill>
                    <a:srgbClr val="E8EEF1"/>
                  </a:solidFill>
                  <a:latin typeface="Montserrat Classic"/>
                </a:rPr>
                <a:t>V</a:t>
              </a:r>
              <a:r>
                <a:rPr lang="en-US" sz="5500" b="1" i="0" spc="159" dirty="0" smtClean="0">
                  <a:solidFill>
                    <a:srgbClr val="E8EEF1"/>
                  </a:solidFill>
                  <a:latin typeface="Montserrat Classic"/>
                </a:rPr>
                <a:t>. </a:t>
              </a:r>
              <a:r>
                <a:rPr lang="pl-PL" sz="5500" b="1" spc="159" dirty="0">
                  <a:solidFill>
                    <a:srgbClr val="E8EEF1"/>
                  </a:solidFill>
                  <a:latin typeface="Montserrat Classic"/>
                </a:rPr>
                <a:t>PATENT</a:t>
              </a:r>
              <a:r>
                <a:rPr lang="pl-PL" sz="5500" b="1" i="0" spc="159" dirty="0">
                  <a:solidFill>
                    <a:srgbClr val="E8EEF1"/>
                  </a:solidFill>
                  <a:latin typeface="Montserrat Classic"/>
                </a:rPr>
                <a:t> I </a:t>
              </a:r>
              <a:r>
                <a:rPr lang="en-US" sz="5500" b="1" i="0" spc="159" dirty="0">
                  <a:solidFill>
                    <a:srgbClr val="E8EEF1"/>
                  </a:solidFill>
                  <a:latin typeface="Montserrat Classic"/>
                </a:rPr>
                <a:t>P</a:t>
              </a:r>
              <a:r>
                <a:rPr lang="pl-PL" sz="5500" b="1" i="0" spc="159" dirty="0">
                  <a:solidFill>
                    <a:srgbClr val="E8EEF1"/>
                  </a:solidFill>
                  <a:latin typeface="Montserrat Classic"/>
                </a:rPr>
                <a:t>R</a:t>
              </a:r>
              <a:r>
                <a:rPr lang="en-US" sz="5500" b="1" i="0" spc="159" dirty="0">
                  <a:solidFill>
                    <a:srgbClr val="E8EEF1"/>
                  </a:solidFill>
                  <a:latin typeface="Montserrat Classic"/>
                </a:rPr>
                <a:t>AWO OCHRONNE NA ZNAK TOWAROWY</a:t>
              </a:r>
            </a:p>
          </p:txBody>
        </p:sp>
        <p:sp>
          <p:nvSpPr>
            <p:cNvPr id="6" name="TextBox 6"/>
            <p:cNvSpPr txBox="1"/>
            <p:nvPr/>
          </p:nvSpPr>
          <p:spPr>
            <a:xfrm>
              <a:off x="765404" y="4067737"/>
              <a:ext cx="15162578" cy="745532"/>
            </a:xfrm>
            <a:prstGeom prst="rect">
              <a:avLst/>
            </a:prstGeom>
          </p:spPr>
          <p:txBody>
            <a:bodyPr lIns="0" tIns="0" rIns="0" bIns="0" rtlCol="0" anchor="t">
              <a:spAutoFit/>
            </a:bodyPr>
            <a:lstStyle/>
            <a:p>
              <a:pPr algn="ctr">
                <a:lnSpc>
                  <a:spcPts val="4896"/>
                </a:lnSpc>
              </a:pPr>
              <a:r>
                <a:rPr lang="pl-PL" sz="3200" b="0" i="0" spc="352" dirty="0">
                  <a:solidFill>
                    <a:srgbClr val="43B0F1"/>
                  </a:solidFill>
                  <a:latin typeface="Montserrat Classic"/>
                </a:rPr>
                <a:t>w masie upadłości</a:t>
              </a:r>
              <a:endParaRPr lang="en-US" sz="3200" b="0" i="0" spc="352" dirty="0">
                <a:solidFill>
                  <a:srgbClr val="43B0F1"/>
                </a:solidFill>
                <a:latin typeface="Montserrat Classic"/>
              </a:endParaRPr>
            </a:p>
          </p:txBody>
        </p:sp>
      </p:grpSp>
      <p:grpSp>
        <p:nvGrpSpPr>
          <p:cNvPr id="7" name="Group 7"/>
          <p:cNvGrpSpPr/>
          <p:nvPr/>
        </p:nvGrpSpPr>
        <p:grpSpPr>
          <a:xfrm>
            <a:off x="-2926" y="1028700"/>
            <a:ext cx="2886906" cy="851395"/>
            <a:chOff x="0" y="0"/>
            <a:chExt cx="1722525" cy="508000"/>
          </a:xfrm>
        </p:grpSpPr>
        <p:sp>
          <p:nvSpPr>
            <p:cNvPr id="8" name="Freeform 8"/>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nvGrpSpPr>
          <p:cNvPr id="9" name="Group 9"/>
          <p:cNvGrpSpPr/>
          <p:nvPr/>
        </p:nvGrpSpPr>
        <p:grpSpPr>
          <a:xfrm rot="-10800000">
            <a:off x="15401094" y="8406905"/>
            <a:ext cx="2886906" cy="851395"/>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11" name="Picture 11"/>
          <p:cNvPicPr>
            <a:picLocks noChangeAspect="1"/>
          </p:cNvPicPr>
          <p:nvPr/>
        </p:nvPicPr>
        <p:blipFill>
          <a:blip r:embed="rId2" cstate="print"/>
          <a:srcRect l="34451" r="59945"/>
          <a:stretch>
            <a:fillRect/>
          </a:stretch>
        </p:blipFill>
        <p:spPr>
          <a:xfrm rot="5400000">
            <a:off x="8637295" y="-287879"/>
            <a:ext cx="800939" cy="20348819"/>
          </a:xfrm>
          <a:prstGeom prst="rect">
            <a:avLst/>
          </a:prstGeom>
        </p:spPr>
      </p:pic>
    </p:spTree>
    <p:extLst>
      <p:ext uri="{BB962C8B-B14F-4D97-AF65-F5344CB8AC3E}">
        <p14:creationId xmlns="" xmlns:p14="http://schemas.microsoft.com/office/powerpoint/2010/main" val="1329016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876300"/>
            <a:ext cx="7347658" cy="3536933"/>
            <a:chOff x="0" y="-611853"/>
            <a:chExt cx="9796877" cy="4715912"/>
          </a:xfrm>
        </p:grpSpPr>
        <p:sp>
          <p:nvSpPr>
            <p:cNvPr id="8" name="TextBox 8"/>
            <p:cNvSpPr txBox="1"/>
            <p:nvPr/>
          </p:nvSpPr>
          <p:spPr>
            <a:xfrm>
              <a:off x="0" y="-611853"/>
              <a:ext cx="9796877" cy="735244"/>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Likwidacja </a:t>
              </a:r>
              <a:endParaRPr lang="en-US" sz="3600" b="1" i="0" spc="266" dirty="0">
                <a:solidFill>
                  <a:srgbClr val="E8EEF1"/>
                </a:solidFill>
                <a:latin typeface="Montserrat Classic"/>
              </a:endParaRPr>
            </a:p>
          </p:txBody>
        </p:sp>
        <p:sp>
          <p:nvSpPr>
            <p:cNvPr id="9" name="TextBox 9"/>
            <p:cNvSpPr txBox="1"/>
            <p:nvPr/>
          </p:nvSpPr>
          <p:spPr>
            <a:xfrm>
              <a:off x="0" y="1119138"/>
              <a:ext cx="9796877" cy="2984921"/>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Może być przeprowadzona przy założeniu, że spółka jest w stanie zaspokoić lub zabezpieczyć swoich wierzycieli</a:t>
              </a:r>
              <a:endParaRPr lang="en-US" sz="3000" b="0" i="0" spc="30" dirty="0">
                <a:solidFill>
                  <a:srgbClr val="E8EEF1"/>
                </a:solidFill>
                <a:latin typeface="Montserrat Light"/>
              </a:endParaRPr>
            </a:p>
          </p:txBody>
        </p:sp>
      </p:grpSp>
      <p:grpSp>
        <p:nvGrpSpPr>
          <p:cNvPr id="10" name="Group 10"/>
          <p:cNvGrpSpPr/>
          <p:nvPr/>
        </p:nvGrpSpPr>
        <p:grpSpPr>
          <a:xfrm>
            <a:off x="8686800" y="5981700"/>
            <a:ext cx="7423858" cy="3894497"/>
            <a:chOff x="-101600" y="-510253"/>
            <a:chExt cx="9898477" cy="5192664"/>
          </a:xfrm>
        </p:grpSpPr>
        <p:sp>
          <p:nvSpPr>
            <p:cNvPr id="11" name="TextBox 11"/>
            <p:cNvSpPr txBox="1"/>
            <p:nvPr/>
          </p:nvSpPr>
          <p:spPr>
            <a:xfrm>
              <a:off x="-101600" y="-510253"/>
              <a:ext cx="9796877" cy="735244"/>
            </a:xfrm>
            <a:prstGeom prst="rect">
              <a:avLst/>
            </a:prstGeom>
          </p:spPr>
          <p:txBody>
            <a:bodyPr lIns="0" tIns="0" rIns="0" bIns="0" rtlCol="0" anchor="t">
              <a:spAutoFit/>
            </a:bodyPr>
            <a:lstStyle/>
            <a:p>
              <a:pPr>
                <a:lnSpc>
                  <a:spcPts val="4320"/>
                </a:lnSpc>
              </a:pPr>
              <a:r>
                <a:rPr lang="pl-PL" sz="3600" b="1" spc="266" dirty="0">
                  <a:solidFill>
                    <a:srgbClr val="1E3D58"/>
                  </a:solidFill>
                  <a:latin typeface="Montserrat Classic"/>
                </a:rPr>
                <a:t>Upadłość</a:t>
              </a:r>
              <a:endParaRPr lang="en-US" sz="3600" b="1" i="0" spc="266" dirty="0">
                <a:solidFill>
                  <a:srgbClr val="1E3D58"/>
                </a:solidFill>
                <a:latin typeface="Montserrat Classic"/>
              </a:endParaRPr>
            </a:p>
          </p:txBody>
        </p:sp>
        <p:sp>
          <p:nvSpPr>
            <p:cNvPr id="12" name="TextBox 12"/>
            <p:cNvSpPr txBox="1"/>
            <p:nvPr/>
          </p:nvSpPr>
          <p:spPr>
            <a:xfrm>
              <a:off x="0" y="928049"/>
              <a:ext cx="9796877" cy="3754362"/>
            </a:xfrm>
            <a:prstGeom prst="rect">
              <a:avLst/>
            </a:prstGeom>
          </p:spPr>
          <p:txBody>
            <a:bodyPr lIns="0" tIns="0" rIns="0" bIns="0" rtlCol="0" anchor="t">
              <a:spAutoFit/>
            </a:bodyPr>
            <a:lstStyle/>
            <a:p>
              <a:pPr>
                <a:lnSpc>
                  <a:spcPts val="4500"/>
                </a:lnSpc>
              </a:pPr>
              <a:r>
                <a:rPr lang="pl-PL" sz="3000" spc="30" dirty="0">
                  <a:solidFill>
                    <a:srgbClr val="1E3D58"/>
                  </a:solidFill>
                  <a:latin typeface="Montserrat Light"/>
                </a:rPr>
                <a:t>Gdyby wspólnicy chcieli zakończyć swoją działalność, jednak majątek spółki nie wystarczył na zaspokojenie lub zabezpieczenie wierzycieli -upadłość</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extLst>
      <p:ext uri="{BB962C8B-B14F-4D97-AF65-F5344CB8AC3E}">
        <p14:creationId xmlns="" xmlns:p14="http://schemas.microsoft.com/office/powerpoint/2010/main" val="10844492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876300"/>
            <a:ext cx="7347658" cy="3606567"/>
            <a:chOff x="0" y="-611853"/>
            <a:chExt cx="9796877" cy="4808757"/>
          </a:xfrm>
        </p:grpSpPr>
        <p:sp>
          <p:nvSpPr>
            <p:cNvPr id="8" name="TextBox 8"/>
            <p:cNvSpPr txBox="1"/>
            <p:nvPr/>
          </p:nvSpPr>
          <p:spPr>
            <a:xfrm>
              <a:off x="0" y="-611853"/>
              <a:ext cx="9796877" cy="735244"/>
            </a:xfrm>
            <a:prstGeom prst="rect">
              <a:avLst/>
            </a:prstGeom>
          </p:spPr>
          <p:txBody>
            <a:bodyPr lIns="0" tIns="0" rIns="0" bIns="0" rtlCol="0" anchor="t">
              <a:spAutoFit/>
            </a:bodyPr>
            <a:lstStyle/>
            <a:p>
              <a:pPr>
                <a:lnSpc>
                  <a:spcPts val="4320"/>
                </a:lnSpc>
              </a:pPr>
              <a:r>
                <a:rPr lang="pl-PL" sz="3600" b="1" spc="266" dirty="0">
                  <a:solidFill>
                    <a:srgbClr val="E8EEF1"/>
                  </a:solidFill>
                  <a:latin typeface="Montserrat Classic"/>
                </a:rPr>
                <a:t>Likwidacja </a:t>
              </a:r>
              <a:endParaRPr lang="en-US" sz="3600" b="1" i="0" spc="266" dirty="0">
                <a:solidFill>
                  <a:srgbClr val="E8EEF1"/>
                </a:solidFill>
                <a:latin typeface="Montserrat Classic"/>
              </a:endParaRPr>
            </a:p>
          </p:txBody>
        </p:sp>
        <p:sp>
          <p:nvSpPr>
            <p:cNvPr id="9" name="TextBox 9"/>
            <p:cNvSpPr txBox="1"/>
            <p:nvPr/>
          </p:nvSpPr>
          <p:spPr>
            <a:xfrm>
              <a:off x="0" y="1119138"/>
              <a:ext cx="9796877" cy="3077766"/>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Nie jest wykluczony zwrot wkładów w postępowaniu likwidacyjnym (zakaz zwrotu wkładów dotyczy </a:t>
              </a:r>
              <a:r>
                <a:rPr lang="pl-PL" sz="3000" spc="30" dirty="0" smtClean="0">
                  <a:solidFill>
                    <a:srgbClr val="E8EEF1"/>
                  </a:solidFill>
                  <a:latin typeface="Montserrat Light"/>
                </a:rPr>
                <a:t>spółki kapitałowej, </a:t>
              </a:r>
              <a:r>
                <a:rPr lang="pl-PL" sz="3000" spc="30" dirty="0">
                  <a:solidFill>
                    <a:srgbClr val="E8EEF1"/>
                  </a:solidFill>
                  <a:latin typeface="Montserrat Light"/>
                </a:rPr>
                <a:t>ale w czasie </a:t>
              </a:r>
              <a:r>
                <a:rPr lang="pl-PL" sz="3000" spc="30" dirty="0" smtClean="0">
                  <a:solidFill>
                    <a:srgbClr val="E8EEF1"/>
                  </a:solidFill>
                  <a:latin typeface="Montserrat Light"/>
                </a:rPr>
                <a:t>jej istnienia).</a:t>
              </a:r>
              <a:endParaRPr lang="en-US" sz="3000" b="0" i="0" spc="30" dirty="0">
                <a:solidFill>
                  <a:srgbClr val="E8EEF1"/>
                </a:solidFill>
                <a:latin typeface="Montserrat Light"/>
              </a:endParaRPr>
            </a:p>
          </p:txBody>
        </p:sp>
      </p:grpSp>
      <p:grpSp>
        <p:nvGrpSpPr>
          <p:cNvPr id="10" name="Group 10"/>
          <p:cNvGrpSpPr/>
          <p:nvPr/>
        </p:nvGrpSpPr>
        <p:grpSpPr>
          <a:xfrm>
            <a:off x="8686800" y="5981700"/>
            <a:ext cx="7423858" cy="3894497"/>
            <a:chOff x="-101600" y="-510253"/>
            <a:chExt cx="9898477" cy="5192666"/>
          </a:xfrm>
        </p:grpSpPr>
        <p:sp>
          <p:nvSpPr>
            <p:cNvPr id="11" name="TextBox 11"/>
            <p:cNvSpPr txBox="1"/>
            <p:nvPr/>
          </p:nvSpPr>
          <p:spPr>
            <a:xfrm>
              <a:off x="-101600" y="-510253"/>
              <a:ext cx="9796877" cy="735244"/>
            </a:xfrm>
            <a:prstGeom prst="rect">
              <a:avLst/>
            </a:prstGeom>
          </p:spPr>
          <p:txBody>
            <a:bodyPr lIns="0" tIns="0" rIns="0" bIns="0" rtlCol="0" anchor="t">
              <a:spAutoFit/>
            </a:bodyPr>
            <a:lstStyle/>
            <a:p>
              <a:pPr>
                <a:lnSpc>
                  <a:spcPts val="4320"/>
                </a:lnSpc>
              </a:pPr>
              <a:r>
                <a:rPr lang="pl-PL" sz="3600" b="1" spc="266" dirty="0">
                  <a:solidFill>
                    <a:srgbClr val="1E3D58"/>
                  </a:solidFill>
                  <a:latin typeface="Montserrat Classic"/>
                </a:rPr>
                <a:t>Upadłość</a:t>
              </a:r>
              <a:endParaRPr lang="en-US" sz="3600" b="1" i="0" spc="266" dirty="0">
                <a:solidFill>
                  <a:srgbClr val="1E3D58"/>
                </a:solidFill>
                <a:latin typeface="Montserrat Classic"/>
              </a:endParaRPr>
            </a:p>
          </p:txBody>
        </p:sp>
        <p:sp>
          <p:nvSpPr>
            <p:cNvPr id="12" name="TextBox 12"/>
            <p:cNvSpPr txBox="1"/>
            <p:nvPr/>
          </p:nvSpPr>
          <p:spPr>
            <a:xfrm>
              <a:off x="0" y="928049"/>
              <a:ext cx="9796877" cy="3754364"/>
            </a:xfrm>
            <a:prstGeom prst="rect">
              <a:avLst/>
            </a:prstGeom>
          </p:spPr>
          <p:txBody>
            <a:bodyPr lIns="0" tIns="0" rIns="0" bIns="0" rtlCol="0" anchor="t">
              <a:spAutoFit/>
            </a:bodyPr>
            <a:lstStyle/>
            <a:p>
              <a:pPr>
                <a:lnSpc>
                  <a:spcPts val="4500"/>
                </a:lnSpc>
              </a:pPr>
              <a:r>
                <a:rPr lang="pl-PL" sz="3000" spc="30" dirty="0">
                  <a:solidFill>
                    <a:srgbClr val="1E3D58"/>
                  </a:solidFill>
                  <a:latin typeface="Montserrat Light"/>
                </a:rPr>
                <a:t>W postępowaniu upadłościowym prawa własności przemysłowej muszą zostać spieniężone. Wierzyciele są zaspokajani z funduszów masy upadłości</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extLst>
      <p:ext uri="{BB962C8B-B14F-4D97-AF65-F5344CB8AC3E}">
        <p14:creationId xmlns="" xmlns:p14="http://schemas.microsoft.com/office/powerpoint/2010/main" val="1829070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67974" y="2100809"/>
            <a:ext cx="10752053" cy="6085382"/>
            <a:chOff x="0" y="0"/>
            <a:chExt cx="14336071" cy="8113843"/>
          </a:xfrm>
        </p:grpSpPr>
        <p:sp>
          <p:nvSpPr>
            <p:cNvPr id="3" name="TextBox 3"/>
            <p:cNvSpPr txBox="1"/>
            <p:nvPr/>
          </p:nvSpPr>
          <p:spPr>
            <a:xfrm>
              <a:off x="855903" y="1323975"/>
              <a:ext cx="12624264" cy="2520146"/>
            </a:xfrm>
            <a:prstGeom prst="rect">
              <a:avLst/>
            </a:prstGeom>
          </p:spPr>
          <p:txBody>
            <a:bodyPr lIns="0" tIns="0" rIns="0" bIns="0" rtlCol="0" anchor="t">
              <a:spAutoFit/>
            </a:bodyPr>
            <a:lstStyle/>
            <a:p>
              <a:pPr algn="ctr">
                <a:lnSpc>
                  <a:spcPts val="7236"/>
                </a:lnSpc>
              </a:pPr>
              <a:r>
                <a:rPr lang="en-US" sz="6700" b="1" i="0" spc="469">
                  <a:solidFill>
                    <a:srgbClr val="43B0F1"/>
                  </a:solidFill>
                  <a:latin typeface="Montserrat Classic"/>
                </a:rPr>
                <a:t>CECHY DÓBR NIEMATERIALNYCH</a:t>
              </a:r>
            </a:p>
          </p:txBody>
        </p:sp>
        <p:sp>
          <p:nvSpPr>
            <p:cNvPr id="4" name="TextBox 4"/>
            <p:cNvSpPr txBox="1"/>
            <p:nvPr/>
          </p:nvSpPr>
          <p:spPr>
            <a:xfrm>
              <a:off x="0" y="-9525"/>
              <a:ext cx="14336071" cy="741045"/>
            </a:xfrm>
            <a:prstGeom prst="rect">
              <a:avLst/>
            </a:prstGeom>
          </p:spPr>
          <p:txBody>
            <a:bodyPr lIns="0" tIns="0" rIns="0" bIns="0" rtlCol="0" anchor="t">
              <a:spAutoFit/>
            </a:bodyPr>
            <a:lstStyle/>
            <a:p>
              <a:pPr algn="ctr">
                <a:lnSpc>
                  <a:spcPts val="4320"/>
                </a:lnSpc>
              </a:pPr>
              <a:r>
                <a:rPr lang="en-US" sz="3600" b="1" i="0" spc="266">
                  <a:solidFill>
                    <a:srgbClr val="E8EEF1"/>
                  </a:solidFill>
                  <a:latin typeface="Montserrat Classic"/>
                </a:rPr>
                <a:t>Ustalenia wstępne</a:t>
              </a:r>
            </a:p>
          </p:txBody>
        </p:sp>
        <p:sp>
          <p:nvSpPr>
            <p:cNvPr id="5" name="TextBox 5"/>
            <p:cNvSpPr txBox="1"/>
            <p:nvPr/>
          </p:nvSpPr>
          <p:spPr>
            <a:xfrm>
              <a:off x="886" y="5578927"/>
              <a:ext cx="14334299" cy="745532"/>
            </a:xfrm>
            <a:prstGeom prst="rect">
              <a:avLst/>
            </a:prstGeom>
          </p:spPr>
          <p:txBody>
            <a:bodyPr lIns="0" tIns="0" rIns="0" bIns="0" rtlCol="0" anchor="t">
              <a:spAutoFit/>
            </a:bodyPr>
            <a:lstStyle/>
            <a:p>
              <a:pPr algn="ctr">
                <a:lnSpc>
                  <a:spcPts val="4896"/>
                </a:lnSpc>
              </a:pPr>
              <a:r>
                <a:rPr lang="en-US" sz="3200" b="0" i="0" spc="352" dirty="0">
                  <a:solidFill>
                    <a:srgbClr val="E8EEF1"/>
                  </a:solidFill>
                  <a:latin typeface="Montserrat Classic"/>
                </a:rPr>
                <a:t>KTÓRE MUSZĄ POSIADAĆ JAKO WKŁAD</a:t>
              </a:r>
            </a:p>
          </p:txBody>
        </p:sp>
        <p:sp>
          <p:nvSpPr>
            <p:cNvPr id="6" name="TextBox 6"/>
            <p:cNvSpPr txBox="1"/>
            <p:nvPr/>
          </p:nvSpPr>
          <p:spPr>
            <a:xfrm>
              <a:off x="633422" y="6656518"/>
              <a:ext cx="13069226" cy="1457325"/>
            </a:xfrm>
            <a:prstGeom prst="rect">
              <a:avLst/>
            </a:prstGeom>
          </p:spPr>
          <p:txBody>
            <a:bodyPr lIns="0" tIns="0" rIns="0" bIns="0" rtlCol="0" anchor="t">
              <a:spAutoFit/>
            </a:bodyPr>
            <a:lstStyle/>
            <a:p>
              <a:pPr algn="ctr">
                <a:lnSpc>
                  <a:spcPts val="4500"/>
                </a:lnSpc>
              </a:pPr>
              <a:r>
                <a:rPr lang="en-US" sz="3000" b="0" i="0" spc="30">
                  <a:solidFill>
                    <a:srgbClr val="E8EEF1"/>
                  </a:solidFill>
                  <a:latin typeface="Montserrat Light"/>
                </a:rPr>
                <a:t>Ustalenie tych cech powinno w ogóle poprzedzać weryfikację zdolności aportowej</a:t>
              </a:r>
            </a:p>
          </p:txBody>
        </p:sp>
        <p:grpSp>
          <p:nvGrpSpPr>
            <p:cNvPr id="7" name="Group 7"/>
            <p:cNvGrpSpPr/>
            <p:nvPr/>
          </p:nvGrpSpPr>
          <p:grpSpPr>
            <a:xfrm>
              <a:off x="5999658" y="4263448"/>
              <a:ext cx="2336755" cy="609465"/>
              <a:chOff x="0" y="0"/>
              <a:chExt cx="1947727" cy="508000"/>
            </a:xfrm>
          </p:grpSpPr>
          <p:sp>
            <p:nvSpPr>
              <p:cNvPr id="8" name="Freeform 8"/>
              <p:cNvSpPr/>
              <p:nvPr/>
            </p:nvSpPr>
            <p:spPr>
              <a:xfrm>
                <a:off x="0" y="49530"/>
                <a:ext cx="1947727" cy="408940"/>
              </a:xfrm>
              <a:custGeom>
                <a:avLst/>
                <a:gdLst/>
                <a:ahLst/>
                <a:cxnLst/>
                <a:rect l="l" t="t" r="r" b="b"/>
                <a:pathLst>
                  <a:path w="1947727" h="408940">
                    <a:moveTo>
                      <a:pt x="1741987" y="0"/>
                    </a:moveTo>
                    <a:cubicBezTo>
                      <a:pt x="1641657" y="0"/>
                      <a:pt x="1559107" y="72390"/>
                      <a:pt x="1540057" y="166370"/>
                    </a:cubicBezTo>
                    <a:lnTo>
                      <a:pt x="406400" y="166370"/>
                    </a:lnTo>
                    <a:cubicBezTo>
                      <a:pt x="388620" y="71120"/>
                      <a:pt x="304800" y="0"/>
                      <a:pt x="204470" y="0"/>
                    </a:cubicBezTo>
                    <a:cubicBezTo>
                      <a:pt x="91440" y="0"/>
                      <a:pt x="0" y="91440"/>
                      <a:pt x="0" y="204470"/>
                    </a:cubicBezTo>
                    <a:cubicBezTo>
                      <a:pt x="0" y="317500"/>
                      <a:pt x="91440" y="408940"/>
                      <a:pt x="204470" y="408940"/>
                    </a:cubicBezTo>
                    <a:cubicBezTo>
                      <a:pt x="304800" y="408940"/>
                      <a:pt x="388620" y="337820"/>
                      <a:pt x="406400" y="242570"/>
                    </a:cubicBezTo>
                    <a:lnTo>
                      <a:pt x="1541327" y="242570"/>
                    </a:lnTo>
                    <a:cubicBezTo>
                      <a:pt x="1559107" y="337820"/>
                      <a:pt x="1642927" y="408940"/>
                      <a:pt x="1743257" y="408940"/>
                    </a:cubicBezTo>
                    <a:cubicBezTo>
                      <a:pt x="1856287" y="408940"/>
                      <a:pt x="1947727" y="317500"/>
                      <a:pt x="1947727" y="204470"/>
                    </a:cubicBezTo>
                    <a:cubicBezTo>
                      <a:pt x="1947727" y="91440"/>
                      <a:pt x="1855017" y="0"/>
                      <a:pt x="1741987"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4430897" y="-401760"/>
            <a:ext cx="2458198" cy="10938119"/>
          </a:xfrm>
          <a:prstGeom prst="rect">
            <a:avLst/>
          </a:prstGeom>
        </p:spPr>
      </p:pic>
      <p:sp>
        <p:nvSpPr>
          <p:cNvPr id="3" name="AutoShape 3"/>
          <p:cNvSpPr/>
          <p:nvPr/>
        </p:nvSpPr>
        <p:spPr>
          <a:xfrm>
            <a:off x="15155545" y="-533400"/>
            <a:ext cx="2537546" cy="11353800"/>
          </a:xfrm>
          <a:prstGeom prst="rect">
            <a:avLst/>
          </a:prstGeom>
          <a:solidFill>
            <a:srgbClr val="43B0F1"/>
          </a:solidFill>
        </p:spPr>
      </p:sp>
      <p:grpSp>
        <p:nvGrpSpPr>
          <p:cNvPr id="4" name="Group 4"/>
          <p:cNvGrpSpPr/>
          <p:nvPr/>
        </p:nvGrpSpPr>
        <p:grpSpPr>
          <a:xfrm>
            <a:off x="1028700" y="1523191"/>
            <a:ext cx="12442767" cy="8244293"/>
            <a:chOff x="0" y="-47625"/>
            <a:chExt cx="16590356" cy="10992389"/>
          </a:xfrm>
        </p:grpSpPr>
        <p:sp>
          <p:nvSpPr>
            <p:cNvPr id="5" name="TextBox 5"/>
            <p:cNvSpPr txBox="1"/>
            <p:nvPr/>
          </p:nvSpPr>
          <p:spPr>
            <a:xfrm>
              <a:off x="0" y="-47625"/>
              <a:ext cx="16590356" cy="2669364"/>
            </a:xfrm>
            <a:prstGeom prst="rect">
              <a:avLst/>
            </a:prstGeom>
          </p:spPr>
          <p:txBody>
            <a:bodyPr lIns="0" tIns="0" rIns="0" bIns="0" rtlCol="0" anchor="t">
              <a:spAutoFit/>
            </a:bodyPr>
            <a:lstStyle/>
            <a:p>
              <a:pPr>
                <a:lnSpc>
                  <a:spcPts val="8316"/>
                </a:lnSpc>
              </a:pPr>
              <a:r>
                <a:rPr lang="pl-PL" sz="5600" b="1" spc="59" dirty="0">
                  <a:solidFill>
                    <a:srgbClr val="E8EEF1"/>
                  </a:solidFill>
                  <a:latin typeface="Montserrat Classic"/>
                </a:rPr>
                <a:t>Kwestie szczegółowe. Sprzedaż w postępowaniu upadłościowym</a:t>
              </a:r>
              <a:endParaRPr lang="en-US" sz="5600" b="1" i="0" spc="59" dirty="0">
                <a:solidFill>
                  <a:srgbClr val="E8EEF1"/>
                </a:solidFill>
                <a:latin typeface="Montserrat Classic"/>
              </a:endParaRPr>
            </a:p>
          </p:txBody>
        </p:sp>
        <p:sp>
          <p:nvSpPr>
            <p:cNvPr id="6" name="TextBox 6"/>
            <p:cNvSpPr txBox="1"/>
            <p:nvPr/>
          </p:nvSpPr>
          <p:spPr>
            <a:xfrm>
              <a:off x="0" y="3226450"/>
              <a:ext cx="15970657" cy="745532"/>
            </a:xfrm>
            <a:prstGeom prst="rect">
              <a:avLst/>
            </a:prstGeom>
          </p:spPr>
          <p:txBody>
            <a:bodyPr lIns="0" tIns="0" rIns="0" bIns="0" rtlCol="0" anchor="t">
              <a:spAutoFit/>
            </a:bodyPr>
            <a:lstStyle/>
            <a:p>
              <a:pPr>
                <a:lnSpc>
                  <a:spcPts val="4896"/>
                </a:lnSpc>
              </a:pPr>
              <a:r>
                <a:rPr lang="pl-PL" sz="3200" b="0" i="0" spc="352" dirty="0">
                  <a:solidFill>
                    <a:srgbClr val="43B0F1"/>
                  </a:solidFill>
                  <a:latin typeface="Montserrat Classic"/>
                </a:rPr>
                <a:t>Problem przepisu art. 78 p.w.p.</a:t>
              </a:r>
              <a:endParaRPr lang="en-US" sz="3200" b="0" i="0" spc="352" dirty="0">
                <a:solidFill>
                  <a:srgbClr val="43B0F1"/>
                </a:solidFill>
                <a:latin typeface="Montserrat Classic"/>
              </a:endParaRPr>
            </a:p>
          </p:txBody>
        </p:sp>
        <p:sp>
          <p:nvSpPr>
            <p:cNvPr id="7" name="TextBox 7"/>
            <p:cNvSpPr txBox="1"/>
            <p:nvPr/>
          </p:nvSpPr>
          <p:spPr>
            <a:xfrm>
              <a:off x="0" y="4176905"/>
              <a:ext cx="15970657" cy="3847206"/>
            </a:xfrm>
            <a:prstGeom prst="rect">
              <a:avLst/>
            </a:prstGeom>
          </p:spPr>
          <p:txBody>
            <a:bodyPr lIns="0" tIns="0" rIns="0" bIns="0" rtlCol="0" anchor="t">
              <a:spAutoFit/>
            </a:bodyPr>
            <a:lstStyle/>
            <a:p>
              <a:pPr algn="just">
                <a:lnSpc>
                  <a:spcPts val="4500"/>
                </a:lnSpc>
                <a:buFont typeface="Arial" pitchFamily="34" charset="0"/>
                <a:buChar char="•"/>
              </a:pPr>
              <a:r>
                <a:rPr lang="pl-PL" sz="3000" spc="30" dirty="0">
                  <a:solidFill>
                    <a:srgbClr val="E8EEF1"/>
                  </a:solidFill>
                  <a:latin typeface="Montserrat Light"/>
                </a:rPr>
                <a:t>Przyjmuje się, że nabywca w postępowaniu upadłościowym uzyskuje prawo bez obciążeń (nabycie pierwotne)</a:t>
              </a:r>
            </a:p>
            <a:p>
              <a:pPr algn="just">
                <a:lnSpc>
                  <a:spcPts val="4500"/>
                </a:lnSpc>
                <a:buFont typeface="Arial" pitchFamily="34" charset="0"/>
                <a:buChar char="•"/>
              </a:pPr>
              <a:r>
                <a:rPr lang="pl-PL" sz="3000" spc="30" dirty="0">
                  <a:solidFill>
                    <a:srgbClr val="E8EEF1"/>
                  </a:solidFill>
                  <a:latin typeface="Montserrat Light"/>
                </a:rPr>
                <a:t>Nabywca powinien być wpisany do rejestru UP RP</a:t>
              </a:r>
            </a:p>
            <a:p>
              <a:pPr algn="just">
                <a:lnSpc>
                  <a:spcPts val="4500"/>
                </a:lnSpc>
                <a:buFont typeface="Arial" pitchFamily="34" charset="0"/>
                <a:buChar char="•"/>
              </a:pPr>
              <a:r>
                <a:rPr lang="pl-PL" sz="3000" spc="30" dirty="0">
                  <a:solidFill>
                    <a:srgbClr val="E8EEF1"/>
                  </a:solidFill>
                  <a:latin typeface="Montserrat Light"/>
                </a:rPr>
                <a:t>„</a:t>
              </a:r>
              <a:r>
                <a:rPr lang="pl-PL" sz="3000" spc="30" dirty="0">
                  <a:solidFill>
                    <a:srgbClr val="FF0000"/>
                  </a:solidFill>
                  <a:latin typeface="Montserrat Light"/>
                </a:rPr>
                <a:t>W razie przejścia patentu obciążonego licencją, umowa licencyjna jest skuteczna wobec następcy prawnego</a:t>
              </a:r>
              <a:r>
                <a:rPr lang="pl-PL" sz="3000" spc="30" dirty="0">
                  <a:solidFill>
                    <a:srgbClr val="E8EEF1"/>
                  </a:solidFill>
                  <a:latin typeface="Montserrat Light"/>
                </a:rPr>
                <a:t>.” </a:t>
              </a:r>
            </a:p>
          </p:txBody>
        </p:sp>
        <p:sp>
          <p:nvSpPr>
            <p:cNvPr id="8" name="TextBox 8"/>
            <p:cNvSpPr txBox="1"/>
            <p:nvPr/>
          </p:nvSpPr>
          <p:spPr>
            <a:xfrm>
              <a:off x="0" y="8455425"/>
              <a:ext cx="15970657" cy="745532"/>
            </a:xfrm>
            <a:prstGeom prst="rect">
              <a:avLst/>
            </a:prstGeom>
          </p:spPr>
          <p:txBody>
            <a:bodyPr lIns="0" tIns="0" rIns="0" bIns="0" rtlCol="0" anchor="t">
              <a:spAutoFit/>
            </a:bodyPr>
            <a:lstStyle/>
            <a:p>
              <a:pPr>
                <a:lnSpc>
                  <a:spcPts val="4896"/>
                </a:lnSpc>
              </a:pPr>
              <a:r>
                <a:rPr lang="pl-PL" sz="3200" spc="352" dirty="0">
                  <a:solidFill>
                    <a:srgbClr val="43B0F1"/>
                  </a:solidFill>
                  <a:latin typeface="Montserrat Classic"/>
                </a:rPr>
                <a:t>Istota „następcy prawnego”</a:t>
              </a:r>
              <a:endParaRPr lang="en-US" sz="3200" b="0" i="0" spc="352" dirty="0">
                <a:solidFill>
                  <a:srgbClr val="43B0F1"/>
                </a:solidFill>
                <a:latin typeface="Montserrat Classic"/>
              </a:endParaRPr>
            </a:p>
          </p:txBody>
        </p:sp>
        <p:sp>
          <p:nvSpPr>
            <p:cNvPr id="9" name="TextBox 9"/>
            <p:cNvSpPr txBox="1"/>
            <p:nvPr/>
          </p:nvSpPr>
          <p:spPr>
            <a:xfrm>
              <a:off x="0" y="9405881"/>
              <a:ext cx="15970657" cy="1538883"/>
            </a:xfrm>
            <a:prstGeom prst="rect">
              <a:avLst/>
            </a:prstGeom>
          </p:spPr>
          <p:txBody>
            <a:bodyPr lIns="0" tIns="0" rIns="0" bIns="0" rtlCol="0" anchor="t">
              <a:spAutoFit/>
            </a:bodyPr>
            <a:lstStyle/>
            <a:p>
              <a:pPr algn="just">
                <a:lnSpc>
                  <a:spcPts val="4500"/>
                </a:lnSpc>
              </a:pPr>
              <a:r>
                <a:rPr lang="pl-PL" sz="3000" b="0" i="0" spc="30" dirty="0">
                  <a:solidFill>
                    <a:srgbClr val="E8EEF1"/>
                  </a:solidFill>
                  <a:latin typeface="Montserrat Light"/>
                </a:rPr>
                <a:t>Abstrahując </a:t>
              </a:r>
              <a:r>
                <a:rPr lang="pl-PL" sz="3000" b="0" i="0" spc="30">
                  <a:solidFill>
                    <a:srgbClr val="E8EEF1"/>
                  </a:solidFill>
                  <a:latin typeface="Montserrat Light"/>
                </a:rPr>
                <a:t>do </a:t>
              </a:r>
              <a:r>
                <a:rPr lang="pl-PL" sz="3000" b="0" i="0" spc="30" smtClean="0">
                  <a:solidFill>
                    <a:srgbClr val="E8EEF1"/>
                  </a:solidFill>
                  <a:latin typeface="Montserrat Light"/>
                </a:rPr>
                <a:t>k</a:t>
              </a:r>
              <a:r>
                <a:rPr lang="pl-PL" sz="3000" spc="30" smtClean="0">
                  <a:solidFill>
                    <a:srgbClr val="E8EEF1"/>
                  </a:solidFill>
                  <a:latin typeface="Montserrat Light"/>
                </a:rPr>
                <a:t>westii </a:t>
              </a:r>
              <a:r>
                <a:rPr lang="pl-PL" sz="3000" spc="30" dirty="0">
                  <a:solidFill>
                    <a:srgbClr val="E8EEF1"/>
                  </a:solidFill>
                  <a:latin typeface="Montserrat Light"/>
                </a:rPr>
                <a:t>charakteru </a:t>
              </a:r>
              <a:r>
                <a:rPr lang="pl-PL" sz="3000" spc="30">
                  <a:solidFill>
                    <a:srgbClr val="E8EEF1"/>
                  </a:solidFill>
                  <a:latin typeface="Montserrat Light"/>
                </a:rPr>
                <a:t>prawnego </a:t>
              </a:r>
              <a:r>
                <a:rPr lang="pl-PL" sz="3000" spc="30" smtClean="0">
                  <a:solidFill>
                    <a:srgbClr val="E8EEF1"/>
                  </a:solidFill>
                  <a:latin typeface="Montserrat Light"/>
                </a:rPr>
                <a:t>licencji, </a:t>
              </a:r>
              <a:r>
                <a:rPr lang="pl-PL" sz="3000" spc="30" dirty="0">
                  <a:solidFill>
                    <a:srgbClr val="E8EEF1"/>
                  </a:solidFill>
                  <a:latin typeface="Montserrat Light"/>
                </a:rPr>
                <a:t>przy nabyciu pierwotnym nie ma „następcy prawnego”</a:t>
              </a:r>
              <a:endParaRPr lang="en-US" sz="3000" b="0" i="0" spc="30" dirty="0">
                <a:solidFill>
                  <a:srgbClr val="E8EEF1"/>
                </a:solidFill>
                <a:latin typeface="Montserrat Light"/>
              </a:endParaRPr>
            </a:p>
          </p:txBody>
        </p:sp>
      </p:grpSp>
      <p:grpSp>
        <p:nvGrpSpPr>
          <p:cNvPr id="10" name="Group 10"/>
          <p:cNvGrpSpPr/>
          <p:nvPr/>
        </p:nvGrpSpPr>
        <p:grpSpPr>
          <a:xfrm>
            <a:off x="-414753" y="603003"/>
            <a:ext cx="2886906" cy="851395"/>
            <a:chOff x="0" y="0"/>
            <a:chExt cx="1722525" cy="508000"/>
          </a:xfrm>
        </p:grpSpPr>
        <p:sp>
          <p:nvSpPr>
            <p:cNvPr id="11" name="Freeform 1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extLst>
      <p:ext uri="{BB962C8B-B14F-4D97-AF65-F5344CB8AC3E}">
        <p14:creationId xmlns="" xmlns:p14="http://schemas.microsoft.com/office/powerpoint/2010/main" val="42429612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70860" y="496387"/>
            <a:ext cx="2886906" cy="851395"/>
            <a:chOff x="0" y="0"/>
            <a:chExt cx="1722525" cy="508000"/>
          </a:xfrm>
        </p:grpSpPr>
        <p:sp>
          <p:nvSpPr>
            <p:cNvPr id="3" name="Freeform 3"/>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4" name="Picture 4"/>
          <p:cNvPicPr>
            <a:picLocks noChangeAspect="1"/>
          </p:cNvPicPr>
          <p:nvPr/>
        </p:nvPicPr>
        <p:blipFill>
          <a:blip r:embed="rId2" cstate="print"/>
          <a:srcRect l="34850" t="32426" r="50567"/>
          <a:stretch>
            <a:fillRect/>
          </a:stretch>
        </p:blipFill>
        <p:spPr>
          <a:xfrm>
            <a:off x="3413660" y="-325560"/>
            <a:ext cx="1658098" cy="10938119"/>
          </a:xfrm>
          <a:prstGeom prst="rect">
            <a:avLst/>
          </a:prstGeom>
        </p:spPr>
      </p:pic>
      <p:pic>
        <p:nvPicPr>
          <p:cNvPr id="5" name="Picture 5"/>
          <p:cNvPicPr>
            <a:picLocks noChangeAspect="1"/>
          </p:cNvPicPr>
          <p:nvPr/>
        </p:nvPicPr>
        <p:blipFill>
          <a:blip r:embed="rId3" cstate="print"/>
          <a:srcRect l="37714" r="37714"/>
          <a:stretch>
            <a:fillRect/>
          </a:stretch>
        </p:blipFill>
        <p:spPr>
          <a:xfrm>
            <a:off x="-442685" y="-308796"/>
            <a:ext cx="4763454" cy="10904593"/>
          </a:xfrm>
          <a:prstGeom prst="rect">
            <a:avLst/>
          </a:prstGeom>
        </p:spPr>
      </p:pic>
      <p:grpSp>
        <p:nvGrpSpPr>
          <p:cNvPr id="6" name="Group 6"/>
          <p:cNvGrpSpPr/>
          <p:nvPr/>
        </p:nvGrpSpPr>
        <p:grpSpPr>
          <a:xfrm>
            <a:off x="5997633" y="1467868"/>
            <a:ext cx="11261667" cy="8229598"/>
            <a:chOff x="0" y="-19051"/>
            <a:chExt cx="15015556" cy="10972797"/>
          </a:xfrm>
        </p:grpSpPr>
        <p:sp>
          <p:nvSpPr>
            <p:cNvPr id="7" name="TextBox 7"/>
            <p:cNvSpPr txBox="1"/>
            <p:nvPr/>
          </p:nvSpPr>
          <p:spPr>
            <a:xfrm>
              <a:off x="0" y="-19051"/>
              <a:ext cx="15015556" cy="1725259"/>
            </a:xfrm>
            <a:prstGeom prst="rect">
              <a:avLst/>
            </a:prstGeom>
          </p:spPr>
          <p:txBody>
            <a:bodyPr lIns="0" tIns="0" rIns="0" bIns="0" rtlCol="0" anchor="t">
              <a:spAutoFit/>
            </a:bodyPr>
            <a:lstStyle/>
            <a:p>
              <a:pPr>
                <a:lnSpc>
                  <a:spcPts val="5292"/>
                </a:lnSpc>
              </a:pPr>
              <a:r>
                <a:rPr lang="pl-PL" sz="4200" b="1" i="0" spc="37" dirty="0">
                  <a:solidFill>
                    <a:srgbClr val="E8EEF1"/>
                  </a:solidFill>
                  <a:latin typeface="Montserrat Classic"/>
                </a:rPr>
                <a:t>Los praw pozostałych po wykreśleniu spółki handlowej z KRS</a:t>
              </a:r>
              <a:endParaRPr lang="en-US" sz="4200" b="1" i="0" spc="37" dirty="0">
                <a:solidFill>
                  <a:srgbClr val="E8EEF1"/>
                </a:solidFill>
                <a:latin typeface="Montserrat Classic"/>
              </a:endParaRPr>
            </a:p>
          </p:txBody>
        </p:sp>
        <p:sp>
          <p:nvSpPr>
            <p:cNvPr id="8" name="TextBox 8"/>
            <p:cNvSpPr txBox="1"/>
            <p:nvPr/>
          </p:nvSpPr>
          <p:spPr>
            <a:xfrm>
              <a:off x="0" y="2350730"/>
              <a:ext cx="14040257" cy="752429"/>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I </a:t>
              </a:r>
              <a:r>
                <a:rPr lang="pl-PL" sz="3200" spc="352" dirty="0">
                  <a:solidFill>
                    <a:srgbClr val="43B0F1"/>
                  </a:solidFill>
                  <a:latin typeface="Montserrat Classic"/>
                </a:rPr>
                <a:t>Kwestia – art. 169 ust. 1 pkt 4 p.w.p.</a:t>
              </a:r>
              <a:endParaRPr lang="en-US" sz="3200" b="0" i="0" spc="352" dirty="0">
                <a:solidFill>
                  <a:srgbClr val="43B0F1"/>
                </a:solidFill>
                <a:latin typeface="Montserrat Classic"/>
              </a:endParaRPr>
            </a:p>
          </p:txBody>
        </p:sp>
        <p:sp>
          <p:nvSpPr>
            <p:cNvPr id="9" name="TextBox 9"/>
            <p:cNvSpPr txBox="1"/>
            <p:nvPr/>
          </p:nvSpPr>
          <p:spPr>
            <a:xfrm>
              <a:off x="0" y="3170141"/>
              <a:ext cx="14040257" cy="2215479"/>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Wygaśnięcie prawa na znak towarowy z chwilą wykreślenia spółki z rejestru. To jest przepis wyjątkowy i nie powinno się go interpretować rozszerzająco.</a:t>
              </a:r>
              <a:endParaRPr lang="en-US" sz="3000" b="0" i="0" spc="30" dirty="0">
                <a:solidFill>
                  <a:srgbClr val="E8EEF1"/>
                </a:solidFill>
                <a:latin typeface="Montserrat Light"/>
              </a:endParaRPr>
            </a:p>
          </p:txBody>
        </p:sp>
        <p:sp>
          <p:nvSpPr>
            <p:cNvPr id="10" name="TextBox 10"/>
            <p:cNvSpPr txBox="1"/>
            <p:nvPr/>
          </p:nvSpPr>
          <p:spPr>
            <a:xfrm>
              <a:off x="0" y="5841477"/>
              <a:ext cx="14040257" cy="745532"/>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II </a:t>
              </a:r>
              <a:r>
                <a:rPr lang="pl-PL" sz="3200" b="0" i="0" spc="352" dirty="0">
                  <a:solidFill>
                    <a:srgbClr val="43B0F1"/>
                  </a:solidFill>
                  <a:latin typeface="Montserrat Classic"/>
                </a:rPr>
                <a:t>Kwestia – prawa „niczyje” </a:t>
              </a:r>
              <a:endParaRPr lang="en-US" sz="3200" b="0" i="0" spc="352" dirty="0">
                <a:solidFill>
                  <a:srgbClr val="43B0F1"/>
                </a:solidFill>
                <a:latin typeface="Montserrat Classic"/>
              </a:endParaRPr>
            </a:p>
          </p:txBody>
        </p:sp>
        <p:sp>
          <p:nvSpPr>
            <p:cNvPr id="11" name="TextBox 11"/>
            <p:cNvSpPr txBox="1"/>
            <p:nvPr/>
          </p:nvSpPr>
          <p:spPr>
            <a:xfrm>
              <a:off x="0" y="6660887"/>
              <a:ext cx="14040257" cy="1446037"/>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Problem praw, które nie zostały objęte postępowaniem upadłościowym oraz likwidacyjnym</a:t>
              </a:r>
              <a:endParaRPr lang="en-US" sz="3000" b="0" i="0" spc="30" dirty="0">
                <a:solidFill>
                  <a:srgbClr val="E8EEF1"/>
                </a:solidFill>
                <a:latin typeface="Montserrat Light"/>
              </a:endParaRPr>
            </a:p>
          </p:txBody>
        </p:sp>
        <p:sp>
          <p:nvSpPr>
            <p:cNvPr id="12" name="TextBox 12"/>
            <p:cNvSpPr txBox="1"/>
            <p:nvPr/>
          </p:nvSpPr>
          <p:spPr>
            <a:xfrm>
              <a:off x="0" y="8688298"/>
              <a:ext cx="14040257" cy="745532"/>
            </a:xfrm>
            <a:prstGeom prst="rect">
              <a:avLst/>
            </a:prstGeom>
          </p:spPr>
          <p:txBody>
            <a:bodyPr lIns="0" tIns="0" rIns="0" bIns="0" rtlCol="0" anchor="t">
              <a:spAutoFit/>
            </a:bodyPr>
            <a:lstStyle/>
            <a:p>
              <a:pPr>
                <a:lnSpc>
                  <a:spcPts val="4896"/>
                </a:lnSpc>
              </a:pPr>
              <a:r>
                <a:rPr lang="en-US" sz="3200" b="0" i="0" spc="352" dirty="0">
                  <a:solidFill>
                    <a:srgbClr val="43B0F1"/>
                  </a:solidFill>
                  <a:latin typeface="Montserrat Classic"/>
                </a:rPr>
                <a:t>III </a:t>
              </a:r>
              <a:r>
                <a:rPr lang="pl-PL" sz="3200" b="0" i="0" spc="352" dirty="0">
                  <a:solidFill>
                    <a:srgbClr val="43B0F1"/>
                  </a:solidFill>
                  <a:latin typeface="Montserrat Classic"/>
                </a:rPr>
                <a:t>Kwestia – art. 25e KRSU</a:t>
              </a:r>
              <a:endParaRPr lang="en-US" sz="3200" b="0" i="0" spc="352" dirty="0">
                <a:solidFill>
                  <a:srgbClr val="43B0F1"/>
                </a:solidFill>
                <a:latin typeface="Montserrat Classic"/>
              </a:endParaRPr>
            </a:p>
          </p:txBody>
        </p:sp>
        <p:sp>
          <p:nvSpPr>
            <p:cNvPr id="13" name="TextBox 13"/>
            <p:cNvSpPr txBox="1"/>
            <p:nvPr/>
          </p:nvSpPr>
          <p:spPr>
            <a:xfrm>
              <a:off x="0" y="9507709"/>
              <a:ext cx="14040257" cy="1446037"/>
            </a:xfrm>
            <a:prstGeom prst="rect">
              <a:avLst/>
            </a:prstGeom>
          </p:spPr>
          <p:txBody>
            <a:bodyPr lIns="0" tIns="0" rIns="0" bIns="0" rtlCol="0" anchor="t">
              <a:spAutoFit/>
            </a:bodyPr>
            <a:lstStyle/>
            <a:p>
              <a:pPr>
                <a:lnSpc>
                  <a:spcPts val="4500"/>
                </a:lnSpc>
              </a:pPr>
              <a:r>
                <a:rPr lang="pl-PL" sz="3000" b="0" i="0" spc="30" dirty="0">
                  <a:solidFill>
                    <a:srgbClr val="E8EEF1"/>
                  </a:solidFill>
                  <a:latin typeface="Montserrat Light"/>
                </a:rPr>
                <a:t>Na podstawie </a:t>
              </a:r>
              <a:r>
                <a:rPr lang="pl-PL" sz="3000" spc="30" dirty="0">
                  <a:solidFill>
                    <a:srgbClr val="E8EEF1"/>
                  </a:solidFill>
                  <a:latin typeface="Montserrat Light"/>
                </a:rPr>
                <a:t>tego przepisu patent i prawo ochronne nabywa Skarb Państwa (może się ujawnić rejestrze UP)</a:t>
              </a:r>
              <a:endParaRPr lang="en-US" sz="3000" b="0" i="0" spc="30" dirty="0">
                <a:solidFill>
                  <a:srgbClr val="E8EEF1"/>
                </a:solidFill>
                <a:latin typeface="Montserrat Light"/>
              </a:endParaRPr>
            </a:p>
          </p:txBody>
        </p:sp>
      </p:grpSp>
      <p:sp>
        <p:nvSpPr>
          <p:cNvPr id="14" name="AutoShape 14"/>
          <p:cNvSpPr/>
          <p:nvPr/>
        </p:nvSpPr>
        <p:spPr>
          <a:xfrm>
            <a:off x="3870860" y="-495300"/>
            <a:ext cx="685800" cy="11277600"/>
          </a:xfrm>
          <a:prstGeom prst="rect">
            <a:avLst/>
          </a:prstGeom>
          <a:solidFill>
            <a:srgbClr val="43B0F1"/>
          </a:solidFill>
        </p:spPr>
      </p:sp>
    </p:spTree>
    <p:extLst>
      <p:ext uri="{BB962C8B-B14F-4D97-AF65-F5344CB8AC3E}">
        <p14:creationId xmlns="" xmlns:p14="http://schemas.microsoft.com/office/powerpoint/2010/main" val="1506948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27814" t="32426" r="50567"/>
          <a:stretch>
            <a:fillRect/>
          </a:stretch>
        </p:blipFill>
        <p:spPr>
          <a:xfrm>
            <a:off x="11475791" y="-254504"/>
            <a:ext cx="2458198" cy="10938119"/>
          </a:xfrm>
          <a:prstGeom prst="rect">
            <a:avLst/>
          </a:prstGeom>
        </p:spPr>
      </p:pic>
      <p:pic>
        <p:nvPicPr>
          <p:cNvPr id="3" name="Picture 3"/>
          <p:cNvPicPr>
            <a:picLocks noChangeAspect="1"/>
          </p:cNvPicPr>
          <p:nvPr/>
        </p:nvPicPr>
        <p:blipFill>
          <a:blip r:embed="rId3" cstate="print"/>
          <a:srcRect l="25834" r="38856" b="2662"/>
          <a:stretch>
            <a:fillRect/>
          </a:stretch>
        </p:blipFill>
        <p:spPr>
          <a:xfrm>
            <a:off x="12576094" y="-520556"/>
            <a:ext cx="6133069" cy="11328112"/>
          </a:xfrm>
          <a:prstGeom prst="rect">
            <a:avLst/>
          </a:prstGeom>
        </p:spPr>
      </p:pic>
      <p:sp>
        <p:nvSpPr>
          <p:cNvPr id="4" name="AutoShape 4"/>
          <p:cNvSpPr/>
          <p:nvPr/>
        </p:nvSpPr>
        <p:spPr>
          <a:xfrm>
            <a:off x="12207075" y="-396616"/>
            <a:ext cx="738039" cy="11080231"/>
          </a:xfrm>
          <a:prstGeom prst="rect">
            <a:avLst/>
          </a:prstGeom>
          <a:solidFill>
            <a:srgbClr val="43B0F1"/>
          </a:solidFill>
        </p:spPr>
      </p:sp>
      <p:grpSp>
        <p:nvGrpSpPr>
          <p:cNvPr id="5" name="Group 5"/>
          <p:cNvGrpSpPr/>
          <p:nvPr/>
        </p:nvGrpSpPr>
        <p:grpSpPr>
          <a:xfrm>
            <a:off x="-790246" y="-58826"/>
            <a:ext cx="11008275" cy="8792642"/>
            <a:chOff x="0" y="0"/>
            <a:chExt cx="14677701" cy="11723524"/>
          </a:xfrm>
        </p:grpSpPr>
        <p:sp>
          <p:nvSpPr>
            <p:cNvPr id="6" name="TextBox 6"/>
            <p:cNvSpPr txBox="1"/>
            <p:nvPr/>
          </p:nvSpPr>
          <p:spPr>
            <a:xfrm>
              <a:off x="2425261" y="1784048"/>
              <a:ext cx="12252440" cy="1283344"/>
            </a:xfrm>
            <a:prstGeom prst="rect">
              <a:avLst/>
            </a:prstGeom>
          </p:spPr>
          <p:txBody>
            <a:bodyPr lIns="0" tIns="0" rIns="0" bIns="0" rtlCol="0" anchor="t">
              <a:spAutoFit/>
            </a:bodyPr>
            <a:lstStyle/>
            <a:p>
              <a:pPr algn="l">
                <a:lnSpc>
                  <a:spcPts val="8316"/>
                </a:lnSpc>
              </a:pPr>
              <a:r>
                <a:rPr lang="pl-PL" sz="6600" b="1" spc="59" dirty="0">
                  <a:solidFill>
                    <a:srgbClr val="E8EEF1"/>
                  </a:solidFill>
                  <a:latin typeface="Montserrat Classic"/>
                </a:rPr>
                <a:t>Cd.  </a:t>
              </a:r>
              <a:endParaRPr lang="en-US" sz="6600" b="1" i="0" spc="59" dirty="0">
                <a:solidFill>
                  <a:srgbClr val="E8EEF1"/>
                </a:solidFill>
                <a:latin typeface="Montserrat Classic"/>
              </a:endParaRPr>
            </a:p>
          </p:txBody>
        </p:sp>
        <p:sp>
          <p:nvSpPr>
            <p:cNvPr id="7" name="TextBox 7"/>
            <p:cNvSpPr txBox="1"/>
            <p:nvPr/>
          </p:nvSpPr>
          <p:spPr>
            <a:xfrm>
              <a:off x="2425262" y="3616003"/>
              <a:ext cx="11550113" cy="741045"/>
            </a:xfrm>
            <a:prstGeom prst="rect">
              <a:avLst/>
            </a:prstGeom>
          </p:spPr>
          <p:txBody>
            <a:bodyPr lIns="0" tIns="0" rIns="0" bIns="0" rtlCol="0" anchor="t">
              <a:spAutoFit/>
            </a:bodyPr>
            <a:lstStyle/>
            <a:p>
              <a:pPr>
                <a:lnSpc>
                  <a:spcPts val="4320"/>
                </a:lnSpc>
              </a:pPr>
              <a:r>
                <a:rPr lang="pl-PL" sz="3600" b="1" spc="266" dirty="0">
                  <a:solidFill>
                    <a:srgbClr val="43B0F1"/>
                  </a:solidFill>
                  <a:latin typeface="Montserrat Classic"/>
                </a:rPr>
                <a:t>Przepis art. 25e ust. 3 KRSU</a:t>
              </a:r>
              <a:r>
                <a:rPr lang="en-US" sz="3600" b="1" spc="266" dirty="0">
                  <a:solidFill>
                    <a:srgbClr val="43B0F1"/>
                  </a:solidFill>
                  <a:latin typeface="Montserrat Classic"/>
                </a:rPr>
                <a:t>:</a:t>
              </a:r>
              <a:endParaRPr lang="en-US" sz="3600" b="1" i="0" spc="266" dirty="0">
                <a:solidFill>
                  <a:srgbClr val="43B0F1"/>
                </a:solidFill>
                <a:latin typeface="Montserrat Classic"/>
              </a:endParaRPr>
            </a:p>
          </p:txBody>
        </p:sp>
        <p:sp>
          <p:nvSpPr>
            <p:cNvPr id="8" name="TextBox 8"/>
            <p:cNvSpPr txBox="1"/>
            <p:nvPr/>
          </p:nvSpPr>
          <p:spPr>
            <a:xfrm>
              <a:off x="2425261" y="4869510"/>
              <a:ext cx="11550113" cy="6854014"/>
            </a:xfrm>
            <a:prstGeom prst="rect">
              <a:avLst/>
            </a:prstGeom>
          </p:spPr>
          <p:txBody>
            <a:bodyPr lIns="0" tIns="0" rIns="0" bIns="0" rtlCol="0" anchor="t">
              <a:spAutoFit/>
            </a:bodyPr>
            <a:lstStyle/>
            <a:p>
              <a:pPr>
                <a:lnSpc>
                  <a:spcPts val="4500"/>
                </a:lnSpc>
              </a:pPr>
              <a:r>
                <a:rPr lang="pl-PL" sz="3000" spc="30" dirty="0">
                  <a:solidFill>
                    <a:srgbClr val="E8EEF1"/>
                  </a:solidFill>
                  <a:latin typeface="Montserrat Light"/>
                </a:rPr>
                <a:t>„Wspólnicy, członkowie spółdzielni i inne osoby uprawnione do udziału w majątku likwidacyjnym mogą dochodzić</a:t>
              </a:r>
            </a:p>
            <a:p>
              <a:pPr>
                <a:lnSpc>
                  <a:spcPts val="4500"/>
                </a:lnSpc>
              </a:pPr>
              <a:r>
                <a:rPr lang="pl-PL" sz="3000" spc="30" dirty="0">
                  <a:solidFill>
                    <a:srgbClr val="E8EEF1"/>
                  </a:solidFill>
                  <a:latin typeface="Montserrat Light"/>
                </a:rPr>
                <a:t>swoich praw, gdy reprezentują łącznie co najmniej dwie trzecie głosów i wykażą, że wszyscy wierzyciele zostali zaspokojeni lub zabezpieczeni.” – </a:t>
              </a:r>
              <a:r>
                <a:rPr lang="pl-PL" sz="3000" b="1" spc="30" dirty="0">
                  <a:solidFill>
                    <a:srgbClr val="E8EEF1"/>
                  </a:solidFill>
                  <a:latin typeface="Montserrat Light"/>
                </a:rPr>
                <a:t>problem jest, czy regulacja tego przepisu jest w ogóle konstytucyjna</a:t>
              </a:r>
              <a:endParaRPr lang="en-US" sz="3000" b="0" i="0" spc="30" dirty="0">
                <a:solidFill>
                  <a:srgbClr val="E8EEF1"/>
                </a:solidFill>
                <a:latin typeface="Montserrat Light"/>
              </a:endParaRPr>
            </a:p>
          </p:txBody>
        </p:sp>
        <p:grpSp>
          <p:nvGrpSpPr>
            <p:cNvPr id="9" name="Group 9"/>
            <p:cNvGrpSpPr/>
            <p:nvPr/>
          </p:nvGrpSpPr>
          <p:grpSpPr>
            <a:xfrm>
              <a:off x="0" y="0"/>
              <a:ext cx="3849208" cy="1135193"/>
              <a:chOff x="0" y="0"/>
              <a:chExt cx="1722525" cy="508000"/>
            </a:xfrm>
          </p:grpSpPr>
          <p:sp>
            <p:nvSpPr>
              <p:cNvPr id="10" name="Freeform 10"/>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grpSp>
    </p:spTree>
    <p:extLst>
      <p:ext uri="{BB962C8B-B14F-4D97-AF65-F5344CB8AC3E}">
        <p14:creationId xmlns="" xmlns:p14="http://schemas.microsoft.com/office/powerpoint/2010/main" val="42227296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09700" y="-609600"/>
            <a:ext cx="20764500" cy="5753100"/>
          </a:xfrm>
          <a:prstGeom prst="rect">
            <a:avLst/>
          </a:prstGeom>
          <a:solidFill>
            <a:srgbClr val="E8EEF1">
              <a:alpha val="9803"/>
            </a:srgbClr>
          </a:solidFill>
        </p:spPr>
      </p:sp>
      <p:pic>
        <p:nvPicPr>
          <p:cNvPr id="3" name="Picture 3"/>
          <p:cNvPicPr>
            <a:picLocks noChangeAspect="1"/>
          </p:cNvPicPr>
          <p:nvPr/>
        </p:nvPicPr>
        <p:blipFill>
          <a:blip r:embed="rId2" cstate="print"/>
          <a:srcRect l="34850" t="32426" r="50567"/>
          <a:stretch>
            <a:fillRect/>
          </a:stretch>
        </p:blipFill>
        <p:spPr>
          <a:xfrm>
            <a:off x="4080542" y="-325560"/>
            <a:ext cx="1658098" cy="10938119"/>
          </a:xfrm>
          <a:prstGeom prst="rect">
            <a:avLst/>
          </a:prstGeom>
        </p:spPr>
      </p:pic>
      <p:sp>
        <p:nvSpPr>
          <p:cNvPr id="4" name="AutoShape 4"/>
          <p:cNvSpPr/>
          <p:nvPr/>
        </p:nvSpPr>
        <p:spPr>
          <a:xfrm>
            <a:off x="-1409700" y="-476250"/>
            <a:ext cx="6515100" cy="11239500"/>
          </a:xfrm>
          <a:prstGeom prst="rect">
            <a:avLst/>
          </a:prstGeom>
          <a:solidFill>
            <a:srgbClr val="43B0F1"/>
          </a:solidFill>
        </p:spPr>
      </p:sp>
      <p:sp>
        <p:nvSpPr>
          <p:cNvPr id="5" name="TextBox 5"/>
          <p:cNvSpPr txBox="1"/>
          <p:nvPr/>
        </p:nvSpPr>
        <p:spPr>
          <a:xfrm>
            <a:off x="767507" y="3853006"/>
            <a:ext cx="3588085" cy="3149067"/>
          </a:xfrm>
          <a:prstGeom prst="rect">
            <a:avLst/>
          </a:prstGeom>
        </p:spPr>
        <p:txBody>
          <a:bodyPr lIns="0" tIns="0" rIns="0" bIns="0" rtlCol="0" anchor="t">
            <a:spAutoFit/>
          </a:bodyPr>
          <a:lstStyle/>
          <a:p>
            <a:pPr>
              <a:lnSpc>
                <a:spcPts val="6288"/>
              </a:lnSpc>
            </a:pPr>
            <a:r>
              <a:rPr lang="pl-PL" sz="4800" b="1" spc="139" dirty="0">
                <a:solidFill>
                  <a:srgbClr val="1E3D58"/>
                </a:solidFill>
                <a:latin typeface="Montserrat Classic"/>
              </a:rPr>
              <a:t>Zastaw rejestrowy a upadłość spółki</a:t>
            </a:r>
            <a:endParaRPr lang="en-US" sz="4800" b="1" i="0" spc="139" dirty="0">
              <a:solidFill>
                <a:srgbClr val="1E3D58"/>
              </a:solidFill>
              <a:latin typeface="Montserrat Classic"/>
            </a:endParaRPr>
          </a:p>
        </p:txBody>
      </p:sp>
      <p:grpSp>
        <p:nvGrpSpPr>
          <p:cNvPr id="6" name="Group 6"/>
          <p:cNvGrpSpPr/>
          <p:nvPr/>
        </p:nvGrpSpPr>
        <p:grpSpPr>
          <a:xfrm>
            <a:off x="7060044" y="6510291"/>
            <a:ext cx="9654109" cy="2450624"/>
            <a:chOff x="0" y="-95251"/>
            <a:chExt cx="12872145" cy="3267498"/>
          </a:xfrm>
        </p:grpSpPr>
        <p:sp>
          <p:nvSpPr>
            <p:cNvPr id="7" name="TextBox 7"/>
            <p:cNvSpPr txBox="1"/>
            <p:nvPr/>
          </p:nvSpPr>
          <p:spPr>
            <a:xfrm>
              <a:off x="0" y="-95251"/>
              <a:ext cx="12872145" cy="1572396"/>
            </a:xfrm>
            <a:prstGeom prst="rect">
              <a:avLst/>
            </a:prstGeom>
          </p:spPr>
          <p:txBody>
            <a:bodyPr lIns="0" tIns="0" rIns="0" bIns="0" rtlCol="0" anchor="t">
              <a:spAutoFit/>
            </a:bodyPr>
            <a:lstStyle/>
            <a:p>
              <a:pPr>
                <a:lnSpc>
                  <a:spcPts val="4896"/>
                </a:lnSpc>
              </a:pPr>
              <a:r>
                <a:rPr lang="pl-PL" sz="3200" spc="352" dirty="0">
                  <a:solidFill>
                    <a:srgbClr val="E8EEF1"/>
                  </a:solidFill>
                  <a:latin typeface="Montserrat Classic"/>
                </a:rPr>
                <a:t>Problem może dotyczyć przypadku, w którym przed ogłoszeniem upadłości:</a:t>
              </a:r>
              <a:endParaRPr lang="en-US" sz="3200" b="0" i="0" spc="352" dirty="0">
                <a:solidFill>
                  <a:srgbClr val="E8EEF1"/>
                </a:solidFill>
                <a:latin typeface="Montserrat Classic"/>
              </a:endParaRPr>
            </a:p>
          </p:txBody>
        </p:sp>
        <p:sp>
          <p:nvSpPr>
            <p:cNvPr id="8" name="TextBox 8"/>
            <p:cNvSpPr txBox="1"/>
            <p:nvPr/>
          </p:nvSpPr>
          <p:spPr>
            <a:xfrm>
              <a:off x="0" y="1941140"/>
              <a:ext cx="12872145" cy="1231107"/>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1)</a:t>
              </a:r>
              <a:r>
                <a:rPr lang="pl-PL" sz="2600" b="0" i="0" spc="26" dirty="0">
                  <a:solidFill>
                    <a:srgbClr val="E8EEF1"/>
                  </a:solidFill>
                  <a:latin typeface="Montserrat Light"/>
                </a:rPr>
                <a:t> </a:t>
              </a:r>
              <a:r>
                <a:rPr lang="pl-PL" sz="2600" b="0" i="0" spc="26" dirty="0" smtClean="0">
                  <a:solidFill>
                    <a:srgbClr val="E8EEF1"/>
                  </a:solidFill>
                  <a:latin typeface="Montserrat Light"/>
                </a:rPr>
                <a:t>zawarto </a:t>
              </a:r>
              <a:r>
                <a:rPr lang="pl-PL" sz="2600" b="0" i="0" spc="26" dirty="0">
                  <a:solidFill>
                    <a:srgbClr val="E8EEF1"/>
                  </a:solidFill>
                  <a:latin typeface="Montserrat Light"/>
                </a:rPr>
                <a:t>umowę o ustanowienie zastawu rejestrowego, </a:t>
              </a:r>
              <a:r>
                <a:rPr lang="pl-PL" sz="2600" b="1" i="0" u="sng" spc="26" dirty="0">
                  <a:solidFill>
                    <a:srgbClr val="E8EEF1"/>
                  </a:solidFill>
                  <a:latin typeface="Montserrat Light"/>
                </a:rPr>
                <a:t>ale</a:t>
              </a:r>
              <a:r>
                <a:rPr lang="en-US" sz="2600" b="0" i="0" spc="26" dirty="0">
                  <a:solidFill>
                    <a:srgbClr val="E8EEF1"/>
                  </a:solidFill>
                  <a:latin typeface="Montserrat Light"/>
                </a:rPr>
                <a:t> 2) </a:t>
              </a:r>
              <a:r>
                <a:rPr lang="pl-PL" sz="2600" b="0" i="0" spc="26" dirty="0">
                  <a:solidFill>
                    <a:srgbClr val="E8EEF1"/>
                  </a:solidFill>
                  <a:latin typeface="Montserrat Light"/>
                </a:rPr>
                <a:t>nie wpisano obciążenia do rejestru zastawów</a:t>
              </a:r>
              <a:endParaRPr lang="en-US" sz="2600" b="0" i="0" spc="26" dirty="0">
                <a:solidFill>
                  <a:srgbClr val="E8EEF1"/>
                </a:solidFill>
                <a:latin typeface="Montserrat Light"/>
              </a:endParaRPr>
            </a:p>
          </p:txBody>
        </p:sp>
      </p:grpSp>
      <p:grpSp>
        <p:nvGrpSpPr>
          <p:cNvPr id="9" name="Group 9"/>
          <p:cNvGrpSpPr/>
          <p:nvPr/>
        </p:nvGrpSpPr>
        <p:grpSpPr>
          <a:xfrm>
            <a:off x="7060044" y="1216424"/>
            <a:ext cx="9654109" cy="2861570"/>
            <a:chOff x="0" y="-95251"/>
            <a:chExt cx="12872145" cy="3815426"/>
          </a:xfrm>
        </p:grpSpPr>
        <p:sp>
          <p:nvSpPr>
            <p:cNvPr id="10" name="TextBox 10"/>
            <p:cNvSpPr txBox="1"/>
            <p:nvPr/>
          </p:nvSpPr>
          <p:spPr>
            <a:xfrm>
              <a:off x="0" y="-95251"/>
              <a:ext cx="12872145" cy="1572396"/>
            </a:xfrm>
            <a:prstGeom prst="rect">
              <a:avLst/>
            </a:prstGeom>
          </p:spPr>
          <p:txBody>
            <a:bodyPr lIns="0" tIns="0" rIns="0" bIns="0" rtlCol="0" anchor="t">
              <a:spAutoFit/>
            </a:bodyPr>
            <a:lstStyle/>
            <a:p>
              <a:pPr>
                <a:lnSpc>
                  <a:spcPts val="4896"/>
                </a:lnSpc>
              </a:pPr>
              <a:r>
                <a:rPr lang="pl-PL" sz="3200" spc="352" dirty="0">
                  <a:solidFill>
                    <a:srgbClr val="E8EEF1"/>
                  </a:solidFill>
                  <a:latin typeface="Montserrat Classic"/>
                </a:rPr>
                <a:t>Ogłoszenie upadłości/otwarcie likwidacji</a:t>
              </a:r>
              <a:endParaRPr lang="en-US" sz="3200" b="0" i="0" spc="352" dirty="0">
                <a:solidFill>
                  <a:srgbClr val="E8EEF1"/>
                </a:solidFill>
                <a:latin typeface="Montserrat Classic"/>
              </a:endParaRPr>
            </a:p>
          </p:txBody>
        </p:sp>
        <p:sp>
          <p:nvSpPr>
            <p:cNvPr id="11" name="TextBox 11"/>
            <p:cNvSpPr txBox="1"/>
            <p:nvPr/>
          </p:nvSpPr>
          <p:spPr>
            <a:xfrm>
              <a:off x="0" y="1941140"/>
              <a:ext cx="12872145" cy="1779035"/>
            </a:xfrm>
            <a:prstGeom prst="rect">
              <a:avLst/>
            </a:prstGeom>
          </p:spPr>
          <p:txBody>
            <a:bodyPr lIns="0" tIns="0" rIns="0" bIns="0" rtlCol="0" anchor="t">
              <a:spAutoFit/>
            </a:bodyPr>
            <a:lstStyle/>
            <a:p>
              <a:pPr>
                <a:lnSpc>
                  <a:spcPts val="3640"/>
                </a:lnSpc>
              </a:pPr>
              <a:r>
                <a:rPr lang="pl-PL" sz="2600" b="0" i="0" spc="26" dirty="0">
                  <a:solidFill>
                    <a:srgbClr val="E8EEF1"/>
                  </a:solidFill>
                  <a:latin typeface="Montserrat Light"/>
                </a:rPr>
                <a:t>n</a:t>
              </a:r>
              <a:r>
                <a:rPr lang="pl-PL" sz="2600" spc="26" dirty="0">
                  <a:solidFill>
                    <a:srgbClr val="E8EEF1"/>
                  </a:solidFill>
                  <a:latin typeface="Montserrat Light"/>
                </a:rPr>
                <a:t>ie wpływa na skuteczność istniejących zastawów rejestrowych na prawach własności przemysłowej (pozostają zatem w mocy)</a:t>
              </a:r>
              <a:endParaRPr lang="en-US" sz="2600" b="0" i="0" spc="26" dirty="0">
                <a:solidFill>
                  <a:srgbClr val="E8EEF1"/>
                </a:solidFill>
                <a:latin typeface="Montserrat Light"/>
              </a:endParaRPr>
            </a:p>
          </p:txBody>
        </p:sp>
      </p:grpSp>
      <p:grpSp>
        <p:nvGrpSpPr>
          <p:cNvPr id="12" name="Group 12"/>
          <p:cNvGrpSpPr/>
          <p:nvPr/>
        </p:nvGrpSpPr>
        <p:grpSpPr>
          <a:xfrm rot="5400000">
            <a:off x="11419920" y="5377090"/>
            <a:ext cx="934358" cy="467179"/>
            <a:chOff x="0" y="0"/>
            <a:chExt cx="1016000" cy="508000"/>
          </a:xfrm>
        </p:grpSpPr>
        <p:sp>
          <p:nvSpPr>
            <p:cNvPr id="13" name="Freeform 13"/>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E8EEF1">
                <a:alpha val="9803"/>
              </a:srgbClr>
            </a:solidFill>
          </p:spPr>
        </p:sp>
      </p:grpSp>
      <p:grpSp>
        <p:nvGrpSpPr>
          <p:cNvPr id="14" name="Group 14"/>
          <p:cNvGrpSpPr/>
          <p:nvPr/>
        </p:nvGrpSpPr>
        <p:grpSpPr>
          <a:xfrm>
            <a:off x="-675946" y="8832603"/>
            <a:ext cx="2886906" cy="851395"/>
            <a:chOff x="0" y="0"/>
            <a:chExt cx="1722525" cy="508000"/>
          </a:xfrm>
        </p:grpSpPr>
        <p:sp>
          <p:nvSpPr>
            <p:cNvPr id="15" name="Freeform 15"/>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1E3D58"/>
            </a:solidFill>
          </p:spPr>
        </p:sp>
      </p:grpSp>
    </p:spTree>
    <p:extLst>
      <p:ext uri="{BB962C8B-B14F-4D97-AF65-F5344CB8AC3E}">
        <p14:creationId xmlns="" xmlns:p14="http://schemas.microsoft.com/office/powerpoint/2010/main" val="466045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09700" y="-609600"/>
            <a:ext cx="20764500" cy="5753100"/>
          </a:xfrm>
          <a:prstGeom prst="rect">
            <a:avLst/>
          </a:prstGeom>
          <a:solidFill>
            <a:srgbClr val="E8EEF1">
              <a:alpha val="9803"/>
            </a:srgbClr>
          </a:solidFill>
        </p:spPr>
      </p:sp>
      <p:pic>
        <p:nvPicPr>
          <p:cNvPr id="3" name="Picture 3"/>
          <p:cNvPicPr>
            <a:picLocks noChangeAspect="1"/>
          </p:cNvPicPr>
          <p:nvPr/>
        </p:nvPicPr>
        <p:blipFill>
          <a:blip r:embed="rId2" cstate="print"/>
          <a:srcRect l="34850" t="32426" r="50567"/>
          <a:stretch>
            <a:fillRect/>
          </a:stretch>
        </p:blipFill>
        <p:spPr>
          <a:xfrm>
            <a:off x="4080542" y="-325560"/>
            <a:ext cx="1658098" cy="10938119"/>
          </a:xfrm>
          <a:prstGeom prst="rect">
            <a:avLst/>
          </a:prstGeom>
        </p:spPr>
      </p:pic>
      <p:sp>
        <p:nvSpPr>
          <p:cNvPr id="4" name="AutoShape 4"/>
          <p:cNvSpPr/>
          <p:nvPr/>
        </p:nvSpPr>
        <p:spPr>
          <a:xfrm>
            <a:off x="-1409700" y="-476250"/>
            <a:ext cx="6515100" cy="11239500"/>
          </a:xfrm>
          <a:prstGeom prst="rect">
            <a:avLst/>
          </a:prstGeom>
          <a:solidFill>
            <a:srgbClr val="43B0F1"/>
          </a:solidFill>
        </p:spPr>
      </p:sp>
      <p:sp>
        <p:nvSpPr>
          <p:cNvPr id="5" name="TextBox 5"/>
          <p:cNvSpPr txBox="1"/>
          <p:nvPr/>
        </p:nvSpPr>
        <p:spPr>
          <a:xfrm>
            <a:off x="767507" y="3853006"/>
            <a:ext cx="3588085" cy="3956981"/>
          </a:xfrm>
          <a:prstGeom prst="rect">
            <a:avLst/>
          </a:prstGeom>
        </p:spPr>
        <p:txBody>
          <a:bodyPr lIns="0" tIns="0" rIns="0" bIns="0" rtlCol="0" anchor="t">
            <a:spAutoFit/>
          </a:bodyPr>
          <a:lstStyle/>
          <a:p>
            <a:pPr>
              <a:lnSpc>
                <a:spcPts val="6288"/>
              </a:lnSpc>
            </a:pPr>
            <a:r>
              <a:rPr lang="pl-PL" sz="4800" b="1" spc="139" dirty="0">
                <a:solidFill>
                  <a:srgbClr val="1E3D58"/>
                </a:solidFill>
                <a:latin typeface="Montserrat Classic"/>
              </a:rPr>
              <a:t>Problem braku wpisu do rejestru zastawów</a:t>
            </a:r>
            <a:endParaRPr lang="en-US" sz="4800" b="1" i="0" spc="139" dirty="0">
              <a:solidFill>
                <a:srgbClr val="1E3D58"/>
              </a:solidFill>
              <a:latin typeface="Montserrat Classic"/>
            </a:endParaRPr>
          </a:p>
        </p:txBody>
      </p:sp>
      <p:grpSp>
        <p:nvGrpSpPr>
          <p:cNvPr id="6" name="Group 6"/>
          <p:cNvGrpSpPr/>
          <p:nvPr/>
        </p:nvGrpSpPr>
        <p:grpSpPr>
          <a:xfrm>
            <a:off x="7060044" y="6510291"/>
            <a:ext cx="9654109" cy="2912290"/>
            <a:chOff x="0" y="-95251"/>
            <a:chExt cx="12872145" cy="3883052"/>
          </a:xfrm>
        </p:grpSpPr>
        <p:sp>
          <p:nvSpPr>
            <p:cNvPr id="7" name="TextBox 7"/>
            <p:cNvSpPr txBox="1"/>
            <p:nvPr/>
          </p:nvSpPr>
          <p:spPr>
            <a:xfrm>
              <a:off x="0" y="-95251"/>
              <a:ext cx="12872145" cy="1572396"/>
            </a:xfrm>
            <a:prstGeom prst="rect">
              <a:avLst/>
            </a:prstGeom>
          </p:spPr>
          <p:txBody>
            <a:bodyPr lIns="0" tIns="0" rIns="0" bIns="0" rtlCol="0" anchor="t">
              <a:spAutoFit/>
            </a:bodyPr>
            <a:lstStyle/>
            <a:p>
              <a:pPr>
                <a:lnSpc>
                  <a:spcPts val="4896"/>
                </a:lnSpc>
              </a:pPr>
              <a:r>
                <a:rPr lang="pl-PL" sz="3200" spc="352" dirty="0">
                  <a:solidFill>
                    <a:srgbClr val="E8EEF1"/>
                  </a:solidFill>
                  <a:latin typeface="Montserrat Classic"/>
                </a:rPr>
                <a:t>Jeśli wierzytelność powstała </a:t>
              </a:r>
              <a:r>
                <a:rPr lang="pl-PL" sz="3200" u="sng" spc="352" dirty="0">
                  <a:solidFill>
                    <a:srgbClr val="E8EEF1"/>
                  </a:solidFill>
                  <a:latin typeface="Montserrat Classic"/>
                </a:rPr>
                <a:t>PO</a:t>
              </a:r>
              <a:r>
                <a:rPr lang="pl-PL" sz="3200" spc="352" dirty="0">
                  <a:solidFill>
                    <a:srgbClr val="E8EEF1"/>
                  </a:solidFill>
                  <a:latin typeface="Montserrat Classic"/>
                </a:rPr>
                <a:t> ogłoszeniu upadłości</a:t>
              </a:r>
              <a:endParaRPr lang="en-US" sz="3200" b="0" i="0" spc="352" dirty="0">
                <a:solidFill>
                  <a:srgbClr val="E8EEF1"/>
                </a:solidFill>
                <a:latin typeface="Montserrat Classic"/>
              </a:endParaRPr>
            </a:p>
          </p:txBody>
        </p:sp>
        <p:sp>
          <p:nvSpPr>
            <p:cNvPr id="8" name="TextBox 8"/>
            <p:cNvSpPr txBox="1"/>
            <p:nvPr/>
          </p:nvSpPr>
          <p:spPr>
            <a:xfrm>
              <a:off x="0" y="1941141"/>
              <a:ext cx="12872145" cy="1846660"/>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obciążenie praw własności przemysłowej zastawem rejestrowym wymaga zgody rady wierzycieli (art. 206 ust. 1 punkt 4 </a:t>
              </a:r>
              <a:r>
                <a:rPr lang="pl-PL" sz="2600" spc="26" dirty="0" err="1" smtClean="0">
                  <a:solidFill>
                    <a:srgbClr val="E8EEF1"/>
                  </a:solidFill>
                  <a:latin typeface="Montserrat Light"/>
                </a:rPr>
                <a:t>PrUp</a:t>
              </a:r>
              <a:r>
                <a:rPr lang="pl-PL" sz="2600" spc="26" dirty="0" smtClean="0">
                  <a:solidFill>
                    <a:srgbClr val="E8EEF1"/>
                  </a:solidFill>
                  <a:latin typeface="Montserrat Light"/>
                </a:rPr>
                <a:t>)</a:t>
              </a:r>
              <a:endParaRPr lang="en-US" sz="2600" b="0" i="0" spc="26" dirty="0">
                <a:solidFill>
                  <a:srgbClr val="E8EEF1"/>
                </a:solidFill>
                <a:latin typeface="Montserrat Light"/>
              </a:endParaRPr>
            </a:p>
          </p:txBody>
        </p:sp>
      </p:grpSp>
      <p:grpSp>
        <p:nvGrpSpPr>
          <p:cNvPr id="9" name="Group 9"/>
          <p:cNvGrpSpPr/>
          <p:nvPr/>
        </p:nvGrpSpPr>
        <p:grpSpPr>
          <a:xfrm>
            <a:off x="7060044" y="1216424"/>
            <a:ext cx="9654109" cy="3323236"/>
            <a:chOff x="0" y="-95251"/>
            <a:chExt cx="12872145" cy="4430980"/>
          </a:xfrm>
        </p:grpSpPr>
        <p:sp>
          <p:nvSpPr>
            <p:cNvPr id="10" name="TextBox 10"/>
            <p:cNvSpPr txBox="1"/>
            <p:nvPr/>
          </p:nvSpPr>
          <p:spPr>
            <a:xfrm>
              <a:off x="0" y="-95251"/>
              <a:ext cx="12872145" cy="1572396"/>
            </a:xfrm>
            <a:prstGeom prst="rect">
              <a:avLst/>
            </a:prstGeom>
          </p:spPr>
          <p:txBody>
            <a:bodyPr lIns="0" tIns="0" rIns="0" bIns="0" rtlCol="0" anchor="t">
              <a:spAutoFit/>
            </a:bodyPr>
            <a:lstStyle/>
            <a:p>
              <a:pPr>
                <a:lnSpc>
                  <a:spcPts val="4896"/>
                </a:lnSpc>
              </a:pPr>
              <a:r>
                <a:rPr lang="pl-PL" sz="3200" b="0" i="0" spc="352" dirty="0">
                  <a:solidFill>
                    <a:srgbClr val="E8EEF1"/>
                  </a:solidFill>
                  <a:latin typeface="Montserrat Classic"/>
                </a:rPr>
                <a:t>Jeśli wierzytelność powstała </a:t>
              </a:r>
              <a:r>
                <a:rPr lang="pl-PL" sz="3200" u="sng" spc="352" dirty="0">
                  <a:solidFill>
                    <a:srgbClr val="E8EEF1"/>
                  </a:solidFill>
                  <a:latin typeface="Montserrat Classic"/>
                </a:rPr>
                <a:t>PRZED </a:t>
              </a:r>
              <a:r>
                <a:rPr lang="pl-PL" sz="3200" spc="352" dirty="0">
                  <a:solidFill>
                    <a:srgbClr val="E8EEF1"/>
                  </a:solidFill>
                  <a:latin typeface="Montserrat Classic"/>
                </a:rPr>
                <a:t>ogłoszeniem upadłości</a:t>
              </a:r>
              <a:r>
                <a:rPr lang="pl-PL" sz="3200" b="0" i="0" spc="352" dirty="0">
                  <a:solidFill>
                    <a:srgbClr val="E8EEF1"/>
                  </a:solidFill>
                  <a:latin typeface="Montserrat Classic"/>
                </a:rPr>
                <a:t> </a:t>
              </a:r>
              <a:endParaRPr lang="en-US" sz="3200" b="0" i="0" spc="352" dirty="0">
                <a:solidFill>
                  <a:srgbClr val="E8EEF1"/>
                </a:solidFill>
                <a:latin typeface="Montserrat Classic"/>
              </a:endParaRPr>
            </a:p>
          </p:txBody>
        </p:sp>
        <p:sp>
          <p:nvSpPr>
            <p:cNvPr id="11" name="TextBox 11"/>
            <p:cNvSpPr txBox="1"/>
            <p:nvPr/>
          </p:nvSpPr>
          <p:spPr>
            <a:xfrm>
              <a:off x="0" y="1941141"/>
              <a:ext cx="12872145" cy="2394588"/>
            </a:xfrm>
            <a:prstGeom prst="rect">
              <a:avLst/>
            </a:prstGeom>
          </p:spPr>
          <p:txBody>
            <a:bodyPr lIns="0" tIns="0" rIns="0" bIns="0" rtlCol="0" anchor="t">
              <a:spAutoFit/>
            </a:bodyPr>
            <a:lstStyle/>
            <a:p>
              <a:pPr>
                <a:lnSpc>
                  <a:spcPts val="3640"/>
                </a:lnSpc>
              </a:pPr>
              <a:r>
                <a:rPr lang="pl-PL" sz="2600" spc="26" dirty="0">
                  <a:solidFill>
                    <a:srgbClr val="E8EEF1"/>
                  </a:solidFill>
                  <a:latin typeface="Montserrat Light"/>
                </a:rPr>
                <a:t>wpis do rejestru zastawu po ogłoszeniu upadłości nie może nastąpić. W przeciwnym razie naruszona zostałaby zasada zakazu obciążania masy upadłości, wynikająca z przepisu art. 81 PrUp</a:t>
              </a:r>
              <a:endParaRPr lang="en-US" sz="2600" b="0" i="0" spc="26" dirty="0">
                <a:solidFill>
                  <a:srgbClr val="E8EEF1"/>
                </a:solidFill>
                <a:latin typeface="Montserrat Light"/>
              </a:endParaRPr>
            </a:p>
          </p:txBody>
        </p:sp>
      </p:grpSp>
      <p:grpSp>
        <p:nvGrpSpPr>
          <p:cNvPr id="12" name="Group 12"/>
          <p:cNvGrpSpPr/>
          <p:nvPr/>
        </p:nvGrpSpPr>
        <p:grpSpPr>
          <a:xfrm rot="5400000">
            <a:off x="11419920" y="5377090"/>
            <a:ext cx="934358" cy="467179"/>
            <a:chOff x="0" y="0"/>
            <a:chExt cx="1016000" cy="508000"/>
          </a:xfrm>
        </p:grpSpPr>
        <p:sp>
          <p:nvSpPr>
            <p:cNvPr id="13" name="Freeform 13"/>
            <p:cNvSpPr/>
            <p:nvPr/>
          </p:nvSpPr>
          <p:spPr>
            <a:xfrm>
              <a:off x="0" y="49530"/>
              <a:ext cx="1016000" cy="408940"/>
            </a:xfrm>
            <a:custGeom>
              <a:avLst/>
              <a:gdLst/>
              <a:ahLst/>
              <a:cxnLst/>
              <a:rect l="l" t="t" r="r" b="b"/>
              <a:pathLst>
                <a:path w="1016000" h="40894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E8EEF1">
                <a:alpha val="9803"/>
              </a:srgbClr>
            </a:solidFill>
          </p:spPr>
        </p:sp>
      </p:grpSp>
      <p:grpSp>
        <p:nvGrpSpPr>
          <p:cNvPr id="14" name="Group 14"/>
          <p:cNvGrpSpPr/>
          <p:nvPr/>
        </p:nvGrpSpPr>
        <p:grpSpPr>
          <a:xfrm>
            <a:off x="-675946" y="8832603"/>
            <a:ext cx="2886906" cy="851395"/>
            <a:chOff x="0" y="0"/>
            <a:chExt cx="1722525" cy="508000"/>
          </a:xfrm>
        </p:grpSpPr>
        <p:sp>
          <p:nvSpPr>
            <p:cNvPr id="15" name="Freeform 15"/>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1E3D58"/>
            </a:solidFill>
          </p:spPr>
        </p:sp>
      </p:grpSp>
    </p:spTree>
    <p:extLst>
      <p:ext uri="{BB962C8B-B14F-4D97-AF65-F5344CB8AC3E}">
        <p14:creationId xmlns="" xmlns:p14="http://schemas.microsoft.com/office/powerpoint/2010/main" val="15368097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 xmlns:a16="http://schemas.microsoft.com/office/drawing/2014/main" id="{4B913630-AB09-402D-9C5A-C99B3B7C8D02}"/>
              </a:ext>
            </a:extLst>
          </p:cNvPr>
          <p:cNvPicPr>
            <a:picLocks noChangeAspect="1"/>
          </p:cNvPicPr>
          <p:nvPr/>
        </p:nvPicPr>
        <p:blipFill>
          <a:blip r:embed="rId2" cstate="print"/>
          <a:stretch>
            <a:fillRect/>
          </a:stretch>
        </p:blipFill>
        <p:spPr>
          <a:xfrm>
            <a:off x="0" y="0"/>
            <a:ext cx="18288000" cy="10287000"/>
          </a:xfrm>
          <a:prstGeom prst="rect">
            <a:avLst/>
          </a:prstGeom>
        </p:spPr>
      </p:pic>
    </p:spTree>
    <p:extLst>
      <p:ext uri="{BB962C8B-B14F-4D97-AF65-F5344CB8AC3E}">
        <p14:creationId xmlns="" xmlns:p14="http://schemas.microsoft.com/office/powerpoint/2010/main" val="8945040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7303" y="1133972"/>
            <a:ext cx="12349814" cy="1752659"/>
          </a:xfrm>
          <a:prstGeom prst="rect">
            <a:avLst/>
          </a:prstGeom>
        </p:spPr>
        <p:txBody>
          <a:bodyPr lIns="0" tIns="0" rIns="0" bIns="0" rtlCol="0" anchor="t">
            <a:spAutoFit/>
          </a:bodyPr>
          <a:lstStyle/>
          <a:p>
            <a:pPr algn="l">
              <a:lnSpc>
                <a:spcPts val="7205"/>
              </a:lnSpc>
            </a:pPr>
            <a:r>
              <a:rPr lang="pl-PL" sz="5500" b="1" spc="159" dirty="0">
                <a:solidFill>
                  <a:srgbClr val="E8EEF1"/>
                </a:solidFill>
                <a:latin typeface="Montserrat Classic"/>
              </a:rPr>
              <a:t>Sprzedaż przygotowana (art. 56a-56h PrUp)</a:t>
            </a:r>
            <a:endParaRPr lang="en-US" sz="5500" b="1" i="0" spc="159" dirty="0">
              <a:solidFill>
                <a:srgbClr val="E8EEF1"/>
              </a:solidFill>
              <a:latin typeface="Montserrat Classic"/>
            </a:endParaRPr>
          </a:p>
        </p:txBody>
      </p:sp>
      <p:pic>
        <p:nvPicPr>
          <p:cNvPr id="3" name="Picture 3"/>
          <p:cNvPicPr>
            <a:picLocks noChangeAspect="1"/>
          </p:cNvPicPr>
          <p:nvPr/>
        </p:nvPicPr>
        <p:blipFill>
          <a:blip r:embed="rId2" cstate="print"/>
          <a:srcRect l="30025" r="53428"/>
          <a:stretch>
            <a:fillRect/>
          </a:stretch>
        </p:blipFill>
        <p:spPr>
          <a:xfrm rot="-10800000">
            <a:off x="15669721" y="-5513723"/>
            <a:ext cx="2365243" cy="20348819"/>
          </a:xfrm>
          <a:prstGeom prst="rect">
            <a:avLst/>
          </a:prstGeom>
        </p:spPr>
      </p:pic>
      <p:sp>
        <p:nvSpPr>
          <p:cNvPr id="4" name="AutoShape 4"/>
          <p:cNvSpPr/>
          <p:nvPr/>
        </p:nvSpPr>
        <p:spPr>
          <a:xfrm rot="5400000">
            <a:off x="6945420" y="3489473"/>
            <a:ext cx="20661472" cy="2342427"/>
          </a:xfrm>
          <a:prstGeom prst="rect">
            <a:avLst/>
          </a:prstGeom>
          <a:solidFill>
            <a:srgbClr val="43B0F1"/>
          </a:solidFill>
        </p:spPr>
      </p:sp>
      <p:grpSp>
        <p:nvGrpSpPr>
          <p:cNvPr id="5" name="Group 5"/>
          <p:cNvGrpSpPr/>
          <p:nvPr/>
        </p:nvGrpSpPr>
        <p:grpSpPr>
          <a:xfrm>
            <a:off x="5216113" y="3705213"/>
            <a:ext cx="9871005" cy="1556960"/>
            <a:chOff x="0" y="-95250"/>
            <a:chExt cx="13161340" cy="2075946"/>
          </a:xfrm>
        </p:grpSpPr>
        <p:sp>
          <p:nvSpPr>
            <p:cNvPr id="6" name="TextBox 6"/>
            <p:cNvSpPr txBox="1"/>
            <p:nvPr/>
          </p:nvSpPr>
          <p:spPr>
            <a:xfrm>
              <a:off x="0" y="-95250"/>
              <a:ext cx="13161340" cy="745532"/>
            </a:xfrm>
            <a:prstGeom prst="rect">
              <a:avLst/>
            </a:prstGeom>
          </p:spPr>
          <p:txBody>
            <a:bodyPr lIns="0" tIns="0" rIns="0" bIns="0" rtlCol="0" anchor="t">
              <a:spAutoFit/>
            </a:bodyPr>
            <a:lstStyle/>
            <a:p>
              <a:pPr algn="l">
                <a:lnSpc>
                  <a:spcPts val="4896"/>
                </a:lnSpc>
              </a:pPr>
              <a:r>
                <a:rPr lang="pl-PL" sz="3200" spc="352" dirty="0">
                  <a:solidFill>
                    <a:srgbClr val="43B0F1"/>
                  </a:solidFill>
                  <a:latin typeface="Montserrat Classic"/>
                </a:rPr>
                <a:t>Istota Pre-Pack</a:t>
              </a:r>
              <a:endParaRPr lang="en-US" sz="3200" b="0" i="0" spc="352" dirty="0">
                <a:solidFill>
                  <a:srgbClr val="43B0F1"/>
                </a:solidFill>
                <a:latin typeface="Montserrat Classic"/>
              </a:endParaRPr>
            </a:p>
          </p:txBody>
        </p:sp>
        <p:sp>
          <p:nvSpPr>
            <p:cNvPr id="7" name="TextBox 7"/>
            <p:cNvSpPr txBox="1"/>
            <p:nvPr/>
          </p:nvSpPr>
          <p:spPr>
            <a:xfrm>
              <a:off x="0" y="817215"/>
              <a:ext cx="13161340" cy="1163481"/>
            </a:xfrm>
            <a:prstGeom prst="rect">
              <a:avLst/>
            </a:prstGeom>
          </p:spPr>
          <p:txBody>
            <a:bodyPr lIns="0" tIns="0" rIns="0" bIns="0" rtlCol="0" anchor="t">
              <a:spAutoFit/>
            </a:bodyPr>
            <a:lstStyle/>
            <a:p>
              <a:pPr algn="l">
                <a:lnSpc>
                  <a:spcPts val="3640"/>
                </a:lnSpc>
              </a:pPr>
              <a:r>
                <a:rPr lang="pl-PL" sz="2600" b="0" i="0" spc="26" dirty="0">
                  <a:solidFill>
                    <a:srgbClr val="E8EEF1"/>
                  </a:solidFill>
                  <a:latin typeface="Montserrat Light"/>
                </a:rPr>
                <a:t>Jeszcze przed ogłoszeniem upadłości szuka się nabywcy przedsiębiorstwa, żeby je sprzedać zaraz po jej ogłoszeniu</a:t>
              </a:r>
              <a:endParaRPr lang="en-US" sz="2600" b="0" i="0" spc="26" dirty="0">
                <a:solidFill>
                  <a:srgbClr val="E8EEF1"/>
                </a:solidFill>
                <a:latin typeface="Montserrat Light"/>
              </a:endParaRPr>
            </a:p>
          </p:txBody>
        </p:sp>
      </p:grpSp>
      <p:grpSp>
        <p:nvGrpSpPr>
          <p:cNvPr id="8" name="Group 8"/>
          <p:cNvGrpSpPr/>
          <p:nvPr/>
        </p:nvGrpSpPr>
        <p:grpSpPr>
          <a:xfrm>
            <a:off x="5216113" y="5459170"/>
            <a:ext cx="9871005" cy="1524199"/>
            <a:chOff x="0" y="-95250"/>
            <a:chExt cx="13161340" cy="2032265"/>
          </a:xfrm>
        </p:grpSpPr>
        <p:sp>
          <p:nvSpPr>
            <p:cNvPr id="9" name="TextBox 9"/>
            <p:cNvSpPr txBox="1"/>
            <p:nvPr/>
          </p:nvSpPr>
          <p:spPr>
            <a:xfrm>
              <a:off x="0" y="-95250"/>
              <a:ext cx="13161340" cy="745532"/>
            </a:xfrm>
            <a:prstGeom prst="rect">
              <a:avLst/>
            </a:prstGeom>
          </p:spPr>
          <p:txBody>
            <a:bodyPr lIns="0" tIns="0" rIns="0" bIns="0" rtlCol="0" anchor="t">
              <a:spAutoFit/>
            </a:bodyPr>
            <a:lstStyle/>
            <a:p>
              <a:pPr algn="l">
                <a:lnSpc>
                  <a:spcPts val="4896"/>
                </a:lnSpc>
              </a:pPr>
              <a:r>
                <a:rPr lang="pl-PL" sz="3200" spc="352" dirty="0">
                  <a:solidFill>
                    <a:srgbClr val="43B0F1"/>
                  </a:solidFill>
                  <a:latin typeface="Montserrat Classic"/>
                </a:rPr>
                <a:t>Zalety</a:t>
              </a:r>
              <a:endParaRPr lang="en-US" sz="3200" b="0" i="0" spc="352" dirty="0">
                <a:solidFill>
                  <a:srgbClr val="43B0F1"/>
                </a:solidFill>
                <a:latin typeface="Montserrat Classic"/>
              </a:endParaRPr>
            </a:p>
          </p:txBody>
        </p:sp>
        <p:sp>
          <p:nvSpPr>
            <p:cNvPr id="10" name="TextBox 10"/>
            <p:cNvSpPr txBox="1"/>
            <p:nvPr/>
          </p:nvSpPr>
          <p:spPr>
            <a:xfrm>
              <a:off x="0" y="773534"/>
              <a:ext cx="13161340" cy="1163481"/>
            </a:xfrm>
            <a:prstGeom prst="rect">
              <a:avLst/>
            </a:prstGeom>
          </p:spPr>
          <p:txBody>
            <a:bodyPr lIns="0" tIns="0" rIns="0" bIns="0" rtlCol="0" anchor="t">
              <a:spAutoFit/>
            </a:bodyPr>
            <a:lstStyle/>
            <a:p>
              <a:pPr algn="l">
                <a:lnSpc>
                  <a:spcPts val="3640"/>
                </a:lnSpc>
              </a:pPr>
              <a:r>
                <a:rPr lang="pl-PL" sz="2600" spc="26" dirty="0">
                  <a:solidFill>
                    <a:srgbClr val="E8EEF1"/>
                  </a:solidFill>
                  <a:latin typeface="Montserrat Light"/>
                </a:rPr>
                <a:t>Prawa ochronne na znaki towarowe nie tracą na wartości, do czego mogłoby dojść w razie wydłużania się upadłości</a:t>
              </a:r>
              <a:endParaRPr lang="en-US" sz="2600" b="0" i="0" spc="26" dirty="0">
                <a:solidFill>
                  <a:srgbClr val="E8EEF1"/>
                </a:solidFill>
                <a:latin typeface="Montserrat Light"/>
              </a:endParaRPr>
            </a:p>
          </p:txBody>
        </p:sp>
      </p:grpSp>
      <p:grpSp>
        <p:nvGrpSpPr>
          <p:cNvPr id="11" name="Group 11"/>
          <p:cNvGrpSpPr/>
          <p:nvPr/>
        </p:nvGrpSpPr>
        <p:grpSpPr>
          <a:xfrm>
            <a:off x="5216113" y="7200900"/>
            <a:ext cx="9886194" cy="1965985"/>
            <a:chOff x="0" y="-112427"/>
            <a:chExt cx="13181592" cy="2621315"/>
          </a:xfrm>
        </p:grpSpPr>
        <p:sp>
          <p:nvSpPr>
            <p:cNvPr id="12" name="TextBox 12"/>
            <p:cNvSpPr txBox="1"/>
            <p:nvPr/>
          </p:nvSpPr>
          <p:spPr>
            <a:xfrm>
              <a:off x="20252" y="-112427"/>
              <a:ext cx="13161340" cy="745532"/>
            </a:xfrm>
            <a:prstGeom prst="rect">
              <a:avLst/>
            </a:prstGeom>
          </p:spPr>
          <p:txBody>
            <a:bodyPr lIns="0" tIns="0" rIns="0" bIns="0" rtlCol="0" anchor="t">
              <a:spAutoFit/>
            </a:bodyPr>
            <a:lstStyle/>
            <a:p>
              <a:pPr algn="l">
                <a:lnSpc>
                  <a:spcPts val="4896"/>
                </a:lnSpc>
              </a:pPr>
              <a:r>
                <a:rPr lang="pl-PL" sz="3200" spc="352" dirty="0">
                  <a:solidFill>
                    <a:srgbClr val="43B0F1"/>
                  </a:solidFill>
                  <a:latin typeface="Montserrat Classic"/>
                </a:rPr>
                <a:t>Zagrożenia</a:t>
              </a:r>
              <a:endParaRPr lang="en-US" sz="3200" b="0" i="0" spc="352" dirty="0">
                <a:solidFill>
                  <a:srgbClr val="43B0F1"/>
                </a:solidFill>
                <a:latin typeface="Montserrat Classic"/>
              </a:endParaRPr>
            </a:p>
          </p:txBody>
        </p:sp>
        <p:sp>
          <p:nvSpPr>
            <p:cNvPr id="13" name="TextBox 13"/>
            <p:cNvSpPr txBox="1"/>
            <p:nvPr/>
          </p:nvSpPr>
          <p:spPr>
            <a:xfrm>
              <a:off x="0" y="729852"/>
              <a:ext cx="13161340" cy="1779036"/>
            </a:xfrm>
            <a:prstGeom prst="rect">
              <a:avLst/>
            </a:prstGeom>
          </p:spPr>
          <p:txBody>
            <a:bodyPr lIns="0" tIns="0" rIns="0" bIns="0" rtlCol="0" anchor="t">
              <a:spAutoFit/>
            </a:bodyPr>
            <a:lstStyle/>
            <a:p>
              <a:pPr algn="l">
                <a:lnSpc>
                  <a:spcPts val="3640"/>
                </a:lnSpc>
              </a:pPr>
              <a:r>
                <a:rPr lang="pl-PL" sz="2600" b="0" i="0" spc="26" dirty="0">
                  <a:solidFill>
                    <a:srgbClr val="E8EEF1"/>
                  </a:solidFill>
                  <a:latin typeface="Montserrat Light"/>
                </a:rPr>
                <a:t>Postanowienia w umowach spółek przewidujące obowiązek przeniesienia prawa ochronnego na wypadek ogłoszenia upadłości spółki</a:t>
              </a:r>
              <a:endParaRPr lang="en-US" sz="2600" b="0" i="0" spc="26" dirty="0">
                <a:solidFill>
                  <a:srgbClr val="E8EEF1"/>
                </a:solidFill>
                <a:latin typeface="Montserrat Light"/>
              </a:endParaRPr>
            </a:p>
          </p:txBody>
        </p:sp>
      </p:grpSp>
      <p:pic>
        <p:nvPicPr>
          <p:cNvPr id="14" name="Picture 14"/>
          <p:cNvPicPr>
            <a:picLocks noChangeAspect="1"/>
          </p:cNvPicPr>
          <p:nvPr/>
        </p:nvPicPr>
        <p:blipFill>
          <a:blip r:embed="rId3" cstate="print"/>
          <a:srcRect/>
          <a:stretch>
            <a:fillRect/>
          </a:stretch>
        </p:blipFill>
        <p:spPr>
          <a:xfrm>
            <a:off x="3964280" y="4054947"/>
            <a:ext cx="669230" cy="669230"/>
          </a:xfrm>
          <a:prstGeom prst="rect">
            <a:avLst/>
          </a:prstGeom>
        </p:spPr>
      </p:pic>
      <p:pic>
        <p:nvPicPr>
          <p:cNvPr id="15" name="Picture 15"/>
          <p:cNvPicPr>
            <a:picLocks noChangeAspect="1"/>
          </p:cNvPicPr>
          <p:nvPr/>
        </p:nvPicPr>
        <p:blipFill>
          <a:blip r:embed="rId4" cstate="print"/>
          <a:srcRect/>
          <a:stretch>
            <a:fillRect/>
          </a:stretch>
        </p:blipFill>
        <p:spPr>
          <a:xfrm>
            <a:off x="3896380" y="5823822"/>
            <a:ext cx="661237" cy="661237"/>
          </a:xfrm>
          <a:prstGeom prst="rect">
            <a:avLst/>
          </a:prstGeom>
        </p:spPr>
      </p:pic>
      <p:grpSp>
        <p:nvGrpSpPr>
          <p:cNvPr id="16" name="Group 16"/>
          <p:cNvGrpSpPr/>
          <p:nvPr/>
        </p:nvGrpSpPr>
        <p:grpSpPr>
          <a:xfrm>
            <a:off x="-1122990" y="1805879"/>
            <a:ext cx="2886906" cy="851395"/>
            <a:chOff x="0" y="0"/>
            <a:chExt cx="1722525" cy="508000"/>
          </a:xfrm>
        </p:grpSpPr>
        <p:sp>
          <p:nvSpPr>
            <p:cNvPr id="17" name="Freeform 17"/>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pic>
        <p:nvPicPr>
          <p:cNvPr id="18" name="Picture 14">
            <a:extLst>
              <a:ext uri="{FF2B5EF4-FFF2-40B4-BE49-F238E27FC236}">
                <a16:creationId xmlns="" xmlns:a16="http://schemas.microsoft.com/office/drawing/2014/main" id="{A8FD20D7-D9D8-4D01-893E-FFDA88380EE6}"/>
              </a:ext>
            </a:extLst>
          </p:cNvPr>
          <p:cNvPicPr>
            <a:picLocks noChangeAspect="1"/>
          </p:cNvPicPr>
          <p:nvPr/>
        </p:nvPicPr>
        <p:blipFill>
          <a:blip r:embed="rId3" cstate="print"/>
          <a:srcRect/>
          <a:stretch>
            <a:fillRect/>
          </a:stretch>
        </p:blipFill>
        <p:spPr>
          <a:xfrm>
            <a:off x="3936155" y="7480474"/>
            <a:ext cx="669230" cy="669230"/>
          </a:xfrm>
          <a:prstGeom prst="rect">
            <a:avLst/>
          </a:prstGeom>
        </p:spPr>
      </p:pic>
    </p:spTree>
    <p:extLst>
      <p:ext uri="{BB962C8B-B14F-4D97-AF65-F5344CB8AC3E}">
        <p14:creationId xmlns="" xmlns:p14="http://schemas.microsoft.com/office/powerpoint/2010/main" val="26170775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31759" r="51477"/>
          <a:stretch>
            <a:fillRect/>
          </a:stretch>
        </p:blipFill>
        <p:spPr>
          <a:xfrm rot="5400000">
            <a:off x="7945886" y="112590"/>
            <a:ext cx="2396228" cy="20348819"/>
          </a:xfrm>
          <a:prstGeom prst="rect">
            <a:avLst/>
          </a:prstGeom>
        </p:spPr>
      </p:pic>
      <p:grpSp>
        <p:nvGrpSpPr>
          <p:cNvPr id="3" name="Group 3"/>
          <p:cNvGrpSpPr/>
          <p:nvPr/>
        </p:nvGrpSpPr>
        <p:grpSpPr>
          <a:xfrm>
            <a:off x="3084903" y="2947950"/>
            <a:ext cx="12118194" cy="4975530"/>
            <a:chOff x="0" y="-47625"/>
            <a:chExt cx="16157592" cy="6634039"/>
          </a:xfrm>
        </p:grpSpPr>
        <p:sp>
          <p:nvSpPr>
            <p:cNvPr id="4" name="TextBox 4"/>
            <p:cNvSpPr txBox="1"/>
            <p:nvPr/>
          </p:nvSpPr>
          <p:spPr>
            <a:xfrm>
              <a:off x="0" y="-47625"/>
              <a:ext cx="16157592" cy="2702536"/>
            </a:xfrm>
            <a:prstGeom prst="rect">
              <a:avLst/>
            </a:prstGeom>
          </p:spPr>
          <p:txBody>
            <a:bodyPr lIns="0" tIns="0" rIns="0" bIns="0" rtlCol="0" anchor="t">
              <a:spAutoFit/>
            </a:bodyPr>
            <a:lstStyle/>
            <a:p>
              <a:pPr algn="ctr">
                <a:lnSpc>
                  <a:spcPts val="8316"/>
                </a:lnSpc>
              </a:pPr>
              <a:r>
                <a:rPr lang="pl-PL" sz="6600" b="1" spc="59" dirty="0" smtClean="0">
                  <a:solidFill>
                    <a:srgbClr val="E8EEF1"/>
                  </a:solidFill>
                  <a:latin typeface="Montserrat Classic"/>
                </a:rPr>
                <a:t>Kierowanie roszczenia do syndyka</a:t>
              </a:r>
              <a:endParaRPr lang="en-US" sz="6600" b="1" i="0" spc="59" dirty="0">
                <a:solidFill>
                  <a:srgbClr val="E8EEF1"/>
                </a:solidFill>
                <a:latin typeface="Montserrat Classic"/>
              </a:endParaRPr>
            </a:p>
          </p:txBody>
        </p:sp>
        <p:sp>
          <p:nvSpPr>
            <p:cNvPr id="5" name="TextBox 5"/>
            <p:cNvSpPr txBox="1"/>
            <p:nvPr/>
          </p:nvSpPr>
          <p:spPr>
            <a:xfrm>
              <a:off x="5357" y="5014018"/>
              <a:ext cx="16146877" cy="1572396"/>
            </a:xfrm>
            <a:prstGeom prst="rect">
              <a:avLst/>
            </a:prstGeom>
          </p:spPr>
          <p:txBody>
            <a:bodyPr lIns="0" tIns="0" rIns="0" bIns="0" rtlCol="0" anchor="t">
              <a:spAutoFit/>
            </a:bodyPr>
            <a:lstStyle/>
            <a:p>
              <a:pPr algn="ctr">
                <a:lnSpc>
                  <a:spcPts val="4896"/>
                </a:lnSpc>
              </a:pPr>
              <a:r>
                <a:rPr lang="pl-PL" sz="3200" spc="352" dirty="0" smtClean="0">
                  <a:solidFill>
                    <a:srgbClr val="E8EEF1"/>
                  </a:solidFill>
                  <a:latin typeface="Montserrat Classic"/>
                </a:rPr>
                <a:t>o przeniesienie prawa w wypadku </a:t>
              </a:r>
            </a:p>
            <a:p>
              <a:pPr algn="ctr">
                <a:lnSpc>
                  <a:spcPts val="4896"/>
                </a:lnSpc>
              </a:pPr>
              <a:r>
                <a:rPr lang="pl-PL" sz="3200" spc="352" dirty="0" smtClean="0">
                  <a:solidFill>
                    <a:srgbClr val="E8EEF1"/>
                  </a:solidFill>
                  <a:latin typeface="Montserrat Classic"/>
                </a:rPr>
                <a:t>ogłoszenia upadłości</a:t>
              </a:r>
              <a:endParaRPr lang="en-US" sz="3200" b="0" i="0" spc="352" dirty="0">
                <a:solidFill>
                  <a:srgbClr val="E8EEF1"/>
                </a:solidFill>
                <a:latin typeface="Montserrat Classic"/>
              </a:endParaRPr>
            </a:p>
          </p:txBody>
        </p:sp>
        <p:grpSp>
          <p:nvGrpSpPr>
            <p:cNvPr id="6" name="Group 6"/>
            <p:cNvGrpSpPr/>
            <p:nvPr/>
          </p:nvGrpSpPr>
          <p:grpSpPr>
            <a:xfrm>
              <a:off x="6910418" y="3477195"/>
              <a:ext cx="2336755" cy="609465"/>
              <a:chOff x="0" y="0"/>
              <a:chExt cx="1947727" cy="508000"/>
            </a:xfrm>
          </p:grpSpPr>
          <p:sp>
            <p:nvSpPr>
              <p:cNvPr id="7" name="Freeform 7"/>
              <p:cNvSpPr/>
              <p:nvPr/>
            </p:nvSpPr>
            <p:spPr>
              <a:xfrm>
                <a:off x="0" y="49530"/>
                <a:ext cx="1947727" cy="408940"/>
              </a:xfrm>
              <a:custGeom>
                <a:avLst/>
                <a:gdLst/>
                <a:ahLst/>
                <a:cxnLst/>
                <a:rect l="l" t="t" r="r" b="b"/>
                <a:pathLst>
                  <a:path w="1947727" h="408940">
                    <a:moveTo>
                      <a:pt x="1741987" y="0"/>
                    </a:moveTo>
                    <a:cubicBezTo>
                      <a:pt x="1641657" y="0"/>
                      <a:pt x="1559107" y="72390"/>
                      <a:pt x="1540057" y="166370"/>
                    </a:cubicBezTo>
                    <a:lnTo>
                      <a:pt x="406400" y="166370"/>
                    </a:lnTo>
                    <a:cubicBezTo>
                      <a:pt x="388620" y="71120"/>
                      <a:pt x="304800" y="0"/>
                      <a:pt x="204470" y="0"/>
                    </a:cubicBezTo>
                    <a:cubicBezTo>
                      <a:pt x="91440" y="0"/>
                      <a:pt x="0" y="91440"/>
                      <a:pt x="0" y="204470"/>
                    </a:cubicBezTo>
                    <a:cubicBezTo>
                      <a:pt x="0" y="317500"/>
                      <a:pt x="91440" y="408940"/>
                      <a:pt x="204470" y="408940"/>
                    </a:cubicBezTo>
                    <a:cubicBezTo>
                      <a:pt x="304800" y="408940"/>
                      <a:pt x="388620" y="337820"/>
                      <a:pt x="406400" y="242570"/>
                    </a:cubicBezTo>
                    <a:lnTo>
                      <a:pt x="1541327" y="242570"/>
                    </a:lnTo>
                    <a:cubicBezTo>
                      <a:pt x="1559107" y="337820"/>
                      <a:pt x="1642927" y="408940"/>
                      <a:pt x="1743257" y="408940"/>
                    </a:cubicBezTo>
                    <a:cubicBezTo>
                      <a:pt x="1856287" y="408940"/>
                      <a:pt x="1947727" y="317500"/>
                      <a:pt x="1947727" y="204470"/>
                    </a:cubicBezTo>
                    <a:cubicBezTo>
                      <a:pt x="1947727" y="91440"/>
                      <a:pt x="1855017" y="0"/>
                      <a:pt x="1741987" y="0"/>
                    </a:cubicBezTo>
                    <a:close/>
                  </a:path>
                </a:pathLst>
              </a:custGeom>
              <a:solidFill>
                <a:srgbClr val="43B0F1"/>
              </a:solidFill>
            </p:spPr>
          </p:sp>
        </p:gr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876300"/>
            <a:ext cx="7347658" cy="3723605"/>
            <a:chOff x="0" y="-611853"/>
            <a:chExt cx="9796877" cy="4964807"/>
          </a:xfrm>
        </p:grpSpPr>
        <p:sp>
          <p:nvSpPr>
            <p:cNvPr id="8" name="TextBox 8"/>
            <p:cNvSpPr txBox="1"/>
            <p:nvPr/>
          </p:nvSpPr>
          <p:spPr>
            <a:xfrm>
              <a:off x="0" y="-611853"/>
              <a:ext cx="9796877" cy="735244"/>
            </a:xfrm>
            <a:prstGeom prst="rect">
              <a:avLst/>
            </a:prstGeom>
          </p:spPr>
          <p:txBody>
            <a:bodyPr lIns="0" tIns="0" rIns="0" bIns="0" rtlCol="0" anchor="t">
              <a:spAutoFit/>
            </a:bodyPr>
            <a:lstStyle/>
            <a:p>
              <a:pPr>
                <a:lnSpc>
                  <a:spcPts val="4320"/>
                </a:lnSpc>
              </a:pPr>
              <a:r>
                <a:rPr lang="pl-PL" sz="3600" b="1" spc="266" dirty="0" smtClean="0">
                  <a:solidFill>
                    <a:srgbClr val="E8EEF1"/>
                  </a:solidFill>
                  <a:latin typeface="Montserrat Classic"/>
                </a:rPr>
                <a:t>I. Art. 59 KC </a:t>
              </a:r>
              <a:endParaRPr lang="en-US" sz="3600" b="1" i="0" spc="266" dirty="0">
                <a:solidFill>
                  <a:srgbClr val="E8EEF1"/>
                </a:solidFill>
                <a:latin typeface="Montserrat Classic"/>
              </a:endParaRPr>
            </a:p>
          </p:txBody>
        </p:sp>
        <p:sp>
          <p:nvSpPr>
            <p:cNvPr id="9" name="TextBox 9"/>
            <p:cNvSpPr txBox="1"/>
            <p:nvPr/>
          </p:nvSpPr>
          <p:spPr>
            <a:xfrm>
              <a:off x="0" y="505747"/>
              <a:ext cx="9796877" cy="3847207"/>
            </a:xfrm>
            <a:prstGeom prst="rect">
              <a:avLst/>
            </a:prstGeom>
          </p:spPr>
          <p:txBody>
            <a:bodyPr lIns="0" tIns="0" rIns="0" bIns="0" rtlCol="0" anchor="t">
              <a:spAutoFit/>
            </a:bodyPr>
            <a:lstStyle/>
            <a:p>
              <a:pPr>
                <a:lnSpc>
                  <a:spcPts val="4500"/>
                </a:lnSpc>
              </a:pPr>
              <a:r>
                <a:rPr lang="pl-PL" sz="3000" spc="30" dirty="0" smtClean="0">
                  <a:solidFill>
                    <a:srgbClr val="E8EEF1"/>
                  </a:solidFill>
                  <a:latin typeface="Montserrat Light"/>
                </a:rPr>
                <a:t>Osoba, na rzecz której zastrzeżono przeniesienie prawa na wypadek upadłości występuje przeciwko syndykowi i osobie trzeciej o uznanie czynności prawnej za bezskuteczną</a:t>
              </a:r>
              <a:endParaRPr lang="en-US" sz="3000" b="0" i="0" spc="30" dirty="0">
                <a:solidFill>
                  <a:srgbClr val="E8EEF1"/>
                </a:solidFill>
                <a:latin typeface="Montserrat Light"/>
              </a:endParaRPr>
            </a:p>
          </p:txBody>
        </p:sp>
      </p:grpSp>
      <p:grpSp>
        <p:nvGrpSpPr>
          <p:cNvPr id="10" name="Group 10"/>
          <p:cNvGrpSpPr/>
          <p:nvPr/>
        </p:nvGrpSpPr>
        <p:grpSpPr>
          <a:xfrm>
            <a:off x="8686800" y="5981700"/>
            <a:ext cx="7423858" cy="3964131"/>
            <a:chOff x="-101600" y="-510253"/>
            <a:chExt cx="9898477" cy="5285510"/>
          </a:xfrm>
        </p:grpSpPr>
        <p:sp>
          <p:nvSpPr>
            <p:cNvPr id="11" name="TextBox 11"/>
            <p:cNvSpPr txBox="1"/>
            <p:nvPr/>
          </p:nvSpPr>
          <p:spPr>
            <a:xfrm>
              <a:off x="-101600" y="-510253"/>
              <a:ext cx="9796877" cy="735244"/>
            </a:xfrm>
            <a:prstGeom prst="rect">
              <a:avLst/>
            </a:prstGeom>
          </p:spPr>
          <p:txBody>
            <a:bodyPr lIns="0" tIns="0" rIns="0" bIns="0" rtlCol="0" anchor="t">
              <a:spAutoFit/>
            </a:bodyPr>
            <a:lstStyle/>
            <a:p>
              <a:pPr>
                <a:lnSpc>
                  <a:spcPts val="4320"/>
                </a:lnSpc>
              </a:pPr>
              <a:r>
                <a:rPr lang="pl-PL" sz="3600" b="1" spc="266" dirty="0" smtClean="0">
                  <a:solidFill>
                    <a:srgbClr val="1E3D58"/>
                  </a:solidFill>
                  <a:latin typeface="Montserrat Classic"/>
                </a:rPr>
                <a:t>II. Art. 169 KC</a:t>
              </a:r>
              <a:endParaRPr lang="en-US" sz="3600" b="1" i="0" spc="266" dirty="0">
                <a:solidFill>
                  <a:srgbClr val="1E3D58"/>
                </a:solidFill>
                <a:latin typeface="Montserrat Classic"/>
              </a:endParaRPr>
            </a:p>
          </p:txBody>
        </p:sp>
        <p:sp>
          <p:nvSpPr>
            <p:cNvPr id="12" name="TextBox 12"/>
            <p:cNvSpPr txBox="1"/>
            <p:nvPr/>
          </p:nvSpPr>
          <p:spPr>
            <a:xfrm>
              <a:off x="0" y="928049"/>
              <a:ext cx="9796877" cy="3847208"/>
            </a:xfrm>
            <a:prstGeom prst="rect">
              <a:avLst/>
            </a:prstGeom>
          </p:spPr>
          <p:txBody>
            <a:bodyPr lIns="0" tIns="0" rIns="0" bIns="0" rtlCol="0" anchor="t">
              <a:spAutoFit/>
            </a:bodyPr>
            <a:lstStyle/>
            <a:p>
              <a:pPr>
                <a:lnSpc>
                  <a:spcPts val="4500"/>
                </a:lnSpc>
              </a:pPr>
              <a:r>
                <a:rPr lang="pl-PL" sz="3000" spc="30" dirty="0" smtClean="0">
                  <a:solidFill>
                    <a:srgbClr val="1E3D58"/>
                  </a:solidFill>
                  <a:latin typeface="Montserrat Light"/>
                </a:rPr>
                <a:t>Osoba, o której mowa wyżej (w punkcie I) występuje o stwierdzenie nieważności czynności prawnej między syndykiem a nabywcą prawa ochronnego na znak towarowy</a:t>
              </a:r>
              <a:endParaRPr lang="en-US" sz="3000" b="0" i="0" spc="30" dirty="0">
                <a:solidFill>
                  <a:srgbClr val="1E3D58"/>
                </a:solidFill>
                <a:latin typeface="Montserrat Light"/>
              </a:endParaRP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extLst>
      <p:ext uri="{BB962C8B-B14F-4D97-AF65-F5344CB8AC3E}">
        <p14:creationId xmlns="" xmlns:p14="http://schemas.microsoft.com/office/powerpoint/2010/main" val="1084449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52656" y="880669"/>
            <a:ext cx="4417623" cy="2979420"/>
          </a:xfrm>
          <a:prstGeom prst="rect">
            <a:avLst/>
          </a:prstGeom>
        </p:spPr>
        <p:txBody>
          <a:bodyPr lIns="0" tIns="0" rIns="0" bIns="0" rtlCol="0" anchor="t">
            <a:spAutoFit/>
          </a:bodyPr>
          <a:lstStyle/>
          <a:p>
            <a:pPr>
              <a:lnSpc>
                <a:spcPts val="5895"/>
              </a:lnSpc>
            </a:pPr>
            <a:r>
              <a:rPr lang="en-US" sz="4500" b="1" i="0" spc="130">
                <a:solidFill>
                  <a:srgbClr val="E8EEF1"/>
                </a:solidFill>
                <a:latin typeface="Montserrat Classic"/>
              </a:rPr>
              <a:t>PRZED BADANIEM ZDOLNOŚCI WKŁADOWEJ:</a:t>
            </a:r>
          </a:p>
        </p:txBody>
      </p:sp>
      <p:grpSp>
        <p:nvGrpSpPr>
          <p:cNvPr id="3" name="Group 3"/>
          <p:cNvGrpSpPr/>
          <p:nvPr/>
        </p:nvGrpSpPr>
        <p:grpSpPr>
          <a:xfrm>
            <a:off x="9008478" y="963846"/>
            <a:ext cx="8250822" cy="1542964"/>
            <a:chOff x="0" y="0"/>
            <a:chExt cx="11001096" cy="2057286"/>
          </a:xfrm>
        </p:grpSpPr>
        <p:sp>
          <p:nvSpPr>
            <p:cNvPr id="4" name="TextBox 4"/>
            <p:cNvSpPr txBox="1"/>
            <p:nvPr/>
          </p:nvSpPr>
          <p:spPr>
            <a:xfrm>
              <a:off x="0" y="-9525"/>
              <a:ext cx="11001096" cy="741045"/>
            </a:xfrm>
            <a:prstGeom prst="rect">
              <a:avLst/>
            </a:prstGeom>
          </p:spPr>
          <p:txBody>
            <a:bodyPr lIns="0" tIns="0" rIns="0" bIns="0" rtlCol="0" anchor="t">
              <a:spAutoFit/>
            </a:bodyPr>
            <a:lstStyle/>
            <a:p>
              <a:pPr>
                <a:lnSpc>
                  <a:spcPts val="4320"/>
                </a:lnSpc>
              </a:pPr>
              <a:r>
                <a:rPr lang="en-US" sz="3600" b="1" i="0" spc="266">
                  <a:solidFill>
                    <a:srgbClr val="E8EEF1"/>
                  </a:solidFill>
                  <a:latin typeface="Montserrat Classic"/>
                </a:rPr>
                <a:t>Samoistność</a:t>
              </a:r>
            </a:p>
          </p:txBody>
        </p:sp>
        <p:sp>
          <p:nvSpPr>
            <p:cNvPr id="5" name="TextBox 5"/>
            <p:cNvSpPr txBox="1"/>
            <p:nvPr/>
          </p:nvSpPr>
          <p:spPr>
            <a:xfrm>
              <a:off x="0" y="864968"/>
              <a:ext cx="10997695" cy="1192318"/>
            </a:xfrm>
            <a:prstGeom prst="rect">
              <a:avLst/>
            </a:prstGeom>
          </p:spPr>
          <p:txBody>
            <a:bodyPr lIns="0" tIns="0" rIns="0" bIns="0" rtlCol="0" anchor="t">
              <a:spAutoFit/>
            </a:bodyPr>
            <a:lstStyle/>
            <a:p>
              <a:pPr>
                <a:lnSpc>
                  <a:spcPts val="3640"/>
                </a:lnSpc>
              </a:pPr>
              <a:r>
                <a:rPr lang="en-US" sz="2600" b="0" i="0" spc="26" dirty="0" err="1">
                  <a:solidFill>
                    <a:srgbClr val="E8EEF1"/>
                  </a:solidFill>
                  <a:latin typeface="Montserrat Light"/>
                </a:rPr>
                <a:t>Dobro</a:t>
              </a:r>
              <a:r>
                <a:rPr lang="en-US" sz="2600" b="0" i="0" spc="26" dirty="0">
                  <a:solidFill>
                    <a:srgbClr val="E8EEF1"/>
                  </a:solidFill>
                  <a:latin typeface="Montserrat Light"/>
                </a:rPr>
                <a:t> </a:t>
              </a:r>
              <a:r>
                <a:rPr lang="en-US" sz="2600" b="0" i="0" spc="26" dirty="0" err="1">
                  <a:solidFill>
                    <a:srgbClr val="E8EEF1"/>
                  </a:solidFill>
                  <a:latin typeface="Montserrat Light"/>
                </a:rPr>
                <a:t>niematerialne</a:t>
              </a:r>
              <a:r>
                <a:rPr lang="en-US" sz="2600" b="0" i="0" spc="26" dirty="0">
                  <a:solidFill>
                    <a:srgbClr val="E8EEF1"/>
                  </a:solidFill>
                  <a:latin typeface="Montserrat Light"/>
                </a:rPr>
                <a:t> musi </a:t>
              </a:r>
              <a:r>
                <a:rPr lang="en-US" sz="2600" b="0" i="0" spc="26" dirty="0" err="1">
                  <a:solidFill>
                    <a:srgbClr val="E8EEF1"/>
                  </a:solidFill>
                  <a:latin typeface="Montserrat Light"/>
                </a:rPr>
                <a:t>nadawać</a:t>
              </a:r>
              <a:r>
                <a:rPr lang="en-US" sz="2600" b="0" i="0" spc="26" dirty="0">
                  <a:solidFill>
                    <a:srgbClr val="E8EEF1"/>
                  </a:solidFill>
                  <a:latin typeface="Montserrat Light"/>
                </a:rPr>
                <a:t> się do eksploatacji bez </a:t>
              </a:r>
              <a:r>
                <a:rPr lang="en-US" sz="2600" b="0" i="0" spc="26" dirty="0" err="1">
                  <a:solidFill>
                    <a:srgbClr val="E8EEF1"/>
                  </a:solidFill>
                  <a:latin typeface="Montserrat Light"/>
                </a:rPr>
                <a:t>udziału</a:t>
              </a:r>
              <a:r>
                <a:rPr lang="en-US" sz="2600" b="0" i="0" spc="26" dirty="0">
                  <a:solidFill>
                    <a:srgbClr val="E8EEF1"/>
                  </a:solidFill>
                  <a:latin typeface="Montserrat Light"/>
                </a:rPr>
                <a:t> osoby, </a:t>
              </a:r>
              <a:r>
                <a:rPr lang="en-US" sz="2600" b="0" i="0" spc="26" dirty="0" err="1">
                  <a:solidFill>
                    <a:srgbClr val="E8EEF1"/>
                  </a:solidFill>
                  <a:latin typeface="Montserrat Light"/>
                </a:rPr>
                <a:t>która</a:t>
              </a:r>
              <a:r>
                <a:rPr lang="en-US" sz="2600" b="0" i="0" spc="26" dirty="0">
                  <a:solidFill>
                    <a:srgbClr val="E8EEF1"/>
                  </a:solidFill>
                  <a:latin typeface="Montserrat Light"/>
                </a:rPr>
                <a:t> </a:t>
              </a:r>
              <a:r>
                <a:rPr lang="en-US" sz="2600" b="0" i="0" spc="26" dirty="0" err="1">
                  <a:solidFill>
                    <a:srgbClr val="E8EEF1"/>
                  </a:solidFill>
                  <a:latin typeface="Montserrat Light"/>
                </a:rPr>
                <a:t>wnosi</a:t>
              </a:r>
              <a:r>
                <a:rPr lang="en-US" sz="2600" b="0" i="0" spc="26" dirty="0">
                  <a:solidFill>
                    <a:srgbClr val="E8EEF1"/>
                  </a:solidFill>
                  <a:latin typeface="Montserrat Light"/>
                </a:rPr>
                <a:t> wkład</a:t>
              </a:r>
            </a:p>
          </p:txBody>
        </p:sp>
      </p:grpSp>
      <p:grpSp>
        <p:nvGrpSpPr>
          <p:cNvPr id="6" name="Group 6"/>
          <p:cNvGrpSpPr/>
          <p:nvPr/>
        </p:nvGrpSpPr>
        <p:grpSpPr>
          <a:xfrm>
            <a:off x="9008478" y="3107942"/>
            <a:ext cx="8250822" cy="2040865"/>
            <a:chOff x="0" y="-9525"/>
            <a:chExt cx="11001096" cy="2721152"/>
          </a:xfrm>
        </p:grpSpPr>
        <p:sp>
          <p:nvSpPr>
            <p:cNvPr id="7" name="TextBox 7"/>
            <p:cNvSpPr txBox="1"/>
            <p:nvPr/>
          </p:nvSpPr>
          <p:spPr>
            <a:xfrm>
              <a:off x="0" y="-9525"/>
              <a:ext cx="11001096" cy="741045"/>
            </a:xfrm>
            <a:prstGeom prst="rect">
              <a:avLst/>
            </a:prstGeom>
          </p:spPr>
          <p:txBody>
            <a:bodyPr lIns="0" tIns="0" rIns="0" bIns="0" rtlCol="0" anchor="t">
              <a:spAutoFit/>
            </a:bodyPr>
            <a:lstStyle/>
            <a:p>
              <a:pPr>
                <a:lnSpc>
                  <a:spcPts val="4320"/>
                </a:lnSpc>
              </a:pPr>
              <a:r>
                <a:rPr lang="en-US" sz="3600" b="1" i="0" spc="266">
                  <a:solidFill>
                    <a:srgbClr val="E8EEF1"/>
                  </a:solidFill>
                  <a:latin typeface="Montserrat Classic"/>
                </a:rPr>
                <a:t>Niefemeryczność</a:t>
              </a:r>
            </a:p>
          </p:txBody>
        </p:sp>
        <p:sp>
          <p:nvSpPr>
            <p:cNvPr id="8" name="TextBox 8"/>
            <p:cNvSpPr txBox="1"/>
            <p:nvPr/>
          </p:nvSpPr>
          <p:spPr>
            <a:xfrm>
              <a:off x="0" y="864968"/>
              <a:ext cx="10997695" cy="1846659"/>
            </a:xfrm>
            <a:prstGeom prst="rect">
              <a:avLst/>
            </a:prstGeom>
          </p:spPr>
          <p:txBody>
            <a:bodyPr lIns="0" tIns="0" rIns="0" bIns="0" rtlCol="0" anchor="t">
              <a:spAutoFit/>
            </a:bodyPr>
            <a:lstStyle/>
            <a:p>
              <a:pPr>
                <a:lnSpc>
                  <a:spcPts val="3640"/>
                </a:lnSpc>
              </a:pPr>
              <a:r>
                <a:rPr lang="en-US" sz="2600" b="0" i="0" spc="26" dirty="0" err="1">
                  <a:solidFill>
                    <a:srgbClr val="E8EEF1"/>
                  </a:solidFill>
                  <a:latin typeface="Montserrat Light"/>
                </a:rPr>
                <a:t>Dobro</a:t>
              </a:r>
              <a:r>
                <a:rPr lang="en-US" sz="2600" b="0" i="0" spc="26" dirty="0">
                  <a:solidFill>
                    <a:srgbClr val="E8EEF1"/>
                  </a:solidFill>
                  <a:latin typeface="Montserrat Light"/>
                </a:rPr>
                <a:t> </a:t>
              </a:r>
              <a:r>
                <a:rPr lang="en-US" sz="2600" b="0" i="0" spc="26" dirty="0" err="1">
                  <a:solidFill>
                    <a:srgbClr val="E8EEF1"/>
                  </a:solidFill>
                  <a:latin typeface="Montserrat Light"/>
                </a:rPr>
                <a:t>niematerialne</a:t>
              </a:r>
              <a:r>
                <a:rPr lang="en-US" sz="2600" b="0" i="0" spc="26" dirty="0">
                  <a:solidFill>
                    <a:srgbClr val="E8EEF1"/>
                  </a:solidFill>
                  <a:latin typeface="Montserrat Light"/>
                </a:rPr>
                <a:t> zostało </a:t>
              </a:r>
              <a:r>
                <a:rPr lang="en-US" sz="2600" b="0" i="0" spc="26" dirty="0" err="1">
                  <a:solidFill>
                    <a:srgbClr val="E8EEF1"/>
                  </a:solidFill>
                  <a:latin typeface="Montserrat Light"/>
                </a:rPr>
                <a:t>zakomunikowane</a:t>
              </a:r>
              <a:r>
                <a:rPr lang="en-US" sz="2600" b="0" i="0" spc="26" dirty="0">
                  <a:solidFill>
                    <a:srgbClr val="E8EEF1"/>
                  </a:solidFill>
                  <a:latin typeface="Montserrat Light"/>
                </a:rPr>
                <a:t> </a:t>
              </a:r>
              <a:r>
                <a:rPr lang="en-US" sz="2600" b="0" i="0" spc="26" dirty="0" err="1">
                  <a:solidFill>
                    <a:srgbClr val="E8EEF1"/>
                  </a:solidFill>
                  <a:latin typeface="Montserrat Light"/>
                </a:rPr>
                <a:t>spółce</a:t>
              </a:r>
              <a:r>
                <a:rPr lang="en-US" sz="2600" b="0" i="0" spc="26" dirty="0">
                  <a:solidFill>
                    <a:srgbClr val="E8EEF1"/>
                  </a:solidFill>
                  <a:latin typeface="Montserrat Light"/>
                </a:rPr>
                <a:t> w sposób, który </a:t>
              </a:r>
              <a:r>
                <a:rPr lang="en-US" sz="2600" b="0" i="0" spc="26" dirty="0" err="1">
                  <a:solidFill>
                    <a:srgbClr val="E8EEF1"/>
                  </a:solidFill>
                  <a:latin typeface="Montserrat Light"/>
                </a:rPr>
                <a:t>pozwoli</a:t>
              </a:r>
              <a:r>
                <a:rPr lang="en-US" sz="2600" b="0" i="0" spc="26" dirty="0">
                  <a:solidFill>
                    <a:srgbClr val="E8EEF1"/>
                  </a:solidFill>
                  <a:latin typeface="Montserrat Light"/>
                </a:rPr>
                <a:t> je odtwarzać (</a:t>
              </a:r>
              <a:r>
                <a:rPr lang="en-US" sz="2600" b="0" i="0" spc="26" dirty="0" err="1">
                  <a:solidFill>
                    <a:srgbClr val="E8EEF1"/>
                  </a:solidFill>
                  <a:latin typeface="Montserrat Light"/>
                </a:rPr>
                <a:t>stosować</a:t>
              </a:r>
              <a:r>
                <a:rPr lang="en-US" sz="2600" b="0" i="0" spc="26" dirty="0">
                  <a:solidFill>
                    <a:srgbClr val="E8EEF1"/>
                  </a:solidFill>
                  <a:latin typeface="Montserrat Light"/>
                </a:rPr>
                <a:t>) bez </a:t>
              </a:r>
              <a:r>
                <a:rPr lang="en-US" sz="2600" b="0" i="0" spc="26" dirty="0" err="1">
                  <a:solidFill>
                    <a:srgbClr val="E8EEF1"/>
                  </a:solidFill>
                  <a:latin typeface="Montserrat Light"/>
                </a:rPr>
                <a:t>udziału</a:t>
              </a:r>
              <a:r>
                <a:rPr lang="en-US" sz="2600" b="0" i="0" spc="26" dirty="0">
                  <a:solidFill>
                    <a:srgbClr val="E8EEF1"/>
                  </a:solidFill>
                  <a:latin typeface="Montserrat Light"/>
                </a:rPr>
                <a:t> </a:t>
              </a:r>
              <a:r>
                <a:rPr lang="en-US" sz="2600" b="0" i="0" spc="26" dirty="0" err="1">
                  <a:solidFill>
                    <a:srgbClr val="E8EEF1"/>
                  </a:solidFill>
                  <a:latin typeface="Montserrat Light"/>
                </a:rPr>
                <a:t>wnoszącego</a:t>
              </a:r>
              <a:r>
                <a:rPr lang="en-US" sz="2600" b="0" i="0" spc="26" dirty="0">
                  <a:solidFill>
                    <a:srgbClr val="E8EEF1"/>
                  </a:solidFill>
                  <a:latin typeface="Montserrat Light"/>
                </a:rPr>
                <a:t> </a:t>
              </a:r>
              <a:r>
                <a:rPr lang="en-US" sz="2600" b="0" i="0" spc="26" dirty="0" smtClean="0">
                  <a:solidFill>
                    <a:srgbClr val="E8EEF1"/>
                  </a:solidFill>
                  <a:latin typeface="Montserrat Light"/>
                </a:rPr>
                <a:t>wkład</a:t>
              </a:r>
              <a:endParaRPr lang="en-US" sz="2600" b="0" i="0" spc="26" dirty="0">
                <a:solidFill>
                  <a:srgbClr val="E8EEF1"/>
                </a:solidFill>
                <a:latin typeface="Montserrat Light"/>
              </a:endParaRPr>
            </a:p>
          </p:txBody>
        </p:sp>
      </p:grpSp>
      <p:grpSp>
        <p:nvGrpSpPr>
          <p:cNvPr id="9" name="Group 9"/>
          <p:cNvGrpSpPr/>
          <p:nvPr/>
        </p:nvGrpSpPr>
        <p:grpSpPr>
          <a:xfrm>
            <a:off x="9008478" y="5326527"/>
            <a:ext cx="8250822" cy="2091604"/>
            <a:chOff x="0" y="0"/>
            <a:chExt cx="11001096" cy="2788806"/>
          </a:xfrm>
        </p:grpSpPr>
        <p:sp>
          <p:nvSpPr>
            <p:cNvPr id="10" name="TextBox 10"/>
            <p:cNvSpPr txBox="1"/>
            <p:nvPr/>
          </p:nvSpPr>
          <p:spPr>
            <a:xfrm>
              <a:off x="0" y="-9525"/>
              <a:ext cx="11001096" cy="1472565"/>
            </a:xfrm>
            <a:prstGeom prst="rect">
              <a:avLst/>
            </a:prstGeom>
          </p:spPr>
          <p:txBody>
            <a:bodyPr lIns="0" tIns="0" rIns="0" bIns="0" rtlCol="0" anchor="t">
              <a:spAutoFit/>
            </a:bodyPr>
            <a:lstStyle/>
            <a:p>
              <a:pPr>
                <a:lnSpc>
                  <a:spcPts val="4320"/>
                </a:lnSpc>
              </a:pPr>
              <a:r>
                <a:rPr lang="en-US" sz="3600" b="1" i="0" spc="266">
                  <a:solidFill>
                    <a:srgbClr val="E8EEF1"/>
                  </a:solidFill>
                  <a:latin typeface="Montserrat Classic"/>
                </a:rPr>
                <a:t>Jest przedstawione zrozumiale</a:t>
              </a:r>
            </a:p>
          </p:txBody>
        </p:sp>
        <p:sp>
          <p:nvSpPr>
            <p:cNvPr id="11" name="TextBox 11"/>
            <p:cNvSpPr txBox="1"/>
            <p:nvPr/>
          </p:nvSpPr>
          <p:spPr>
            <a:xfrm>
              <a:off x="0" y="1596487"/>
              <a:ext cx="10997695"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nie tylko dla </a:t>
              </a:r>
              <a:r>
                <a:rPr lang="en-US" sz="2600" b="0" i="0" spc="26" dirty="0" err="1">
                  <a:solidFill>
                    <a:srgbClr val="E8EEF1"/>
                  </a:solidFill>
                  <a:latin typeface="Montserrat Light"/>
                </a:rPr>
                <a:t>wnoszącego</a:t>
              </a:r>
              <a:r>
                <a:rPr lang="en-US" sz="2600" b="0" i="0" spc="26" dirty="0">
                  <a:solidFill>
                    <a:srgbClr val="E8EEF1"/>
                  </a:solidFill>
                  <a:latin typeface="Montserrat Light"/>
                </a:rPr>
                <a:t> wkład, ale również dla </a:t>
              </a:r>
              <a:r>
                <a:rPr lang="en-US" sz="2600" b="0" i="0" spc="26" dirty="0" err="1">
                  <a:solidFill>
                    <a:srgbClr val="E8EEF1"/>
                  </a:solidFill>
                  <a:latin typeface="Montserrat Light"/>
                </a:rPr>
                <a:t>innych</a:t>
              </a:r>
              <a:r>
                <a:rPr lang="en-US" sz="2600" b="0" i="0" spc="26" dirty="0">
                  <a:solidFill>
                    <a:srgbClr val="E8EEF1"/>
                  </a:solidFill>
                  <a:latin typeface="Montserrat Light"/>
                </a:rPr>
                <a:t> osób, które będą z </a:t>
              </a:r>
              <a:r>
                <a:rPr lang="en-US" sz="2600" b="0" i="0" spc="26" dirty="0" err="1">
                  <a:solidFill>
                    <a:srgbClr val="E8EEF1"/>
                  </a:solidFill>
                  <a:latin typeface="Montserrat Light"/>
                </a:rPr>
                <a:t>niego</a:t>
              </a:r>
              <a:r>
                <a:rPr lang="en-US" sz="2600" b="0" i="0" spc="26" dirty="0">
                  <a:solidFill>
                    <a:srgbClr val="E8EEF1"/>
                  </a:solidFill>
                  <a:latin typeface="Montserrat Light"/>
                </a:rPr>
                <a:t> dalej </a:t>
              </a:r>
              <a:r>
                <a:rPr lang="en-US" sz="2600" b="0" i="0" spc="26" dirty="0" err="1">
                  <a:solidFill>
                    <a:srgbClr val="E8EEF1"/>
                  </a:solidFill>
                  <a:latin typeface="Montserrat Light"/>
                </a:rPr>
                <a:t>korzystać</a:t>
              </a:r>
              <a:endParaRPr lang="en-US" sz="2600" b="0" i="0" spc="26" dirty="0">
                <a:solidFill>
                  <a:srgbClr val="E8EEF1"/>
                </a:solidFill>
                <a:latin typeface="Montserrat Light"/>
              </a:endParaRPr>
            </a:p>
          </p:txBody>
        </p:sp>
      </p:grpSp>
      <p:grpSp>
        <p:nvGrpSpPr>
          <p:cNvPr id="12" name="Group 12"/>
          <p:cNvGrpSpPr/>
          <p:nvPr/>
        </p:nvGrpSpPr>
        <p:grpSpPr>
          <a:xfrm>
            <a:off x="9008478" y="7666356"/>
            <a:ext cx="8250822" cy="1542964"/>
            <a:chOff x="0" y="0"/>
            <a:chExt cx="11001096" cy="2057286"/>
          </a:xfrm>
        </p:grpSpPr>
        <p:sp>
          <p:nvSpPr>
            <p:cNvPr id="13" name="TextBox 13"/>
            <p:cNvSpPr txBox="1"/>
            <p:nvPr/>
          </p:nvSpPr>
          <p:spPr>
            <a:xfrm>
              <a:off x="0" y="-9525"/>
              <a:ext cx="11001096" cy="741045"/>
            </a:xfrm>
            <a:prstGeom prst="rect">
              <a:avLst/>
            </a:prstGeom>
          </p:spPr>
          <p:txBody>
            <a:bodyPr lIns="0" tIns="0" rIns="0" bIns="0" rtlCol="0" anchor="t">
              <a:spAutoFit/>
            </a:bodyPr>
            <a:lstStyle/>
            <a:p>
              <a:pPr>
                <a:lnSpc>
                  <a:spcPts val="4320"/>
                </a:lnSpc>
              </a:pPr>
              <a:r>
                <a:rPr lang="en-US" sz="3600" b="1" i="0" spc="266">
                  <a:solidFill>
                    <a:srgbClr val="E8EEF1"/>
                  </a:solidFill>
                  <a:latin typeface="Montserrat Classic"/>
                </a:rPr>
                <a:t>Jest chronione</a:t>
              </a:r>
            </a:p>
          </p:txBody>
        </p:sp>
        <p:sp>
          <p:nvSpPr>
            <p:cNvPr id="14" name="TextBox 14"/>
            <p:cNvSpPr txBox="1"/>
            <p:nvPr/>
          </p:nvSpPr>
          <p:spPr>
            <a:xfrm>
              <a:off x="0" y="864968"/>
              <a:ext cx="10997695" cy="1192318"/>
            </a:xfrm>
            <a:prstGeom prst="rect">
              <a:avLst/>
            </a:prstGeom>
          </p:spPr>
          <p:txBody>
            <a:bodyPr lIns="0" tIns="0" rIns="0" bIns="0" rtlCol="0" anchor="t">
              <a:spAutoFit/>
            </a:bodyPr>
            <a:lstStyle/>
            <a:p>
              <a:pPr>
                <a:lnSpc>
                  <a:spcPts val="3640"/>
                </a:lnSpc>
              </a:pPr>
              <a:r>
                <a:rPr lang="en-US" sz="2600" b="0" i="0" spc="26" dirty="0">
                  <a:solidFill>
                    <a:srgbClr val="E8EEF1"/>
                  </a:solidFill>
                  <a:latin typeface="Montserrat Light"/>
                </a:rPr>
                <a:t>Co </a:t>
              </a:r>
              <a:r>
                <a:rPr lang="en-US" sz="2600" b="0" i="0" spc="26" dirty="0" err="1">
                  <a:solidFill>
                    <a:srgbClr val="E8EEF1"/>
                  </a:solidFill>
                  <a:latin typeface="Montserrat Light"/>
                </a:rPr>
                <a:t>najmniej</a:t>
              </a:r>
              <a:r>
                <a:rPr lang="en-US" sz="2600" b="0" i="0" spc="26" dirty="0">
                  <a:solidFill>
                    <a:srgbClr val="E8EEF1"/>
                  </a:solidFill>
                  <a:latin typeface="Montserrat Light"/>
                </a:rPr>
                <a:t> </a:t>
              </a:r>
              <a:r>
                <a:rPr lang="en-US" sz="2600" b="0" i="0" spc="26" dirty="0" err="1">
                  <a:solidFill>
                    <a:srgbClr val="E8EEF1"/>
                  </a:solidFill>
                  <a:latin typeface="Montserrat Light"/>
                </a:rPr>
                <a:t>deliktowo</a:t>
              </a:r>
              <a:r>
                <a:rPr lang="en-US" sz="2600" b="0" i="0" spc="26" dirty="0">
                  <a:solidFill>
                    <a:srgbClr val="E8EEF1"/>
                  </a:solidFill>
                  <a:latin typeface="Montserrat Light"/>
                </a:rPr>
                <a:t> (art. 415, 439 </a:t>
              </a:r>
              <a:r>
                <a:rPr lang="en-US" sz="2600" b="0" i="0" spc="26" dirty="0" err="1">
                  <a:solidFill>
                    <a:srgbClr val="E8EEF1"/>
                  </a:solidFill>
                  <a:latin typeface="Montserrat Light"/>
                </a:rPr>
                <a:t>k.c</a:t>
              </a:r>
              <a:r>
                <a:rPr lang="en-US" sz="2600" b="0" i="0" spc="26" dirty="0">
                  <a:solidFill>
                    <a:srgbClr val="E8EEF1"/>
                  </a:solidFill>
                  <a:latin typeface="Montserrat Light"/>
                </a:rPr>
                <a:t>.). </a:t>
              </a:r>
              <a:r>
                <a:rPr lang="en-US" sz="2600" b="0" i="0" spc="26" dirty="0" err="1">
                  <a:solidFill>
                    <a:srgbClr val="E8EEF1"/>
                  </a:solidFill>
                  <a:latin typeface="Montserrat Light"/>
                </a:rPr>
                <a:t>Jeśli</a:t>
              </a:r>
              <a:r>
                <a:rPr lang="en-US" sz="2600" b="0" i="0" spc="26" dirty="0">
                  <a:solidFill>
                    <a:srgbClr val="E8EEF1"/>
                  </a:solidFill>
                  <a:latin typeface="Montserrat Light"/>
                </a:rPr>
                <a:t> jest w </a:t>
              </a:r>
              <a:r>
                <a:rPr lang="en-US" sz="2600" b="0" i="0" spc="26" dirty="0" err="1">
                  <a:solidFill>
                    <a:srgbClr val="E8EEF1"/>
                  </a:solidFill>
                  <a:latin typeface="Montserrat Light"/>
                </a:rPr>
                <a:t>domenie</a:t>
              </a:r>
              <a:r>
                <a:rPr lang="en-US" sz="2600" b="0" i="0" spc="26" dirty="0">
                  <a:solidFill>
                    <a:srgbClr val="E8EEF1"/>
                  </a:solidFill>
                  <a:latin typeface="Montserrat Light"/>
                </a:rPr>
                <a:t>, nie może stanowić </a:t>
              </a:r>
              <a:r>
                <a:rPr lang="pl-PL" sz="2600" b="0" i="0" spc="26" dirty="0" smtClean="0">
                  <a:solidFill>
                    <a:srgbClr val="E8EEF1"/>
                  </a:solidFill>
                  <a:latin typeface="Montserrat Light"/>
                </a:rPr>
                <a:t>w</a:t>
              </a:r>
              <a:r>
                <a:rPr lang="en-US" sz="2600" b="0" i="0" spc="26" dirty="0" err="1" smtClean="0">
                  <a:solidFill>
                    <a:srgbClr val="E8EEF1"/>
                  </a:solidFill>
                  <a:latin typeface="Montserrat Light"/>
                </a:rPr>
                <a:t>kładu</a:t>
              </a:r>
              <a:endParaRPr lang="en-US" sz="2600" b="0" i="0" spc="26" dirty="0">
                <a:solidFill>
                  <a:srgbClr val="E8EEF1"/>
                </a:solidFill>
                <a:latin typeface="Montserrat Light"/>
              </a:endParaRPr>
            </a:p>
          </p:txBody>
        </p:sp>
      </p:grpSp>
      <p:pic>
        <p:nvPicPr>
          <p:cNvPr id="15" name="Picture 15"/>
          <p:cNvPicPr>
            <a:picLocks noChangeAspect="1"/>
          </p:cNvPicPr>
          <p:nvPr/>
        </p:nvPicPr>
        <p:blipFill>
          <a:blip r:embed="rId2" cstate="print"/>
          <a:srcRect l="34850" t="32426" r="50567"/>
          <a:stretch>
            <a:fillRect/>
          </a:stretch>
        </p:blipFill>
        <p:spPr>
          <a:xfrm>
            <a:off x="6423560" y="-325560"/>
            <a:ext cx="1658098" cy="10938119"/>
          </a:xfrm>
          <a:prstGeom prst="rect">
            <a:avLst/>
          </a:prstGeom>
        </p:spPr>
      </p:pic>
      <p:pic>
        <p:nvPicPr>
          <p:cNvPr id="16" name="Picture 16"/>
          <p:cNvPicPr>
            <a:picLocks noChangeAspect="1"/>
          </p:cNvPicPr>
          <p:nvPr/>
        </p:nvPicPr>
        <p:blipFill>
          <a:blip r:embed="rId3" cstate="print"/>
          <a:srcRect/>
          <a:stretch>
            <a:fillRect/>
          </a:stretch>
        </p:blipFill>
        <p:spPr>
          <a:xfrm>
            <a:off x="7569979" y="1028700"/>
            <a:ext cx="959145" cy="959145"/>
          </a:xfrm>
          <a:prstGeom prst="rect">
            <a:avLst/>
          </a:prstGeom>
        </p:spPr>
      </p:pic>
      <p:pic>
        <p:nvPicPr>
          <p:cNvPr id="17" name="Picture 17"/>
          <p:cNvPicPr>
            <a:picLocks noChangeAspect="1"/>
          </p:cNvPicPr>
          <p:nvPr/>
        </p:nvPicPr>
        <p:blipFill>
          <a:blip r:embed="rId4" cstate="print"/>
          <a:srcRect/>
          <a:stretch>
            <a:fillRect/>
          </a:stretch>
        </p:blipFill>
        <p:spPr>
          <a:xfrm>
            <a:off x="7569979" y="3115086"/>
            <a:ext cx="959145" cy="959145"/>
          </a:xfrm>
          <a:prstGeom prst="rect">
            <a:avLst/>
          </a:prstGeom>
        </p:spPr>
      </p:pic>
      <p:pic>
        <p:nvPicPr>
          <p:cNvPr id="18" name="Picture 18"/>
          <p:cNvPicPr>
            <a:picLocks noChangeAspect="1"/>
          </p:cNvPicPr>
          <p:nvPr/>
        </p:nvPicPr>
        <p:blipFill>
          <a:blip r:embed="rId5" cstate="print"/>
          <a:srcRect/>
          <a:stretch>
            <a:fillRect/>
          </a:stretch>
        </p:blipFill>
        <p:spPr>
          <a:xfrm>
            <a:off x="7602086" y="5326527"/>
            <a:ext cx="959145" cy="959145"/>
          </a:xfrm>
          <a:prstGeom prst="rect">
            <a:avLst/>
          </a:prstGeom>
        </p:spPr>
      </p:pic>
      <p:pic>
        <p:nvPicPr>
          <p:cNvPr id="19" name="Picture 19"/>
          <p:cNvPicPr>
            <a:picLocks noChangeAspect="1"/>
          </p:cNvPicPr>
          <p:nvPr/>
        </p:nvPicPr>
        <p:blipFill>
          <a:blip r:embed="rId6" cstate="print"/>
          <a:srcRect/>
          <a:stretch>
            <a:fillRect/>
          </a:stretch>
        </p:blipFill>
        <p:spPr>
          <a:xfrm>
            <a:off x="7569979" y="7666356"/>
            <a:ext cx="959145" cy="959145"/>
          </a:xfrm>
          <a:prstGeom prst="rect">
            <a:avLst/>
          </a:prstGeom>
        </p:spPr>
      </p:pic>
      <p:grpSp>
        <p:nvGrpSpPr>
          <p:cNvPr id="20" name="Group 20"/>
          <p:cNvGrpSpPr/>
          <p:nvPr/>
        </p:nvGrpSpPr>
        <p:grpSpPr>
          <a:xfrm>
            <a:off x="-675946" y="8832603"/>
            <a:ext cx="2886906" cy="851395"/>
            <a:chOff x="0" y="0"/>
            <a:chExt cx="1722525" cy="508000"/>
          </a:xfrm>
        </p:grpSpPr>
        <p:sp>
          <p:nvSpPr>
            <p:cNvPr id="21" name="Freeform 21"/>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977841" y="331550"/>
            <a:ext cx="5323837" cy="4635326"/>
          </a:xfrm>
          <a:prstGeom prst="rect">
            <a:avLst/>
          </a:prstGeom>
          <a:solidFill>
            <a:srgbClr val="E8EEF1">
              <a:alpha val="9803"/>
            </a:srgbClr>
          </a:solidFill>
        </p:spPr>
      </p:sp>
      <p:sp>
        <p:nvSpPr>
          <p:cNvPr id="3" name="TextBox 3"/>
          <p:cNvSpPr txBox="1"/>
          <p:nvPr/>
        </p:nvSpPr>
        <p:spPr>
          <a:xfrm>
            <a:off x="1447800" y="5981700"/>
            <a:ext cx="5351610" cy="2769989"/>
          </a:xfrm>
          <a:prstGeom prst="rect">
            <a:avLst/>
          </a:prstGeom>
        </p:spPr>
        <p:txBody>
          <a:bodyPr lIns="0" tIns="0" rIns="0" bIns="0" rtlCol="0" anchor="t">
            <a:spAutoFit/>
          </a:bodyPr>
          <a:lstStyle/>
          <a:p>
            <a:pPr>
              <a:lnSpc>
                <a:spcPts val="7205"/>
              </a:lnSpc>
            </a:pPr>
            <a:r>
              <a:rPr lang="pl-PL" sz="5500" b="1" spc="159" dirty="0" smtClean="0">
                <a:solidFill>
                  <a:srgbClr val="E8EEF1"/>
                </a:solidFill>
                <a:latin typeface="Montserrat Classic"/>
              </a:rPr>
              <a:t>Problem spółki </a:t>
            </a:r>
            <a:r>
              <a:rPr lang="en-US" sz="5500" b="1" i="0" spc="159" dirty="0" smtClean="0">
                <a:solidFill>
                  <a:srgbClr val="E8EEF1"/>
                </a:solidFill>
                <a:latin typeface="Montserrat Classic"/>
              </a:rPr>
              <a:t> </a:t>
            </a:r>
            <a:r>
              <a:rPr lang="pl-PL" sz="5500" b="1" i="0" spc="159" dirty="0" smtClean="0">
                <a:solidFill>
                  <a:srgbClr val="E8EEF1"/>
                </a:solidFill>
                <a:latin typeface="Montserrat Classic"/>
              </a:rPr>
              <a:t>cywilnej</a:t>
            </a:r>
            <a:endParaRPr lang="en-US" sz="5500" b="1" i="0" spc="159" dirty="0">
              <a:solidFill>
                <a:srgbClr val="E8EEF1"/>
              </a:solidFill>
              <a:latin typeface="Montserrat Classic"/>
            </a:endParaRPr>
          </a:p>
        </p:txBody>
      </p:sp>
      <p:grpSp>
        <p:nvGrpSpPr>
          <p:cNvPr id="4" name="Group 4"/>
          <p:cNvGrpSpPr/>
          <p:nvPr/>
        </p:nvGrpSpPr>
        <p:grpSpPr>
          <a:xfrm>
            <a:off x="7397421" y="1179030"/>
            <a:ext cx="4484677" cy="2918041"/>
            <a:chOff x="0" y="-95249"/>
            <a:chExt cx="5979569" cy="3890722"/>
          </a:xfrm>
        </p:grpSpPr>
        <p:sp>
          <p:nvSpPr>
            <p:cNvPr id="5" name="TextBox 5"/>
            <p:cNvSpPr txBox="1"/>
            <p:nvPr/>
          </p:nvSpPr>
          <p:spPr>
            <a:xfrm>
              <a:off x="0" y="-95249"/>
              <a:ext cx="5976192" cy="1675672"/>
            </a:xfrm>
            <a:prstGeom prst="rect">
              <a:avLst/>
            </a:prstGeom>
          </p:spPr>
          <p:txBody>
            <a:bodyPr lIns="0" tIns="0" rIns="0" bIns="0" rtlCol="0" anchor="t">
              <a:spAutoFit/>
            </a:bodyPr>
            <a:lstStyle/>
            <a:p>
              <a:pPr algn="ctr">
                <a:lnSpc>
                  <a:spcPts val="4896"/>
                </a:lnSpc>
              </a:pPr>
              <a:r>
                <a:rPr lang="pl-PL" sz="3200" spc="352" dirty="0" smtClean="0">
                  <a:solidFill>
                    <a:srgbClr val="43B0F1"/>
                  </a:solidFill>
                  <a:latin typeface="Montserrat Classic"/>
                </a:rPr>
                <a:t>Zmiany osobowe w spółce</a:t>
              </a:r>
              <a:endParaRPr lang="en-US" sz="3200" b="0" i="0" spc="352" dirty="0">
                <a:solidFill>
                  <a:srgbClr val="43B0F1"/>
                </a:solidFill>
                <a:latin typeface="Montserrat Classic"/>
              </a:endParaRPr>
            </a:p>
          </p:txBody>
        </p:sp>
        <p:sp>
          <p:nvSpPr>
            <p:cNvPr id="6" name="TextBox 6"/>
            <p:cNvSpPr txBox="1"/>
            <p:nvPr/>
          </p:nvSpPr>
          <p:spPr>
            <a:xfrm>
              <a:off x="0" y="1948813"/>
              <a:ext cx="5979569" cy="1846660"/>
            </a:xfrm>
            <a:prstGeom prst="rect">
              <a:avLst/>
            </a:prstGeom>
          </p:spPr>
          <p:txBody>
            <a:bodyPr lIns="0" tIns="0" rIns="0" bIns="0" rtlCol="0" anchor="t">
              <a:spAutoFit/>
            </a:bodyPr>
            <a:lstStyle/>
            <a:p>
              <a:pPr algn="ctr">
                <a:lnSpc>
                  <a:spcPts val="3640"/>
                </a:lnSpc>
              </a:pPr>
              <a:r>
                <a:rPr lang="pl-PL" sz="2600" spc="26" dirty="0" smtClean="0">
                  <a:solidFill>
                    <a:srgbClr val="E8EEF1"/>
                  </a:solidFill>
                  <a:latin typeface="Montserrat Light"/>
                </a:rPr>
                <a:t>a kwestia ujawnienia nowych wspólników w rejestrze UP RP</a:t>
              </a:r>
              <a:endParaRPr lang="en-US" sz="2600" b="0" i="0" spc="26" dirty="0">
                <a:solidFill>
                  <a:srgbClr val="E8EEF1"/>
                </a:solidFill>
                <a:latin typeface="Montserrat Light"/>
              </a:endParaRPr>
            </a:p>
          </p:txBody>
        </p:sp>
      </p:grpSp>
      <p:sp>
        <p:nvSpPr>
          <p:cNvPr id="7" name="AutoShape 7"/>
          <p:cNvSpPr/>
          <p:nvPr/>
        </p:nvSpPr>
        <p:spPr>
          <a:xfrm>
            <a:off x="6977841" y="5320124"/>
            <a:ext cx="5323837" cy="4635326"/>
          </a:xfrm>
          <a:prstGeom prst="rect">
            <a:avLst/>
          </a:prstGeom>
          <a:solidFill>
            <a:srgbClr val="E8EEF1">
              <a:alpha val="9803"/>
            </a:srgbClr>
          </a:solidFill>
        </p:spPr>
      </p:sp>
      <p:grpSp>
        <p:nvGrpSpPr>
          <p:cNvPr id="8" name="Group 8"/>
          <p:cNvGrpSpPr/>
          <p:nvPr/>
        </p:nvGrpSpPr>
        <p:grpSpPr>
          <a:xfrm>
            <a:off x="7397421" y="6167605"/>
            <a:ext cx="4484677" cy="2969901"/>
            <a:chOff x="0" y="-95249"/>
            <a:chExt cx="5979569" cy="3959869"/>
          </a:xfrm>
        </p:grpSpPr>
        <p:sp>
          <p:nvSpPr>
            <p:cNvPr id="9" name="TextBox 9"/>
            <p:cNvSpPr txBox="1"/>
            <p:nvPr/>
          </p:nvSpPr>
          <p:spPr>
            <a:xfrm>
              <a:off x="0" y="-95249"/>
              <a:ext cx="5976192" cy="2359620"/>
            </a:xfrm>
            <a:prstGeom prst="rect">
              <a:avLst/>
            </a:prstGeom>
          </p:spPr>
          <p:txBody>
            <a:bodyPr lIns="0" tIns="0" rIns="0" bIns="0" rtlCol="0" anchor="t">
              <a:spAutoFit/>
            </a:bodyPr>
            <a:lstStyle/>
            <a:p>
              <a:pPr algn="ctr">
                <a:lnSpc>
                  <a:spcPts val="4590"/>
                </a:lnSpc>
              </a:pPr>
              <a:r>
                <a:rPr lang="pl-PL" sz="3000" b="0" i="0" spc="330" dirty="0" smtClean="0">
                  <a:solidFill>
                    <a:srgbClr val="43B0F1"/>
                  </a:solidFill>
                  <a:latin typeface="Montserrat Classic"/>
                </a:rPr>
                <a:t>Upadłość jednego ze wspólników spółki cywilnej</a:t>
              </a:r>
              <a:endParaRPr lang="en-US" sz="3000" b="0" i="0" spc="330" dirty="0">
                <a:solidFill>
                  <a:srgbClr val="43B0F1"/>
                </a:solidFill>
                <a:latin typeface="Montserrat Classic"/>
              </a:endParaRPr>
            </a:p>
          </p:txBody>
        </p:sp>
        <p:sp>
          <p:nvSpPr>
            <p:cNvPr id="10" name="TextBox 10"/>
            <p:cNvSpPr txBox="1"/>
            <p:nvPr/>
          </p:nvSpPr>
          <p:spPr>
            <a:xfrm>
              <a:off x="0" y="2633513"/>
              <a:ext cx="5979569" cy="1231107"/>
            </a:xfrm>
            <a:prstGeom prst="rect">
              <a:avLst/>
            </a:prstGeom>
          </p:spPr>
          <p:txBody>
            <a:bodyPr lIns="0" tIns="0" rIns="0" bIns="0" rtlCol="0" anchor="t">
              <a:spAutoFit/>
            </a:bodyPr>
            <a:lstStyle/>
            <a:p>
              <a:pPr algn="ctr">
                <a:lnSpc>
                  <a:spcPts val="3640"/>
                </a:lnSpc>
              </a:pPr>
              <a:r>
                <a:rPr lang="pl-PL" sz="2600" spc="26" dirty="0" smtClean="0">
                  <a:solidFill>
                    <a:srgbClr val="E8EEF1"/>
                  </a:solidFill>
                  <a:latin typeface="Montserrat Light"/>
                </a:rPr>
                <a:t>Przyczyna rozwiązania spółki cywilnej</a:t>
              </a:r>
              <a:r>
                <a:rPr lang="en-US" sz="2600" b="0" i="0" spc="26" dirty="0" smtClean="0">
                  <a:solidFill>
                    <a:srgbClr val="E8EEF1"/>
                  </a:solidFill>
                  <a:latin typeface="Montserrat Light"/>
                </a:rPr>
                <a:t> </a:t>
              </a:r>
              <a:endParaRPr lang="en-US" sz="2600" b="0" i="0" spc="26" dirty="0">
                <a:solidFill>
                  <a:srgbClr val="E8EEF1"/>
                </a:solidFill>
                <a:latin typeface="Montserrat Light"/>
              </a:endParaRPr>
            </a:p>
          </p:txBody>
        </p:sp>
      </p:grpSp>
      <p:sp>
        <p:nvSpPr>
          <p:cNvPr id="11" name="AutoShape 11"/>
          <p:cNvSpPr/>
          <p:nvPr/>
        </p:nvSpPr>
        <p:spPr>
          <a:xfrm>
            <a:off x="12621722" y="331550"/>
            <a:ext cx="5323837" cy="4635326"/>
          </a:xfrm>
          <a:prstGeom prst="rect">
            <a:avLst/>
          </a:prstGeom>
          <a:solidFill>
            <a:srgbClr val="E8EEF1">
              <a:alpha val="9803"/>
            </a:srgbClr>
          </a:solidFill>
        </p:spPr>
      </p:sp>
      <p:grpSp>
        <p:nvGrpSpPr>
          <p:cNvPr id="12" name="Group 12"/>
          <p:cNvGrpSpPr/>
          <p:nvPr/>
        </p:nvGrpSpPr>
        <p:grpSpPr>
          <a:xfrm>
            <a:off x="13041302" y="1179030"/>
            <a:ext cx="4484677" cy="2918042"/>
            <a:chOff x="0" y="-95249"/>
            <a:chExt cx="5979569" cy="3890721"/>
          </a:xfrm>
        </p:grpSpPr>
        <p:sp>
          <p:nvSpPr>
            <p:cNvPr id="13" name="TextBox 13"/>
            <p:cNvSpPr txBox="1"/>
            <p:nvPr/>
          </p:nvSpPr>
          <p:spPr>
            <a:xfrm>
              <a:off x="0" y="-95249"/>
              <a:ext cx="5976192" cy="1572396"/>
            </a:xfrm>
            <a:prstGeom prst="rect">
              <a:avLst/>
            </a:prstGeom>
          </p:spPr>
          <p:txBody>
            <a:bodyPr lIns="0" tIns="0" rIns="0" bIns="0" rtlCol="0" anchor="t">
              <a:spAutoFit/>
            </a:bodyPr>
            <a:lstStyle/>
            <a:p>
              <a:pPr algn="ctr">
                <a:lnSpc>
                  <a:spcPts val="4896"/>
                </a:lnSpc>
              </a:pPr>
              <a:r>
                <a:rPr lang="pl-PL" sz="3200" b="0" i="0" spc="352" dirty="0" smtClean="0">
                  <a:solidFill>
                    <a:srgbClr val="43B0F1"/>
                  </a:solidFill>
                  <a:latin typeface="Montserrat Classic"/>
                </a:rPr>
                <a:t>Przekształcenie w spółkę handlową</a:t>
              </a:r>
              <a:endParaRPr lang="en-US" sz="3200" b="0" i="0" spc="352" dirty="0">
                <a:solidFill>
                  <a:srgbClr val="43B0F1"/>
                </a:solidFill>
                <a:latin typeface="Montserrat Classic"/>
              </a:endParaRPr>
            </a:p>
          </p:txBody>
        </p:sp>
        <p:sp>
          <p:nvSpPr>
            <p:cNvPr id="14" name="TextBox 14"/>
            <p:cNvSpPr txBox="1"/>
            <p:nvPr/>
          </p:nvSpPr>
          <p:spPr>
            <a:xfrm>
              <a:off x="0" y="1948813"/>
              <a:ext cx="5979569" cy="1846659"/>
            </a:xfrm>
            <a:prstGeom prst="rect">
              <a:avLst/>
            </a:prstGeom>
          </p:spPr>
          <p:txBody>
            <a:bodyPr lIns="0" tIns="0" rIns="0" bIns="0" rtlCol="0" anchor="t">
              <a:spAutoFit/>
            </a:bodyPr>
            <a:lstStyle/>
            <a:p>
              <a:pPr algn="ctr">
                <a:lnSpc>
                  <a:spcPts val="3640"/>
                </a:lnSpc>
              </a:pPr>
              <a:r>
                <a:rPr lang="pl-PL" sz="2600" spc="26" dirty="0" smtClean="0">
                  <a:solidFill>
                    <a:srgbClr val="E8EEF1"/>
                  </a:solidFill>
                  <a:latin typeface="Montserrat Light"/>
                </a:rPr>
                <a:t>a problem ujawnienia spółki jawnej w rejestrze UP RP</a:t>
              </a:r>
              <a:endParaRPr lang="en-US" sz="2600" b="0" i="0" spc="26" dirty="0">
                <a:solidFill>
                  <a:srgbClr val="E8EEF1"/>
                </a:solidFill>
                <a:latin typeface="Montserrat Light"/>
              </a:endParaRPr>
            </a:p>
          </p:txBody>
        </p:sp>
      </p:grpSp>
      <p:sp>
        <p:nvSpPr>
          <p:cNvPr id="15" name="AutoShape 15"/>
          <p:cNvSpPr/>
          <p:nvPr/>
        </p:nvSpPr>
        <p:spPr>
          <a:xfrm>
            <a:off x="12621722" y="5320124"/>
            <a:ext cx="5323837" cy="4635326"/>
          </a:xfrm>
          <a:prstGeom prst="rect">
            <a:avLst/>
          </a:prstGeom>
          <a:solidFill>
            <a:srgbClr val="E8EEF1">
              <a:alpha val="9803"/>
            </a:srgbClr>
          </a:solidFill>
        </p:spPr>
      </p:sp>
      <p:grpSp>
        <p:nvGrpSpPr>
          <p:cNvPr id="16" name="Group 16"/>
          <p:cNvGrpSpPr/>
          <p:nvPr/>
        </p:nvGrpSpPr>
        <p:grpSpPr>
          <a:xfrm>
            <a:off x="13030200" y="6167605"/>
            <a:ext cx="4493247" cy="3332690"/>
            <a:chOff x="-14803" y="-95249"/>
            <a:chExt cx="5990994" cy="4443589"/>
          </a:xfrm>
        </p:grpSpPr>
        <p:sp>
          <p:nvSpPr>
            <p:cNvPr id="17" name="TextBox 17"/>
            <p:cNvSpPr txBox="1"/>
            <p:nvPr/>
          </p:nvSpPr>
          <p:spPr>
            <a:xfrm>
              <a:off x="0" y="-95249"/>
              <a:ext cx="5976191" cy="2513509"/>
            </a:xfrm>
            <a:prstGeom prst="rect">
              <a:avLst/>
            </a:prstGeom>
          </p:spPr>
          <p:txBody>
            <a:bodyPr lIns="0" tIns="0" rIns="0" bIns="0" rtlCol="0" anchor="t">
              <a:spAutoFit/>
            </a:bodyPr>
            <a:lstStyle/>
            <a:p>
              <a:pPr algn="ctr">
                <a:lnSpc>
                  <a:spcPts val="4896"/>
                </a:lnSpc>
              </a:pPr>
              <a:r>
                <a:rPr lang="pl-PL" sz="3200" b="0" i="0" spc="352" dirty="0" smtClean="0">
                  <a:solidFill>
                    <a:srgbClr val="43B0F1"/>
                  </a:solidFill>
                  <a:latin typeface="Montserrat Classic"/>
                </a:rPr>
                <a:t>Upadłość większej liczby wspólników</a:t>
              </a:r>
              <a:endParaRPr lang="en-US" sz="3200" b="0" i="0" spc="352" dirty="0">
                <a:solidFill>
                  <a:srgbClr val="43B0F1"/>
                </a:solidFill>
                <a:latin typeface="Montserrat Classic"/>
              </a:endParaRPr>
            </a:p>
          </p:txBody>
        </p:sp>
        <p:sp>
          <p:nvSpPr>
            <p:cNvPr id="18" name="TextBox 18"/>
            <p:cNvSpPr txBox="1"/>
            <p:nvPr/>
          </p:nvSpPr>
          <p:spPr>
            <a:xfrm>
              <a:off x="-14803" y="2501679"/>
              <a:ext cx="5979567" cy="1846661"/>
            </a:xfrm>
            <a:prstGeom prst="rect">
              <a:avLst/>
            </a:prstGeom>
          </p:spPr>
          <p:txBody>
            <a:bodyPr lIns="0" tIns="0" rIns="0" bIns="0" rtlCol="0" anchor="t">
              <a:spAutoFit/>
            </a:bodyPr>
            <a:lstStyle/>
            <a:p>
              <a:pPr algn="ctr">
                <a:lnSpc>
                  <a:spcPts val="3640"/>
                </a:lnSpc>
              </a:pPr>
              <a:r>
                <a:rPr lang="pl-PL" sz="2600" spc="26" dirty="0" smtClean="0">
                  <a:solidFill>
                    <a:srgbClr val="E8EEF1"/>
                  </a:solidFill>
                  <a:latin typeface="Montserrat Light"/>
                </a:rPr>
                <a:t>Kwestia zastosowania przepisu art. 215 ust. 1 KPC (połączenie spraw) </a:t>
              </a:r>
              <a:endParaRPr lang="en-US" sz="2600" b="0" i="0" spc="26" dirty="0">
                <a:solidFill>
                  <a:srgbClr val="E8EEF1"/>
                </a:solidFill>
                <a:latin typeface="Montserrat Light"/>
              </a:endParaRPr>
            </a:p>
          </p:txBody>
        </p:sp>
      </p:grpSp>
      <p:pic>
        <p:nvPicPr>
          <p:cNvPr id="19" name="Picture 19"/>
          <p:cNvPicPr>
            <a:picLocks noChangeAspect="1"/>
          </p:cNvPicPr>
          <p:nvPr/>
        </p:nvPicPr>
        <p:blipFill>
          <a:blip r:embed="rId2" cstate="print"/>
          <a:srcRect l="27814" t="32426" r="50567"/>
          <a:stretch>
            <a:fillRect/>
          </a:stretch>
        </p:blipFill>
        <p:spPr>
          <a:xfrm>
            <a:off x="-1343399" y="-651119"/>
            <a:ext cx="2458198" cy="10938119"/>
          </a:xfrm>
          <a:prstGeom prst="rect">
            <a:avLst/>
          </a:prstGeom>
        </p:spPr>
      </p:pic>
      <p:sp>
        <p:nvSpPr>
          <p:cNvPr id="20" name="AutoShape 20"/>
          <p:cNvSpPr/>
          <p:nvPr/>
        </p:nvSpPr>
        <p:spPr>
          <a:xfrm>
            <a:off x="-535582" y="-533400"/>
            <a:ext cx="1165946" cy="11353800"/>
          </a:xfrm>
          <a:prstGeom prst="rect">
            <a:avLst/>
          </a:prstGeom>
          <a:solidFill>
            <a:srgbClr val="43B0F1"/>
          </a:solidFill>
        </p:spPr>
      </p:sp>
      <p:grpSp>
        <p:nvGrpSpPr>
          <p:cNvPr id="21" name="Group 21"/>
          <p:cNvGrpSpPr/>
          <p:nvPr/>
        </p:nvGrpSpPr>
        <p:grpSpPr>
          <a:xfrm>
            <a:off x="-675946" y="9036533"/>
            <a:ext cx="2886906" cy="851395"/>
            <a:chOff x="0" y="0"/>
            <a:chExt cx="1722525" cy="508000"/>
          </a:xfrm>
        </p:grpSpPr>
        <p:sp>
          <p:nvSpPr>
            <p:cNvPr id="22" name="Freeform 22"/>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18288000" cy="1028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447800" y="5105400"/>
            <a:ext cx="20116800" cy="5676900"/>
          </a:xfrm>
          <a:prstGeom prst="rect">
            <a:avLst/>
          </a:prstGeom>
          <a:solidFill>
            <a:srgbClr val="43B0F1"/>
          </a:solidFill>
        </p:spPr>
      </p:sp>
      <p:grpSp>
        <p:nvGrpSpPr>
          <p:cNvPr id="3" name="Group 3"/>
          <p:cNvGrpSpPr/>
          <p:nvPr/>
        </p:nvGrpSpPr>
        <p:grpSpPr>
          <a:xfrm>
            <a:off x="-292634" y="-133350"/>
            <a:ext cx="7836434" cy="10553700"/>
            <a:chOff x="0" y="0"/>
            <a:chExt cx="10448579" cy="14071600"/>
          </a:xfrm>
        </p:grpSpPr>
        <p:pic>
          <p:nvPicPr>
            <p:cNvPr id="4" name="Picture 4"/>
            <p:cNvPicPr>
              <a:picLocks noChangeAspect="1"/>
            </p:cNvPicPr>
            <p:nvPr/>
          </p:nvPicPr>
          <p:blipFill>
            <a:blip r:embed="rId2" cstate="print"/>
            <a:srcRect l="4427" r="4427"/>
            <a:stretch>
              <a:fillRect/>
            </a:stretch>
          </p:blipFill>
          <p:spPr>
            <a:xfrm>
              <a:off x="0" y="0"/>
              <a:ext cx="10448579" cy="7035800"/>
            </a:xfrm>
            <a:prstGeom prst="rect">
              <a:avLst/>
            </a:prstGeom>
          </p:spPr>
        </p:pic>
        <p:pic>
          <p:nvPicPr>
            <p:cNvPr id="5" name="Picture 5"/>
            <p:cNvPicPr>
              <a:picLocks noChangeAspect="1"/>
            </p:cNvPicPr>
            <p:nvPr/>
          </p:nvPicPr>
          <p:blipFill>
            <a:blip r:embed="rId3" cstate="print"/>
            <a:srcRect l="621" r="621"/>
            <a:stretch>
              <a:fillRect/>
            </a:stretch>
          </p:blipFill>
          <p:spPr>
            <a:xfrm>
              <a:off x="0" y="7035800"/>
              <a:ext cx="10448579" cy="7035800"/>
            </a:xfrm>
            <a:prstGeom prst="rect">
              <a:avLst/>
            </a:prstGeom>
          </p:spPr>
        </p:pic>
      </p:grpSp>
      <p:pic>
        <p:nvPicPr>
          <p:cNvPr id="6" name="Picture 6"/>
          <p:cNvPicPr>
            <a:picLocks noChangeAspect="1"/>
          </p:cNvPicPr>
          <p:nvPr/>
        </p:nvPicPr>
        <p:blipFill>
          <a:blip r:embed="rId4" cstate="print"/>
          <a:srcRect l="27814" t="32426" r="50567"/>
          <a:stretch>
            <a:fillRect/>
          </a:stretch>
        </p:blipFill>
        <p:spPr>
          <a:xfrm>
            <a:off x="17058901" y="-325560"/>
            <a:ext cx="2458198" cy="10938119"/>
          </a:xfrm>
          <a:prstGeom prst="rect">
            <a:avLst/>
          </a:prstGeom>
        </p:spPr>
      </p:pic>
      <p:grpSp>
        <p:nvGrpSpPr>
          <p:cNvPr id="7" name="Group 7"/>
          <p:cNvGrpSpPr/>
          <p:nvPr/>
        </p:nvGrpSpPr>
        <p:grpSpPr>
          <a:xfrm>
            <a:off x="8763000" y="1335190"/>
            <a:ext cx="7347658" cy="2503847"/>
            <a:chOff x="0" y="0"/>
            <a:chExt cx="9796877" cy="3338463"/>
          </a:xfrm>
        </p:grpSpPr>
        <p:sp>
          <p:nvSpPr>
            <p:cNvPr id="8" name="TextBox 8"/>
            <p:cNvSpPr txBox="1"/>
            <p:nvPr/>
          </p:nvSpPr>
          <p:spPr>
            <a:xfrm>
              <a:off x="0" y="-9525"/>
              <a:ext cx="9796877" cy="741045"/>
            </a:xfrm>
            <a:prstGeom prst="rect">
              <a:avLst/>
            </a:prstGeom>
          </p:spPr>
          <p:txBody>
            <a:bodyPr lIns="0" tIns="0" rIns="0" bIns="0" rtlCol="0" anchor="t">
              <a:spAutoFit/>
            </a:bodyPr>
            <a:lstStyle/>
            <a:p>
              <a:pPr>
                <a:lnSpc>
                  <a:spcPts val="4320"/>
                </a:lnSpc>
              </a:pPr>
              <a:r>
                <a:rPr lang="en-US" sz="3600" b="1" i="0" spc="266" dirty="0">
                  <a:solidFill>
                    <a:srgbClr val="E8EEF1"/>
                  </a:solidFill>
                  <a:latin typeface="Montserrat Classic"/>
                </a:rPr>
                <a:t>Spółki osobowe</a:t>
              </a:r>
            </a:p>
          </p:txBody>
        </p:sp>
        <p:sp>
          <p:nvSpPr>
            <p:cNvPr id="9" name="TextBox 9"/>
            <p:cNvSpPr txBox="1"/>
            <p:nvPr/>
          </p:nvSpPr>
          <p:spPr>
            <a:xfrm>
              <a:off x="0" y="1119138"/>
              <a:ext cx="9796877" cy="2219325"/>
            </a:xfrm>
            <a:prstGeom prst="rect">
              <a:avLst/>
            </a:prstGeom>
          </p:spPr>
          <p:txBody>
            <a:bodyPr lIns="0" tIns="0" rIns="0" bIns="0" rtlCol="0" anchor="t">
              <a:spAutoFit/>
            </a:bodyPr>
            <a:lstStyle/>
            <a:p>
              <a:pPr>
                <a:lnSpc>
                  <a:spcPts val="4500"/>
                </a:lnSpc>
              </a:pPr>
              <a:r>
                <a:rPr lang="en-US" sz="3000" b="0" i="0" spc="30">
                  <a:solidFill>
                    <a:srgbClr val="E8EEF1"/>
                  </a:solidFill>
                  <a:latin typeface="Montserrat Light"/>
                </a:rPr>
                <a:t>W większości przypadków każde prawo własności intelektualnej ma zdolność wkładową</a:t>
              </a:r>
            </a:p>
          </p:txBody>
        </p:sp>
      </p:grpSp>
      <p:grpSp>
        <p:nvGrpSpPr>
          <p:cNvPr id="10" name="Group 10"/>
          <p:cNvGrpSpPr/>
          <p:nvPr/>
        </p:nvGrpSpPr>
        <p:grpSpPr>
          <a:xfrm>
            <a:off x="8763000" y="6364390"/>
            <a:ext cx="7347658" cy="2503847"/>
            <a:chOff x="0" y="0"/>
            <a:chExt cx="9796877" cy="3338463"/>
          </a:xfrm>
        </p:grpSpPr>
        <p:sp>
          <p:nvSpPr>
            <p:cNvPr id="11" name="TextBox 11"/>
            <p:cNvSpPr txBox="1"/>
            <p:nvPr/>
          </p:nvSpPr>
          <p:spPr>
            <a:xfrm>
              <a:off x="0" y="-9525"/>
              <a:ext cx="9796877" cy="741045"/>
            </a:xfrm>
            <a:prstGeom prst="rect">
              <a:avLst/>
            </a:prstGeom>
          </p:spPr>
          <p:txBody>
            <a:bodyPr lIns="0" tIns="0" rIns="0" bIns="0" rtlCol="0" anchor="t">
              <a:spAutoFit/>
            </a:bodyPr>
            <a:lstStyle/>
            <a:p>
              <a:pPr>
                <a:lnSpc>
                  <a:spcPts val="4320"/>
                </a:lnSpc>
              </a:pPr>
              <a:r>
                <a:rPr lang="en-US" sz="3600" b="1" i="0" spc="266" dirty="0">
                  <a:solidFill>
                    <a:srgbClr val="1E3D58"/>
                  </a:solidFill>
                  <a:latin typeface="Montserrat Classic"/>
                </a:rPr>
                <a:t>Spółki kapitałowe</a:t>
              </a:r>
            </a:p>
          </p:txBody>
        </p:sp>
        <p:sp>
          <p:nvSpPr>
            <p:cNvPr id="12" name="TextBox 12"/>
            <p:cNvSpPr txBox="1"/>
            <p:nvPr/>
          </p:nvSpPr>
          <p:spPr>
            <a:xfrm>
              <a:off x="0" y="1119138"/>
              <a:ext cx="9796877" cy="2219325"/>
            </a:xfrm>
            <a:prstGeom prst="rect">
              <a:avLst/>
            </a:prstGeom>
          </p:spPr>
          <p:txBody>
            <a:bodyPr lIns="0" tIns="0" rIns="0" bIns="0" rtlCol="0" anchor="t">
              <a:spAutoFit/>
            </a:bodyPr>
            <a:lstStyle/>
            <a:p>
              <a:pPr>
                <a:lnSpc>
                  <a:spcPts val="4500"/>
                </a:lnSpc>
              </a:pPr>
              <a:r>
                <a:rPr lang="en-US" sz="3000" b="0" i="0" spc="30">
                  <a:solidFill>
                    <a:srgbClr val="1E3D58"/>
                  </a:solidFill>
                  <a:latin typeface="Montserrat Light"/>
                </a:rPr>
                <a:t>1) zbywalność; 2) zdolność egzekucyjna, 3) wartość majątkowa, 4) pewność wkładu.</a:t>
              </a:r>
            </a:p>
          </p:txBody>
        </p:sp>
      </p:grpSp>
      <p:grpSp>
        <p:nvGrpSpPr>
          <p:cNvPr id="13" name="Group 13"/>
          <p:cNvGrpSpPr/>
          <p:nvPr/>
        </p:nvGrpSpPr>
        <p:grpSpPr>
          <a:xfrm>
            <a:off x="-571500" y="4717803"/>
            <a:ext cx="2886906" cy="851395"/>
            <a:chOff x="0" y="0"/>
            <a:chExt cx="1722525" cy="508000"/>
          </a:xfrm>
        </p:grpSpPr>
        <p:sp>
          <p:nvSpPr>
            <p:cNvPr id="14" name="Freeform 14"/>
            <p:cNvSpPr/>
            <p:nvPr/>
          </p:nvSpPr>
          <p:spPr>
            <a:xfrm>
              <a:off x="0" y="49530"/>
              <a:ext cx="1722525" cy="408940"/>
            </a:xfrm>
            <a:custGeom>
              <a:avLst/>
              <a:gdLst/>
              <a:ahLst/>
              <a:cxnLst/>
              <a:rect l="l" t="t" r="r" b="b"/>
              <a:pathLst>
                <a:path w="1722525" h="408940">
                  <a:moveTo>
                    <a:pt x="1516785" y="0"/>
                  </a:moveTo>
                  <a:cubicBezTo>
                    <a:pt x="1416455" y="0"/>
                    <a:pt x="1333905" y="72390"/>
                    <a:pt x="1314855" y="166370"/>
                  </a:cubicBezTo>
                  <a:lnTo>
                    <a:pt x="0" y="166370"/>
                  </a:lnTo>
                  <a:lnTo>
                    <a:pt x="0" y="242570"/>
                  </a:lnTo>
                  <a:lnTo>
                    <a:pt x="1316125" y="242570"/>
                  </a:lnTo>
                  <a:cubicBezTo>
                    <a:pt x="1333905" y="337820"/>
                    <a:pt x="1417725" y="408940"/>
                    <a:pt x="1518055" y="408940"/>
                  </a:cubicBezTo>
                  <a:cubicBezTo>
                    <a:pt x="1631085" y="408940"/>
                    <a:pt x="1722525" y="317500"/>
                    <a:pt x="1722525" y="204470"/>
                  </a:cubicBezTo>
                  <a:cubicBezTo>
                    <a:pt x="1722525" y="91440"/>
                    <a:pt x="1631085" y="0"/>
                    <a:pt x="1516785" y="0"/>
                  </a:cubicBezTo>
                  <a:close/>
                </a:path>
              </a:pathLst>
            </a:custGeom>
            <a:solidFill>
              <a:srgbClr val="43B0F1"/>
            </a:solidFill>
          </p:spPr>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TotalTime>
  <Words>3021</Words>
  <Application>Microsoft Office PowerPoint</Application>
  <PresentationFormat>Niestandardowy</PresentationFormat>
  <Paragraphs>383</Paragraphs>
  <Slides>87</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87</vt:i4>
      </vt:variant>
    </vt:vector>
  </HeadingPairs>
  <TitlesOfParts>
    <vt:vector size="95" baseType="lpstr">
      <vt:lpstr>Arial</vt:lpstr>
      <vt:lpstr>Montserrat Classic</vt:lpstr>
      <vt:lpstr>Montserrat Light</vt:lpstr>
      <vt:lpstr>Arimo</vt:lpstr>
      <vt:lpstr>Cormorant Garamond Bold</vt:lpstr>
      <vt:lpstr>Assistant Regular</vt:lpstr>
      <vt:lpstr>Calibri</vt:lpstr>
      <vt:lpstr>Office Theme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Slajd 47</vt:lpstr>
      <vt:lpstr>Slajd 48</vt:lpstr>
      <vt:lpstr>Slajd 49</vt:lpstr>
      <vt:lpstr>Slajd 50</vt:lpstr>
      <vt:lpstr>Slajd 51</vt:lpstr>
      <vt:lpstr>Slajd 52</vt:lpstr>
      <vt:lpstr>Slajd 53</vt:lpstr>
      <vt:lpstr>Slajd 54</vt:lpstr>
      <vt:lpstr>Slajd 55</vt:lpstr>
      <vt:lpstr>Slajd 56</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lpstr>Slajd 86</vt:lpstr>
      <vt:lpstr>Slajd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&amp; Theory</dc:title>
  <dc:creator>Adrian Niewęgłowski</dc:creator>
  <cp:lastModifiedBy>Kancelaria Skubisz</cp:lastModifiedBy>
  <cp:revision>158</cp:revision>
  <dcterms:created xsi:type="dcterms:W3CDTF">2006-08-16T00:00:00Z</dcterms:created>
  <dcterms:modified xsi:type="dcterms:W3CDTF">2019-09-15T18:58:44Z</dcterms:modified>
  <dc:identifier>DADkzQhd89s</dc:identifier>
</cp:coreProperties>
</file>