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3"/>
  </p:notesMasterIdLst>
  <p:sldIdLst>
    <p:sldId id="256" r:id="rId2"/>
    <p:sldId id="262" r:id="rId3"/>
    <p:sldId id="274" r:id="rId4"/>
    <p:sldId id="258" r:id="rId5"/>
    <p:sldId id="257" r:id="rId6"/>
    <p:sldId id="263" r:id="rId7"/>
    <p:sldId id="259" r:id="rId8"/>
    <p:sldId id="265" r:id="rId9"/>
    <p:sldId id="260" r:id="rId10"/>
    <p:sldId id="261" r:id="rId11"/>
    <p:sldId id="266" r:id="rId12"/>
    <p:sldId id="267" r:id="rId13"/>
    <p:sldId id="287" r:id="rId14"/>
    <p:sldId id="288" r:id="rId15"/>
    <p:sldId id="289" r:id="rId16"/>
    <p:sldId id="272" r:id="rId17"/>
    <p:sldId id="271" r:id="rId18"/>
    <p:sldId id="290" r:id="rId19"/>
    <p:sldId id="285" r:id="rId20"/>
    <p:sldId id="269" r:id="rId21"/>
    <p:sldId id="291" r:id="rId22"/>
    <p:sldId id="277" r:id="rId23"/>
    <p:sldId id="278" r:id="rId24"/>
    <p:sldId id="270" r:id="rId25"/>
    <p:sldId id="292" r:id="rId26"/>
    <p:sldId id="293" r:id="rId27"/>
    <p:sldId id="294" r:id="rId28"/>
    <p:sldId id="282" r:id="rId29"/>
    <p:sldId id="284" r:id="rId30"/>
    <p:sldId id="283" r:id="rId31"/>
    <p:sldId id="281" r:id="rId3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78F7FF-35C8-4684-BE9B-1BC7DD6C0787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D158E-AD91-49BC-AC9D-AD5AEAE53E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7416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AD158E-AD91-49BC-AC9D-AD5AEAE53E05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1702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587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69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1570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966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9696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005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922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946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276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9280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660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2019-09-19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157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i.gov.pl/PARP/chapter_96055.asp?soid=763E53C2B0E74EDB8EE9AD4D2FE2F94B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zoryprzemyslowe-blog.pl/wp-content/uploads/2014/07/carpet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zoryprzemyslowe-blog.pl/wp-content/uploads/2014/07/ROZPORZ&#260;DZENIE-RADY-WE-NR-62002-z-dnia-12-grudnia-2001-r-w-sprawie-wzor&#243;w-wsp&#243;lnotowych.pdf" TargetMode="External"/><Relationship Id="rId2" Type="http://schemas.openxmlformats.org/officeDocument/2006/relationships/hyperlink" Target="https://wzoryprzemyslowe-blog.pl/wp-content/uploads/2014/07/dyrektywa_98_71_WE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zoryprzemyslowe-blog.pl/wp-content/uploads/2014/07/Dekret-Naczelnika-Pa&#324;stwa-z-4-lutego-1919-r-o-ochronie-wzor&#243;w-rysunkowych-i-modeli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sz="2200" b="1" dirty="0"/>
              <a:t>Zakres dopuszczalnej inspiracji wzorem przemysłowym a naruszenie prawa z rejestracji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2200" dirty="0" smtClean="0"/>
              <a:t>(właściwie wszystko, co nas </a:t>
            </a:r>
            <a:r>
              <a:rPr lang="pl-PL" sz="2200" dirty="0" smtClean="0"/>
              <a:t>otacza jest albo utworem albo </a:t>
            </a:r>
            <a:r>
              <a:rPr lang="pl-PL" sz="2200" dirty="0" smtClean="0"/>
              <a:t>wzorem przemysłowym</a:t>
            </a:r>
            <a:r>
              <a:rPr lang="pl-PL" sz="3600" dirty="0" smtClean="0"/>
              <a:t>)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/>
              <a:t>Cedzyna 2019 r.</a:t>
            </a:r>
          </a:p>
          <a:p>
            <a:endParaRPr lang="pl-PL" sz="2000" dirty="0"/>
          </a:p>
          <a:p>
            <a:r>
              <a:rPr lang="pl-PL" sz="2000" dirty="0" smtClean="0"/>
              <a:t>Prof. dr hab. Ewa Nowińska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03385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 dirty="0" smtClean="0"/>
              <a:t>A tak wyglądała wzmianka w WUP, wówczas nie reprodukowano wzoru</a:t>
            </a:r>
            <a:endParaRPr lang="pl-PL" sz="4000" dirty="0"/>
          </a:p>
        </p:txBody>
      </p:sp>
      <p:pic>
        <p:nvPicPr>
          <p:cNvPr id="1026" name="Picture 2" descr="C:\Users\EN\Desktop\Pierwszy-polski-wzór-zdobniczy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04975" y="2353469"/>
            <a:ext cx="5734050" cy="301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076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 dirty="0" smtClean="0"/>
              <a:t>Ochrona wzorów zdobniczych po II wojnie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800" dirty="0" smtClean="0"/>
              <a:t>Podstawą było rozporządzenie Rady Ministrów z 1963 r. </a:t>
            </a:r>
          </a:p>
          <a:p>
            <a:endParaRPr lang="pl-PL" sz="1800" dirty="0"/>
          </a:p>
          <a:p>
            <a:pPr marL="0" indent="0" algn="just">
              <a:buNone/>
            </a:pPr>
            <a:r>
              <a:rPr lang="pl-PL" sz="1800" dirty="0" smtClean="0"/>
              <a:t>Wzorem takim była „</a:t>
            </a:r>
            <a:r>
              <a:rPr lang="pl-PL" sz="1800" i="1" dirty="0" smtClean="0"/>
              <a:t>Nowa postać przedmiotu przejawiająca się w kształcie, właściwościach powierzchni, kształcie, układzie linii, rysunku lub barwie, nadająca przedmiotowi swoisty i oryginalny wygląd, przeznaczona do odtworzenia w produkcji przemysłowej lub rękodzielniczej i </a:t>
            </a:r>
            <a:r>
              <a:rPr lang="pl-PL" sz="1800" b="1" i="1" dirty="0" smtClean="0"/>
              <a:t>zmierzająca do osiągnięcia celów estetycznych</a:t>
            </a:r>
            <a:r>
              <a:rPr lang="pl-PL" sz="1800" i="1" dirty="0" smtClean="0"/>
              <a:t>”. </a:t>
            </a:r>
            <a:endParaRPr lang="pl-PL" sz="1800" i="1" dirty="0" smtClean="0"/>
          </a:p>
          <a:p>
            <a:pPr marL="0" indent="0" algn="just">
              <a:buNone/>
            </a:pPr>
            <a:r>
              <a:rPr lang="pl-PL" sz="1800" dirty="0" smtClean="0"/>
              <a:t>Zbliżano </a:t>
            </a:r>
            <a:r>
              <a:rPr lang="pl-PL" sz="1800" dirty="0" smtClean="0"/>
              <a:t>więc przedmiot ochrony do tej, która odnosi się do </a:t>
            </a:r>
            <a:r>
              <a:rPr lang="pl-PL" sz="1800" dirty="0" smtClean="0"/>
              <a:t>utworów, choć obowiązująca wówczas ustawa nie wymieniała odrębnie takich opracowań, ale obejmowała ochroną odrębną utwory, do których „podnietę” dał inny utwór.</a:t>
            </a:r>
          </a:p>
          <a:p>
            <a:pPr marL="0" indent="0" algn="just">
              <a:buNone/>
            </a:pPr>
            <a:endParaRPr lang="pl-PL" sz="1800" dirty="0" smtClean="0"/>
          </a:p>
          <a:p>
            <a:pPr marL="0" indent="0" algn="just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57536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I aktualna ochrona w ustawie Prawo własności przemysłowej i w rozporządzeniu wykonawczym  z 2015 r.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l-PL" sz="1800" b="1" dirty="0" smtClean="0"/>
              <a:t>Ustawa Prawo własności przemysłowej</a:t>
            </a:r>
            <a:r>
              <a:rPr lang="pl-PL" sz="1800" dirty="0" smtClean="0"/>
              <a:t>:</a:t>
            </a:r>
          </a:p>
          <a:p>
            <a:pPr marL="0" indent="0" algn="just">
              <a:buNone/>
            </a:pPr>
            <a:r>
              <a:rPr lang="pl-PL" sz="1800" dirty="0"/>
              <a:t>Stosownie </a:t>
            </a:r>
            <a:r>
              <a:rPr lang="pl-PL" sz="1800" dirty="0" smtClean="0"/>
              <a:t>do </a:t>
            </a:r>
            <a:r>
              <a:rPr lang="pl-PL" sz="1800" b="1" dirty="0"/>
              <a:t>art.102</a:t>
            </a:r>
            <a:r>
              <a:rPr lang="pl-PL" sz="1800" dirty="0"/>
              <a:t> ust.1 </a:t>
            </a:r>
            <a:r>
              <a:rPr lang="pl-PL" sz="1800" dirty="0" smtClean="0"/>
              <a:t>ustawy, </a:t>
            </a:r>
            <a:r>
              <a:rPr lang="pl-PL" sz="1800" i="1" dirty="0"/>
              <a:t>W</a:t>
            </a:r>
            <a:r>
              <a:rPr lang="pl-PL" sz="1800" i="1" dirty="0" smtClean="0"/>
              <a:t>zorem </a:t>
            </a:r>
            <a:r>
              <a:rPr lang="pl-PL" sz="1800" i="1" dirty="0"/>
              <a:t>przemysłowym jest </a:t>
            </a:r>
            <a:r>
              <a:rPr lang="pl-PL" sz="1800" b="1" i="1" dirty="0"/>
              <a:t>nowa</a:t>
            </a:r>
            <a:r>
              <a:rPr lang="pl-PL" sz="1800" i="1" dirty="0"/>
              <a:t> i </a:t>
            </a:r>
            <a:r>
              <a:rPr lang="pl-PL" sz="1800" b="1" i="1" dirty="0"/>
              <a:t>posiadająca </a:t>
            </a:r>
            <a:r>
              <a:rPr lang="pl-PL" sz="1800" b="1" i="1" dirty="0" smtClean="0"/>
              <a:t>indywidualny charakter postać wytworu </a:t>
            </a:r>
            <a:r>
              <a:rPr lang="pl-PL" sz="1800" i="1" dirty="0" smtClean="0"/>
              <a:t>lub </a:t>
            </a:r>
            <a:r>
              <a:rPr lang="pl-PL" sz="1800" i="1" dirty="0"/>
              <a:t>jego części, nadana mu w szczególności przez cechy linii, konturów, </a:t>
            </a:r>
            <a:r>
              <a:rPr lang="pl-PL" sz="1800" i="1" dirty="0" smtClean="0"/>
              <a:t>kształtów, kolorystykę</a:t>
            </a:r>
            <a:r>
              <a:rPr lang="pl-PL" sz="1800" i="1" dirty="0"/>
              <a:t>, strukturę lub materiału wytworu oraz jego ornamentacje. </a:t>
            </a:r>
            <a:endParaRPr lang="pl-PL" sz="1800" i="1" dirty="0" smtClean="0"/>
          </a:p>
          <a:p>
            <a:pPr marL="0" indent="0" algn="just">
              <a:buNone/>
            </a:pPr>
            <a:r>
              <a:rPr lang="pl-PL" sz="1800" dirty="0" smtClean="0"/>
              <a:t>Jednocześnie </a:t>
            </a:r>
            <a:r>
              <a:rPr lang="pl-PL" sz="1800" dirty="0"/>
              <a:t>ustęp </a:t>
            </a:r>
            <a:r>
              <a:rPr lang="pl-PL" sz="1800" dirty="0" smtClean="0"/>
              <a:t>2 art.102 </a:t>
            </a:r>
            <a:r>
              <a:rPr lang="pl-PL" sz="1800" b="1" dirty="0" smtClean="0"/>
              <a:t>precyzuje</a:t>
            </a:r>
            <a:r>
              <a:rPr lang="pl-PL" sz="1800" dirty="0"/>
              <a:t>, </a:t>
            </a:r>
            <a:r>
              <a:rPr lang="pl-PL" sz="1800" dirty="0" smtClean="0"/>
              <a:t>że: wytworem</a:t>
            </a:r>
            <a:r>
              <a:rPr lang="pl-PL" sz="1800" dirty="0"/>
              <a:t> </a:t>
            </a:r>
            <a:r>
              <a:rPr lang="pl-PL" sz="1800" dirty="0" smtClean="0"/>
              <a:t>jest </a:t>
            </a:r>
            <a:r>
              <a:rPr lang="pl-PL" sz="1800" b="1" dirty="0" smtClean="0"/>
              <a:t>każdy przedmiot wytworzony</a:t>
            </a:r>
            <a:r>
              <a:rPr lang="pl-PL" sz="1800" b="1" dirty="0"/>
              <a:t> </a:t>
            </a:r>
            <a:r>
              <a:rPr lang="pl-PL" sz="1800" b="1" dirty="0" smtClean="0"/>
              <a:t>w </a:t>
            </a:r>
            <a:r>
              <a:rPr lang="pl-PL" sz="1800" b="1" dirty="0"/>
              <a:t>sposób </a:t>
            </a:r>
            <a:r>
              <a:rPr lang="pl-PL" sz="1800" b="1" dirty="0" smtClean="0"/>
              <a:t>przemysłowy lub </a:t>
            </a:r>
            <a:r>
              <a:rPr lang="pl-PL" sz="1800" b="1" dirty="0"/>
              <a:t>rzemieślniczy, </a:t>
            </a:r>
            <a:r>
              <a:rPr lang="pl-PL" sz="1800" dirty="0"/>
              <a:t>obejmujący w </a:t>
            </a:r>
            <a:r>
              <a:rPr lang="pl-PL" sz="1800" dirty="0" smtClean="0"/>
              <a:t>szczególności </a:t>
            </a:r>
            <a:r>
              <a:rPr lang="pl-PL" sz="1800" dirty="0"/>
              <a:t>opakowanie, </a:t>
            </a:r>
            <a:r>
              <a:rPr lang="pl-PL" sz="1800" dirty="0" smtClean="0"/>
              <a:t>symbole </a:t>
            </a:r>
            <a:r>
              <a:rPr lang="pl-PL" sz="1800" dirty="0"/>
              <a:t>graficzne oraz </a:t>
            </a:r>
            <a:r>
              <a:rPr lang="pl-PL" sz="1800" dirty="0" smtClean="0"/>
              <a:t>kroje pisma typograficznego</a:t>
            </a:r>
            <a:r>
              <a:rPr lang="pl-PL" sz="1800" dirty="0"/>
              <a:t>, z wyłączeniem programów komputerowych. </a:t>
            </a:r>
            <a:endParaRPr lang="pl-PL" sz="1800" dirty="0" smtClean="0"/>
          </a:p>
          <a:p>
            <a:pPr marL="0" indent="0" algn="just">
              <a:buNone/>
            </a:pPr>
            <a:endParaRPr lang="pl-PL" sz="1800" dirty="0" smtClean="0"/>
          </a:p>
          <a:p>
            <a:pPr marL="0" indent="0" algn="just">
              <a:buNone/>
            </a:pPr>
            <a:r>
              <a:rPr lang="pl-PL" sz="1800" dirty="0" smtClean="0"/>
              <a:t>Takie ujęcie przesądza, iż </a:t>
            </a:r>
            <a:r>
              <a:rPr lang="pl-PL" sz="1800" b="1" i="1" dirty="0" smtClean="0"/>
              <a:t>właściwie każdy  przedmiot, niezależnie od jego funkcjonalności czy formy, walorów estetycznych – może stanowić przedmiot ochrony.</a:t>
            </a:r>
          </a:p>
          <a:p>
            <a:pPr marL="0" indent="0" algn="just">
              <a:buNone/>
            </a:pPr>
            <a:r>
              <a:rPr lang="pl-PL" sz="1800" dirty="0" smtClean="0"/>
              <a:t>Dla wielu państw takie ujęcie, wprowadzone dyrektywą, było istotnym </a:t>
            </a:r>
            <a:r>
              <a:rPr lang="pl-PL" sz="1800" i="1" dirty="0" smtClean="0"/>
              <a:t>novum.</a:t>
            </a:r>
          </a:p>
          <a:p>
            <a:pPr marL="0" indent="0" algn="just">
              <a:buNone/>
            </a:pPr>
            <a:r>
              <a:rPr lang="pl-PL" sz="1800" dirty="0" smtClean="0"/>
              <a:t>Np. w Niemczech czy we Francji wymagano, aby we wzorze odzwierciedlona byłą </a:t>
            </a:r>
            <a:r>
              <a:rPr lang="pl-PL" sz="1800" b="1" dirty="0" smtClean="0"/>
              <a:t>osobowość twórcy</a:t>
            </a:r>
            <a:r>
              <a:rPr lang="pl-PL" sz="1800" dirty="0" smtClean="0"/>
              <a:t>, aby wykraczał poza przeciętne możliwości twórcze, co zbliżało ochronę do tej z prawa autorskiego.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48283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 smtClean="0"/>
              <a:t>Ustawa o prawie autorskim a wzornictwo przemysłowe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sz="1400" dirty="0" smtClean="0"/>
              <a:t>Art. 1 ust.1:  </a:t>
            </a:r>
            <a:r>
              <a:rPr lang="pl-PL" sz="1600" i="1" dirty="0"/>
              <a:t>Przedmiotem  prawa  autorskiego  jest  każdy  przejaw  działalności </a:t>
            </a:r>
            <a:r>
              <a:rPr lang="pl-PL" sz="1600" i="1" dirty="0" smtClean="0"/>
              <a:t>twórczej </a:t>
            </a:r>
            <a:r>
              <a:rPr lang="pl-PL" sz="1600" i="1" dirty="0"/>
              <a:t>o indywidualnym charakterze, ustalony w jakiejkolwiek postaci, niezależnie </a:t>
            </a:r>
            <a:r>
              <a:rPr lang="pl-PL" sz="1600" i="1" dirty="0" smtClean="0"/>
              <a:t>od </a:t>
            </a:r>
            <a:r>
              <a:rPr lang="pl-PL" sz="1600" i="1" dirty="0"/>
              <a:t>wartości, przeznaczenia i sposobu wyrażenia (utwór). </a:t>
            </a:r>
            <a:endParaRPr lang="pl-PL" sz="1600" i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i="1" dirty="0"/>
              <a:t>2. W szczególności przedmiotem prawa autorskiego są utwory: …. wzornictwa </a:t>
            </a:r>
            <a:r>
              <a:rPr lang="pl-PL" sz="1600" i="1" dirty="0" smtClean="0"/>
              <a:t>przemysłowego.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 smtClean="0"/>
              <a:t>Należy pamiętać</a:t>
            </a:r>
            <a:r>
              <a:rPr lang="pl-PL" sz="1600" dirty="0"/>
              <a:t>, </a:t>
            </a:r>
            <a:r>
              <a:rPr lang="pl-PL" sz="1600" dirty="0" smtClean="0"/>
              <a:t>iż wedle ust. </a:t>
            </a:r>
            <a:r>
              <a:rPr lang="pl-PL" sz="1600" dirty="0"/>
              <a:t>2 1 . </a:t>
            </a:r>
            <a:r>
              <a:rPr lang="pl-PL" sz="1600" i="1" dirty="0"/>
              <a:t>Ochroną  objęty  może  być  </a:t>
            </a:r>
            <a:r>
              <a:rPr lang="pl-PL" sz="1600" b="1" i="1" dirty="0"/>
              <a:t>wyłącznie  sposób  wyrażenia</a:t>
            </a:r>
            <a:r>
              <a:rPr lang="pl-PL" sz="1600" i="1" dirty="0"/>
              <a:t>;  nie  są  objęte </a:t>
            </a:r>
            <a:r>
              <a:rPr lang="pl-PL" sz="1600" i="1" dirty="0" smtClean="0"/>
              <a:t>ochroną  </a:t>
            </a:r>
            <a:r>
              <a:rPr lang="pl-PL" sz="1600" i="1" dirty="0"/>
              <a:t>odkrycia,  idee,  procedury,  metody  i  zasady  działania  oraz  koncepcje </a:t>
            </a:r>
            <a:r>
              <a:rPr lang="pl-PL" sz="1600" i="1" dirty="0" smtClean="0"/>
              <a:t>matematyczne</a:t>
            </a:r>
            <a:r>
              <a:rPr lang="pl-PL" sz="1600" i="1" dirty="0"/>
              <a:t>. </a:t>
            </a:r>
            <a:r>
              <a:rPr lang="pl-PL" sz="1600" i="1" dirty="0" smtClean="0"/>
              <a:t>……….</a:t>
            </a:r>
            <a:r>
              <a:rPr lang="pl-PL" sz="1600" dirty="0" smtClean="0"/>
              <a:t> A więc nie sam pomysł na wzór!!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 smtClean="0"/>
              <a:t>I jeszcze: </a:t>
            </a:r>
            <a:r>
              <a:rPr lang="pl-PL" sz="1600" dirty="0"/>
              <a:t>art.2 ust.1:  </a:t>
            </a:r>
            <a:r>
              <a:rPr lang="pl-PL" sz="1600" b="1" i="1" dirty="0"/>
              <a:t>Opracowanie</a:t>
            </a:r>
            <a:r>
              <a:rPr lang="pl-PL" sz="1600" i="1" dirty="0"/>
              <a:t>  cudzego  utworu,  w  szczególności  tłumaczenie, </a:t>
            </a:r>
            <a:r>
              <a:rPr lang="pl-PL" sz="1600" i="1" dirty="0" smtClean="0"/>
              <a:t>przeróbka</a:t>
            </a:r>
            <a:r>
              <a:rPr lang="pl-PL" sz="1600" i="1" dirty="0"/>
              <a:t>, adaptacja, jest przedmiotem prawa autorskiego bez uszczerbku dla prawa </a:t>
            </a:r>
            <a:r>
              <a:rPr lang="pl-PL" sz="1600" i="1" dirty="0" smtClean="0"/>
              <a:t>do </a:t>
            </a:r>
            <a:r>
              <a:rPr lang="pl-PL" sz="1600" i="1" dirty="0"/>
              <a:t>utworu pierwotnego.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i="1" dirty="0" smtClean="0"/>
              <a:t>Ust.2</a:t>
            </a:r>
            <a:r>
              <a:rPr lang="pl-PL" sz="1600" i="1" dirty="0"/>
              <a:t>. Rozporządzanie  i  korzystanie  z  opracowania  zależy  od  zezwolenia  twórcy </a:t>
            </a:r>
            <a:r>
              <a:rPr lang="pl-PL" sz="1600" i="1" dirty="0" smtClean="0"/>
              <a:t>utworu  </a:t>
            </a:r>
            <a:r>
              <a:rPr lang="pl-PL" sz="1600" i="1" dirty="0"/>
              <a:t>pierwotnego  (prawo  zależne),  chyba  że  autorskie  prawa  majątkowe </a:t>
            </a:r>
            <a:r>
              <a:rPr lang="pl-PL" sz="1600" i="1" dirty="0" smtClean="0"/>
              <a:t>do utworu </a:t>
            </a:r>
            <a:r>
              <a:rPr lang="pl-PL" sz="1600" i="1" dirty="0"/>
              <a:t>pierwotnego wygasły. W przypadku baz danych spełniających cechy utworu </a:t>
            </a:r>
            <a:r>
              <a:rPr lang="pl-PL" sz="1600" i="1" dirty="0" smtClean="0"/>
              <a:t>zezwolenie </a:t>
            </a:r>
            <a:r>
              <a:rPr lang="pl-PL" sz="1600" i="1" dirty="0"/>
              <a:t>twórcy jest konieczne także na sporządzenie opracowania. </a:t>
            </a:r>
          </a:p>
        </p:txBody>
      </p:sp>
    </p:spTree>
    <p:extLst>
      <p:ext uri="{BB962C8B-B14F-4D97-AF65-F5344CB8AC3E}">
        <p14:creationId xmlns:p14="http://schemas.microsoft.com/office/powerpoint/2010/main" val="2491244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Inspiracja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1800" dirty="0" smtClean="0"/>
              <a:t>Art. </a:t>
            </a:r>
            <a:r>
              <a:rPr lang="pl-PL" sz="1800" dirty="0"/>
              <a:t>2 ust.4:  </a:t>
            </a:r>
            <a:r>
              <a:rPr lang="pl-PL" sz="1800" i="1" dirty="0"/>
              <a:t>Za  opracowanie  nie  uważa  się  utworu,  który  powstał  w  wyniku  </a:t>
            </a:r>
            <a:r>
              <a:rPr lang="pl-PL" sz="1800" b="1" i="1" dirty="0"/>
              <a:t>inspiracji </a:t>
            </a:r>
            <a:r>
              <a:rPr lang="pl-PL" sz="1800" i="1" dirty="0" smtClean="0"/>
              <a:t>cudzym </a:t>
            </a:r>
            <a:r>
              <a:rPr lang="pl-PL" sz="1800" i="1" dirty="0"/>
              <a:t>utworem</a:t>
            </a:r>
            <a:r>
              <a:rPr lang="pl-PL" sz="1800" dirty="0"/>
              <a:t>. </a:t>
            </a:r>
            <a:endParaRPr lang="pl-PL" sz="1800" dirty="0" smtClean="0"/>
          </a:p>
          <a:p>
            <a:pPr marL="0" indent="0" algn="just">
              <a:buNone/>
            </a:pPr>
            <a:endParaRPr lang="pl-PL" sz="1800" dirty="0"/>
          </a:p>
          <a:p>
            <a:pPr marL="0" indent="0" algn="just">
              <a:buNone/>
            </a:pPr>
            <a:r>
              <a:rPr lang="pl-PL" sz="1800" dirty="0" smtClean="0"/>
              <a:t>Inspiracja czyli co??? Jak wskazał SN w wyroku z 22.05. 1972 r. , a więc wydanym na gruncie „starego” prawa, a mianowicie: w przypadku utworu inspirowanego zaczerpnięty zostaje jedynie watek utworu cudzego, powstaje natomiast nowy utwór, który twórczo przetworzył elementy dzieła pierwotnego tak, iż o charakterze dzieła inspirowanego decydują jego własne, indywidualne elementy.</a:t>
            </a:r>
          </a:p>
          <a:p>
            <a:pPr marL="0" indent="0" algn="just">
              <a:buNone/>
            </a:pPr>
            <a:r>
              <a:rPr lang="pl-PL" sz="1800" dirty="0"/>
              <a:t>E</a:t>
            </a:r>
            <a:r>
              <a:rPr lang="pl-PL" sz="1800" dirty="0" smtClean="0"/>
              <a:t>lementy </a:t>
            </a:r>
            <a:r>
              <a:rPr lang="pl-PL" sz="1800" dirty="0"/>
              <a:t>cudzego dzieła mogą być w nowopowstałym utworze rozpoznawalne, to nie powinny stać się dominujące. O charakterze nowego dzieła muszą decydować już jego własne, indywidualne elementy, a nie te przejęte. Często jednak trudno jest odróżnić utwór inspirowany od utworu zależnego, jako że klasyfikacja zależy od dość subiektywnego kryterium natężenia nowych, twórczych elementów w nowopowstałym dziele. Jednak najmniej tych elementów można odnaleźć w plagiacie, który polega na wykorzystaniu w niezmienionej postaci całości lub części cudzego utworu i przypisaniu sobie jego autorstwa.</a:t>
            </a:r>
          </a:p>
        </p:txBody>
      </p:sp>
    </p:spTree>
    <p:extLst>
      <p:ext uri="{BB962C8B-B14F-4D97-AF65-F5344CB8AC3E}">
        <p14:creationId xmlns:p14="http://schemas.microsoft.com/office/powerpoint/2010/main" val="2755420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Przykłady inspiracji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600" dirty="0" smtClean="0"/>
              <a:t>Klasyczny, to kompozycja „Obrazki z wystawy”,  muzycznie opisujące obrazy Hartmanna.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endParaRPr lang="pl-PL" sz="1600" dirty="0" smtClean="0"/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endParaRPr lang="pl-PL" sz="1600" dirty="0"/>
          </a:p>
        </p:txBody>
      </p:sp>
      <p:pic>
        <p:nvPicPr>
          <p:cNvPr id="1026" name="Picture 2" descr="C:\Users\EN\Desktop\Amedeo-Modigliani_obraz-olejny_na-płótnie_kobieta-siedząca-w-fotelu_autor-Magdalena-Waluli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21" y="2132856"/>
            <a:ext cx="2681659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EN\Desktop\587f4e86766d3_o_ful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228850"/>
            <a:ext cx="3024336" cy="3288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6707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Przykłady utworów/wzorów</a:t>
            </a:r>
            <a:endParaRPr lang="pl-PL" dirty="0"/>
          </a:p>
        </p:txBody>
      </p:sp>
      <p:pic>
        <p:nvPicPr>
          <p:cNvPr id="2050" name="Picture 2" descr="C:\Users\EN\Desktop\meb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93615"/>
            <a:ext cx="2492507" cy="1470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EN\Desktop\08-000075890-0012-150x1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693614"/>
            <a:ext cx="1800200" cy="1470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800" dirty="0" smtClean="0"/>
              <a:t>Sztandarowy przykład: meble, faktura/kolor, interfejsy</a:t>
            </a:r>
          </a:p>
          <a:p>
            <a:endParaRPr lang="pl-PL" sz="1800" dirty="0"/>
          </a:p>
          <a:p>
            <a:endParaRPr lang="pl-PL" sz="1800" dirty="0"/>
          </a:p>
        </p:txBody>
      </p:sp>
      <p:pic>
        <p:nvPicPr>
          <p:cNvPr id="2054" name="Picture 6" descr="C:\Users\EN\Desktop\faktura kol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93614"/>
            <a:ext cx="1753543" cy="1470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EN\Desktop\interfejs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437112"/>
            <a:ext cx="338437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2046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Nowość wzoru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800" b="1" dirty="0"/>
              <a:t>Art. 103</a:t>
            </a:r>
            <a:r>
              <a:rPr lang="pl-PL" sz="1800" dirty="0"/>
              <a:t>:</a:t>
            </a:r>
          </a:p>
          <a:p>
            <a:pPr marL="0" indent="0" algn="just">
              <a:buNone/>
            </a:pPr>
            <a:r>
              <a:rPr lang="pl-PL" sz="1800" dirty="0"/>
              <a:t>1.Wzór przemysłowy uważa się za nowy, jeżeli przed datą, według której oznacza się pierwszeństwo do uzyskania prawa z rejestracji, </a:t>
            </a:r>
            <a:r>
              <a:rPr lang="pl-PL" sz="1800" b="1" dirty="0"/>
              <a:t>identyczny</a:t>
            </a:r>
            <a:r>
              <a:rPr lang="pl-PL" sz="1800" dirty="0"/>
              <a:t> wzór nie został </a:t>
            </a:r>
            <a:r>
              <a:rPr lang="pl-PL" sz="1800" b="1" dirty="0"/>
              <a:t>udostępniony publicznie </a:t>
            </a:r>
            <a:r>
              <a:rPr lang="pl-PL" sz="1800" dirty="0"/>
              <a:t>przez stosowanie, wystawienie lub ujawnienie w inny sposób, z zastrzeżeniem ust. 2. Wzór uważa się za identyczny z udostępnionym publicznie także wówczas, gdy różni się od niego jedynie </a:t>
            </a:r>
            <a:r>
              <a:rPr lang="pl-PL" sz="1800" b="1" dirty="0"/>
              <a:t>nieistotnymi szczegółami</a:t>
            </a:r>
            <a:r>
              <a:rPr lang="pl-PL" sz="1800" dirty="0"/>
              <a:t>. </a:t>
            </a:r>
          </a:p>
          <a:p>
            <a:pPr marL="0" indent="0" algn="just">
              <a:buNone/>
            </a:pPr>
            <a:r>
              <a:rPr lang="pl-PL" sz="1800" dirty="0"/>
              <a:t>2. Wzoru nie uważa się za udostępniony publicznie, w rozumieniu ust. 1, jeżeli nie mógł dotrzeć do wiadomości </a:t>
            </a:r>
            <a:r>
              <a:rPr lang="pl-PL" sz="1800" b="1" dirty="0"/>
              <a:t>osób zajmujących się zawodowo </a:t>
            </a:r>
            <a:r>
              <a:rPr lang="pl-PL" sz="1800" dirty="0"/>
              <a:t>dziedziną, której </a:t>
            </a:r>
            <a:r>
              <a:rPr lang="pl-PL" sz="1800" dirty="0" smtClean="0"/>
              <a:t>wzór </a:t>
            </a:r>
            <a:r>
              <a:rPr lang="pl-PL" sz="1800" dirty="0"/>
              <a:t>dotyczy. </a:t>
            </a:r>
            <a:endParaRPr lang="pl-PL" sz="1800" dirty="0" smtClean="0"/>
          </a:p>
          <a:p>
            <a:pPr marL="0" indent="0" algn="just">
              <a:buNone/>
            </a:pPr>
            <a:endParaRPr lang="pl-PL" sz="1800" dirty="0"/>
          </a:p>
          <a:p>
            <a:pPr marL="0" indent="0" algn="just">
              <a:buNone/>
            </a:pPr>
            <a:r>
              <a:rPr lang="pl-PL" sz="1800" dirty="0" smtClean="0"/>
              <a:t>Przyjmuje się, że nowość ma charakter obiektywny.</a:t>
            </a:r>
          </a:p>
          <a:p>
            <a:pPr marL="0" indent="0" algn="just">
              <a:buNone/>
            </a:pPr>
            <a:r>
              <a:rPr lang="pl-PL" sz="1800" dirty="0" smtClean="0"/>
              <a:t>Wątpliwości dotyczą oceny „nieistotnych” szczegółów; wydaje się, że należy przy ocenie wyodrębnić szczegóły „istotne” i  „nieistotnych” dla danego wzoru, co jest niekiedy niełatwe i wielce </a:t>
            </a:r>
            <a:r>
              <a:rPr lang="pl-PL" sz="1800" dirty="0" err="1" smtClean="0"/>
              <a:t>ocenne</a:t>
            </a:r>
            <a:r>
              <a:rPr lang="pl-PL" sz="1800" dirty="0" smtClean="0"/>
              <a:t>.</a:t>
            </a:r>
            <a:endParaRPr lang="pl-PL" sz="1800" dirty="0"/>
          </a:p>
          <a:p>
            <a:pPr marL="0" indent="0" algn="just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247294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Nieistotne szczegóły a utwór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600" dirty="0" smtClean="0"/>
              <a:t>W kategoriach </a:t>
            </a:r>
            <a:r>
              <a:rPr lang="pl-PL" sz="1600" dirty="0" err="1" smtClean="0"/>
              <a:t>prawnoautorskich</a:t>
            </a:r>
            <a:r>
              <a:rPr lang="pl-PL" sz="1600" dirty="0" smtClean="0"/>
              <a:t> oceniając wprowadzone do wzoru „nieistotne szczegóły” w każdym razie mogą one przesądzać  bądź o plagiacie, baź o utworze zależnym, w każdym razie może taka sytuacja prowadzić do zarzutów naruszenia praw autorskich.</a:t>
            </a:r>
          </a:p>
          <a:p>
            <a:endParaRPr lang="pl-PL" sz="1600" dirty="0"/>
          </a:p>
          <a:p>
            <a:r>
              <a:rPr lang="pl-PL" sz="1600" dirty="0" smtClean="0"/>
              <a:t>Nie ma tu miejsca na inspirację.  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359414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Wątpliwości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sz="1800" dirty="0"/>
              <a:t>Pomimo obszernej definicji legalnej wzoru przemysłowego, dokonanie całościowej wykładni tego pojęcia jedynie przy wykorzystaniu ustawy może w praktyce okazać się niemożliwe. Dlatego też w pewnych sytuacjach nieodzowne jest sięgnięcie do orzecznictwa, które doprecyzowuje </a:t>
            </a:r>
            <a:r>
              <a:rPr lang="pl-PL" sz="1800" dirty="0" smtClean="0"/>
              <a:t>pojęcia ustawowe. </a:t>
            </a:r>
            <a:r>
              <a:rPr lang="pl-PL" sz="1800" dirty="0"/>
              <a:t>Jak już wspomniano, aby dany wytwór został uznany za wzór przemysłowy musi on charakteryzować się dwiema cechami: </a:t>
            </a:r>
            <a:r>
              <a:rPr lang="pl-PL" sz="1800" b="1" dirty="0"/>
              <a:t>nowością i indywidualnym charakterem</a:t>
            </a:r>
            <a:r>
              <a:rPr lang="pl-PL" sz="1800" dirty="0"/>
              <a:t>, dlatego też są one często przedmiotem orzeczeń sądów.</a:t>
            </a:r>
          </a:p>
          <a:p>
            <a:pPr marL="0" indent="0" algn="just">
              <a:buNone/>
            </a:pPr>
            <a:r>
              <a:rPr lang="pl-PL" sz="1800" dirty="0"/>
              <a:t>W szczególności zwraca się uwagę, że ocena obu wskazanych elementów powinna </a:t>
            </a:r>
            <a:r>
              <a:rPr lang="pl-PL" sz="1800" b="1" dirty="0" smtClean="0"/>
              <a:t>wy</a:t>
            </a:r>
            <a:r>
              <a:rPr lang="pl-PL" sz="1800" b="1" dirty="0" smtClean="0"/>
              <a:t>stępować </a:t>
            </a:r>
            <a:r>
              <a:rPr lang="pl-PL" sz="1800" b="1" dirty="0"/>
              <a:t>łącznie</a:t>
            </a:r>
            <a:r>
              <a:rPr lang="pl-PL" sz="1800" dirty="0"/>
              <a:t>. Jak bowiem zwrócił uwagę NSA w wyroku z dnia 7 maja 2008 roku „wzór przemysłowy może być uznany za niespełniający wymagania nowości tylko wówczas, gdy różni się </a:t>
            </a:r>
            <a:r>
              <a:rPr lang="pl-PL" sz="1800" b="1" dirty="0"/>
              <a:t>nieistotnymi szczegółami od wzoru wcześniejszego, a więc jeżeli nie ma indywidualnego charakteru. </a:t>
            </a:r>
            <a:r>
              <a:rPr lang="pl-PL" sz="1800" dirty="0"/>
              <a:t>W takim przypadku nie jest możliwe dokonanie oceny nowości </a:t>
            </a:r>
            <a:r>
              <a:rPr lang="pl-PL" sz="1800" b="1" dirty="0"/>
              <a:t>bez przeprowadzenia oceny indywidualnego charakteru </a:t>
            </a:r>
            <a:r>
              <a:rPr lang="pl-PL" sz="1800" dirty="0"/>
              <a:t>tego wzoru. Badanie indywidualnego charakteru wzoru powinno być dokonane, z uwzględnieniem kryteriów określonych w art. 104 ust. 1 i 2 </a:t>
            </a:r>
            <a:r>
              <a:rPr lang="pl-PL" sz="1800" dirty="0" err="1">
                <a:hlinkClick r:id="rId2"/>
              </a:rPr>
              <a:t>p.w.p</a:t>
            </a:r>
            <a:r>
              <a:rPr lang="pl-PL" sz="1800" dirty="0">
                <a:hlinkClick r:id="rId2"/>
              </a:rPr>
              <a:t>.</a:t>
            </a:r>
            <a:r>
              <a:rPr lang="pl-PL" sz="1800" dirty="0"/>
              <a:t>, czyli </a:t>
            </a:r>
            <a:r>
              <a:rPr lang="pl-PL" sz="1800" b="1" dirty="0"/>
              <a:t>ogólnego wrażenia</a:t>
            </a:r>
            <a:r>
              <a:rPr lang="pl-PL" sz="1800" dirty="0"/>
              <a:t>, jakie wywołuje na zorientowanym użytkowniku wzór przemysłowy w porównaniu z innym wzorem udostępnionym z datą wcześniejszą oraz zakresu swobody twórczej producenta wzoru przemysłowego.” (sygn. akt II GSK 232/08, LEX nr 470048).</a:t>
            </a:r>
          </a:p>
          <a:p>
            <a:pPr marL="0" indent="0" algn="just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60986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Kilka słów na początek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sz="1800" dirty="0" smtClean="0"/>
              <a:t>Przedmiotom codziennego użytku „od zawsze„ nadawano jakieś kształty, niekiedy starano się, aby były łączone z  wytwarzającym je rzemieślnikiem. Przez wieki ani takie wytwory ani nawet opracowania dziś zaliczane do kategorii dzieł sztuki, nie były chronione jako takie. Pewnych zasad w tej mierze doszukiwać się można w przepisach cechowych, zaś odnośnie artystycznych opracowań, zasadniczo wiek 18-ty przynosi pierwsze regulacje ochronne (</a:t>
            </a:r>
            <a:r>
              <a:rPr lang="pl-PL" sz="1800" dirty="0" err="1" smtClean="0"/>
              <a:t>tzw</a:t>
            </a:r>
            <a:r>
              <a:rPr lang="pl-PL" sz="1800" dirty="0" smtClean="0"/>
              <a:t> Statut Anny), które rozwija dopiero ustawodawstwo wieku 19-tego.</a:t>
            </a:r>
          </a:p>
          <a:p>
            <a:pPr marL="0" indent="0" algn="just">
              <a:buNone/>
            </a:pPr>
            <a:r>
              <a:rPr lang="pl-PL" sz="1800" dirty="0" smtClean="0"/>
              <a:t>Wzór </a:t>
            </a:r>
            <a:r>
              <a:rPr lang="pl-PL" sz="1800" dirty="0"/>
              <a:t>przemysłowy </a:t>
            </a:r>
            <a:r>
              <a:rPr lang="pl-PL" sz="1800" dirty="0" smtClean="0"/>
              <a:t>w zamyśle  twórców 19-to wiecznych miał być</a:t>
            </a:r>
            <a:r>
              <a:rPr lang="pl-PL" sz="1800" dirty="0" smtClean="0"/>
              <a:t> emanacją </a:t>
            </a:r>
            <a:r>
              <a:rPr lang="pl-PL" sz="1800" dirty="0"/>
              <a:t>sztuki użytkowej i </a:t>
            </a:r>
            <a:r>
              <a:rPr lang="pl-PL" sz="1800" dirty="0" smtClean="0"/>
              <a:t>próbą </a:t>
            </a:r>
            <a:r>
              <a:rPr lang="pl-PL" sz="1800" dirty="0"/>
              <a:t>uczynienia </a:t>
            </a:r>
            <a:r>
              <a:rPr lang="pl-PL" sz="1800" dirty="0" smtClean="0"/>
              <a:t>z przedmiotów </a:t>
            </a:r>
            <a:r>
              <a:rPr lang="pl-PL" sz="1800" dirty="0"/>
              <a:t>używanych w życiu codziennym nośników sztuki. Od sztuki tzw. </a:t>
            </a:r>
            <a:r>
              <a:rPr lang="pl-PL" sz="1800" dirty="0" smtClean="0"/>
              <a:t>czystej, wzornictwo </a:t>
            </a:r>
            <a:r>
              <a:rPr lang="pl-PL" sz="1800" dirty="0"/>
              <a:t>przemysłowe odróżnia przede wszystkim masowy charakter wytworu, </a:t>
            </a:r>
            <a:r>
              <a:rPr lang="pl-PL" sz="1800" dirty="0" smtClean="0"/>
              <a:t>zakładany od </a:t>
            </a:r>
            <a:r>
              <a:rPr lang="pl-PL" sz="1800" dirty="0"/>
              <a:t>początku przez jego twórcę. </a:t>
            </a:r>
            <a:endParaRPr lang="pl-PL" sz="1800" dirty="0" smtClean="0"/>
          </a:p>
          <a:p>
            <a:pPr marL="0" indent="0" algn="just">
              <a:buNone/>
            </a:pPr>
            <a:endParaRPr lang="pl-PL" sz="1800" dirty="0"/>
          </a:p>
          <a:p>
            <a:pPr marL="0" indent="0" algn="just">
              <a:buNone/>
            </a:pPr>
            <a:r>
              <a:rPr lang="pl-PL" sz="1800" dirty="0"/>
              <a:t>Ta odmienność, polegająca na tworzeniu wzoru, który miał zostać </a:t>
            </a:r>
            <a:r>
              <a:rPr lang="pl-PL" sz="1800" dirty="0" smtClean="0"/>
              <a:t>powielony </a:t>
            </a:r>
            <a:r>
              <a:rPr lang="pl-PL" sz="1800" dirty="0"/>
              <a:t>w </a:t>
            </a:r>
            <a:r>
              <a:rPr lang="pl-PL" sz="1800" dirty="0" smtClean="0"/>
              <a:t>produkcji przemysłowej</a:t>
            </a:r>
            <a:r>
              <a:rPr lang="pl-PL" sz="1800" dirty="0"/>
              <a:t>, zadecydowała o potrzebie objęcia ich dodatkową ochroną odbiegającą od </a:t>
            </a:r>
            <a:r>
              <a:rPr lang="pl-PL" sz="1800" dirty="0" smtClean="0"/>
              <a:t>tej, przewidzianej </a:t>
            </a:r>
            <a:r>
              <a:rPr lang="pl-PL" sz="1800" dirty="0"/>
              <a:t>dla wszystkich </a:t>
            </a:r>
            <a:r>
              <a:rPr lang="pl-PL" sz="1800" dirty="0" smtClean="0"/>
              <a:t>utworów.</a:t>
            </a:r>
          </a:p>
          <a:p>
            <a:pPr marL="0" indent="0" algn="just">
              <a:buNone/>
            </a:pPr>
            <a:r>
              <a:rPr lang="pl-PL" sz="1800" dirty="0"/>
              <a:t> </a:t>
            </a:r>
            <a:r>
              <a:rPr lang="pl-PL" sz="1800" dirty="0" smtClean="0"/>
              <a:t>Z powyższej uwagi w każdym razie wynika, iż konkretny wzór </a:t>
            </a:r>
            <a:r>
              <a:rPr lang="pl-PL" sz="1800" b="1" dirty="0" smtClean="0"/>
              <a:t>może być utworem </a:t>
            </a:r>
            <a:r>
              <a:rPr lang="pl-PL" sz="1800" dirty="0" smtClean="0"/>
              <a:t>w rozumieniu prawa autorskiego, choć może nim nie być. Ten hybrydowy charakter wzornictwa przesądził o odmienności zasad ochrony.</a:t>
            </a:r>
            <a:endParaRPr lang="pl-PL" sz="1800" dirty="0"/>
          </a:p>
          <a:p>
            <a:pPr marL="0" indent="0" algn="just">
              <a:buNone/>
            </a:pPr>
            <a:endParaRPr lang="pl-PL" sz="1800" dirty="0" smtClean="0"/>
          </a:p>
          <a:p>
            <a:pPr marL="0" indent="0" algn="just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17501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Indywidualny charakter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800" dirty="0"/>
              <a:t> </a:t>
            </a:r>
            <a:r>
              <a:rPr lang="pl-PL" sz="1800" b="1" dirty="0" smtClean="0"/>
              <a:t>art. 104</a:t>
            </a:r>
          </a:p>
          <a:p>
            <a:pPr marL="0" indent="0" algn="just">
              <a:buNone/>
            </a:pPr>
            <a:r>
              <a:rPr lang="pl-PL" sz="1800" dirty="0" smtClean="0"/>
              <a:t>1. Wzór  </a:t>
            </a:r>
            <a:r>
              <a:rPr lang="pl-PL" sz="1800" dirty="0"/>
              <a:t>przemysłowy  odznacza  się  </a:t>
            </a:r>
            <a:r>
              <a:rPr lang="pl-PL" sz="1800" b="1" dirty="0"/>
              <a:t>indywidualnym  charakterem</a:t>
            </a:r>
            <a:r>
              <a:rPr lang="pl-PL" sz="1800" dirty="0"/>
              <a:t>, </a:t>
            </a:r>
            <a:r>
              <a:rPr lang="pl-PL" sz="1800" dirty="0" smtClean="0"/>
              <a:t>jeżeli </a:t>
            </a:r>
            <a:r>
              <a:rPr lang="pl-PL" sz="1800" b="1" dirty="0"/>
              <a:t>ogólne wrażenie</a:t>
            </a:r>
            <a:r>
              <a:rPr lang="pl-PL" sz="1800" dirty="0"/>
              <a:t>, jakie wywołuje na </a:t>
            </a:r>
            <a:r>
              <a:rPr lang="pl-PL" sz="1800" b="1" dirty="0"/>
              <a:t>zorientowanym użytkowniku</a:t>
            </a:r>
            <a:r>
              <a:rPr lang="pl-PL" sz="1800" dirty="0"/>
              <a:t>, </a:t>
            </a:r>
            <a:r>
              <a:rPr lang="pl-PL" sz="1800" b="1" dirty="0"/>
              <a:t>różni się </a:t>
            </a:r>
            <a:r>
              <a:rPr lang="pl-PL" sz="1800" dirty="0"/>
              <a:t>od </a:t>
            </a:r>
            <a:r>
              <a:rPr lang="pl-PL" sz="1800" dirty="0" smtClean="0"/>
              <a:t>ogólnego </a:t>
            </a:r>
            <a:r>
              <a:rPr lang="pl-PL" sz="1800" dirty="0"/>
              <a:t>wrażenia wywołanego na nim przez wzór publicznie udostępniony przed </a:t>
            </a:r>
            <a:r>
              <a:rPr lang="pl-PL" sz="1800" dirty="0" smtClean="0"/>
              <a:t>datą</a:t>
            </a:r>
            <a:r>
              <a:rPr lang="pl-PL" sz="1800" dirty="0"/>
              <a:t>, według której oznacza się pierwszeństwo. </a:t>
            </a:r>
          </a:p>
          <a:p>
            <a:pPr marL="0" indent="0" algn="just">
              <a:buNone/>
            </a:pPr>
            <a:r>
              <a:rPr lang="pl-PL" sz="1800" dirty="0"/>
              <a:t>2. Przy ocenie indywidualnego charakteru wzoru przemysłowego bierze </a:t>
            </a:r>
            <a:r>
              <a:rPr lang="pl-PL" sz="1800" dirty="0" smtClean="0"/>
              <a:t>się </a:t>
            </a:r>
            <a:r>
              <a:rPr lang="pl-PL" sz="1800" dirty="0"/>
              <a:t>pod </a:t>
            </a:r>
            <a:r>
              <a:rPr lang="pl-PL" sz="1800" dirty="0" smtClean="0"/>
              <a:t>uwagę </a:t>
            </a:r>
            <a:r>
              <a:rPr lang="pl-PL" sz="1800" b="1" dirty="0"/>
              <a:t>zakres </a:t>
            </a:r>
            <a:r>
              <a:rPr lang="pl-PL" sz="1800" b="1" dirty="0" smtClean="0"/>
              <a:t>swobody </a:t>
            </a:r>
            <a:r>
              <a:rPr lang="pl-PL" sz="1800" b="1" dirty="0"/>
              <a:t>twórczej </a:t>
            </a:r>
            <a:r>
              <a:rPr lang="pl-PL" sz="1800" dirty="0"/>
              <a:t>przy opracowywaniu wzoru. </a:t>
            </a:r>
            <a:endParaRPr lang="pl-PL" sz="1800" dirty="0" smtClean="0"/>
          </a:p>
          <a:p>
            <a:pPr marL="0" indent="0" algn="just">
              <a:buNone/>
            </a:pPr>
            <a:endParaRPr lang="pl-PL" sz="1800" dirty="0"/>
          </a:p>
          <a:p>
            <a:pPr marL="0" indent="0">
              <a:buNone/>
            </a:pPr>
            <a:r>
              <a:rPr lang="pl-PL" sz="1800" dirty="0" smtClean="0"/>
              <a:t>	A </a:t>
            </a:r>
            <a:r>
              <a:rPr lang="pl-PL" sz="1800" dirty="0" smtClean="0"/>
              <a:t>prawo autorskie nieco </a:t>
            </a:r>
            <a:r>
              <a:rPr lang="pl-PL" sz="1800" dirty="0" smtClean="0"/>
              <a:t>inaczej, choć także używa terminu „</a:t>
            </a:r>
            <a:r>
              <a:rPr lang="pl-PL" sz="1800" i="1" dirty="0" smtClean="0"/>
              <a:t>indywidualny” charakter: </a:t>
            </a:r>
            <a:endParaRPr lang="pl-PL" sz="1800" i="1" dirty="0"/>
          </a:p>
          <a:p>
            <a:r>
              <a:rPr lang="pl-PL" sz="1800" dirty="0"/>
              <a:t> </a:t>
            </a:r>
            <a:r>
              <a:rPr lang="pl-PL" sz="1800" b="1" dirty="0"/>
              <a:t>Art. 1. </a:t>
            </a:r>
            <a:r>
              <a:rPr lang="pl-PL" sz="1800" dirty="0"/>
              <a:t>1. Przedmiotem prawa autorskiego jest </a:t>
            </a:r>
            <a:r>
              <a:rPr lang="pl-PL" sz="1800" b="1" dirty="0"/>
              <a:t>każdy przejaw działalności twórczej o indywidualnym charakterze</a:t>
            </a:r>
            <a:r>
              <a:rPr lang="pl-PL" sz="1800" dirty="0"/>
              <a:t>, ustalony w jakiejkolwiek postaci, niezależnie od wartości, przeznaczenia i sposobu wyrażenia (utwór</a:t>
            </a:r>
            <a:r>
              <a:rPr lang="pl-PL" sz="1800" dirty="0" smtClean="0"/>
              <a:t>).</a:t>
            </a:r>
          </a:p>
          <a:p>
            <a:r>
              <a:rPr lang="pl-PL" sz="1800" dirty="0" smtClean="0"/>
              <a:t>Czy tożsame pojęcia oznaczają to samo??? O tym niżej!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2970265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Indywidualny charakter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sz="1600" dirty="0" smtClean="0"/>
              <a:t>W prawie własności przemysłowej odnosi </a:t>
            </a:r>
            <a:r>
              <a:rPr lang="pl-PL" sz="1600" dirty="0"/>
              <a:t>się oceny do </a:t>
            </a:r>
            <a:r>
              <a:rPr lang="pl-PL" sz="1600" dirty="0" smtClean="0"/>
              <a:t> ogólnego </a:t>
            </a:r>
            <a:r>
              <a:rPr lang="pl-PL" sz="1600" dirty="0"/>
              <a:t>wrażenie, jakie </a:t>
            </a:r>
            <a:r>
              <a:rPr lang="pl-PL" sz="1600" dirty="0" smtClean="0"/>
              <a:t> wzór wywołuje </a:t>
            </a:r>
            <a:r>
              <a:rPr lang="pl-PL" sz="1600" dirty="0"/>
              <a:t>na </a:t>
            </a:r>
            <a:r>
              <a:rPr lang="pl-PL" sz="1600" b="1" dirty="0"/>
              <a:t>zorientowanym użytkowniku</a:t>
            </a:r>
            <a:r>
              <a:rPr lang="pl-PL" sz="1600" dirty="0"/>
              <a:t>, różni się od ogólnego wrażenia wywołanego na nim przez wzór publicznie udostępniony przed datą, według której oznacza się pierwszeństwo</a:t>
            </a:r>
            <a:r>
              <a:rPr lang="pl-PL" sz="1600" dirty="0" smtClean="0"/>
              <a:t>. Zakresem są objęte wzory znajdujące się w obiegu publicznym (chronione i n niechronione).</a:t>
            </a:r>
          </a:p>
          <a:p>
            <a:pPr algn="just"/>
            <a:r>
              <a:rPr lang="pl-PL" sz="1600" dirty="0" smtClean="0"/>
              <a:t>Łączy się tę przesłankę z nowością wzoru.</a:t>
            </a:r>
          </a:p>
          <a:p>
            <a:pPr algn="just"/>
            <a:endParaRPr lang="pl-PL" sz="1600" dirty="0"/>
          </a:p>
          <a:p>
            <a:pPr algn="just"/>
            <a:r>
              <a:rPr lang="pl-PL" sz="1600" dirty="0" smtClean="0"/>
              <a:t>W prawie autorskim  odnosi się przesłankę indywidualnego charakteru do oryginalności opracowania, odbitej  w dziele niepowtarzalnej osobowości twórcy, w osobistym piętnie odróżniającym dzieło od innych, niekoniecznie przynależnych do tego samego rodzaju. Bardzo trudno ustalić tu minimalny poziom indywidualności, zwykle w odniesieniu do typowych przedmiotów użytkowych będzie to osąd wartościujący. Poszukując ochrony autorskiej dla wzoru łatwo można ją uzyskać, gdyż wymiar indywidualności jest niski.</a:t>
            </a:r>
          </a:p>
          <a:p>
            <a:pPr algn="just"/>
            <a:r>
              <a:rPr lang="pl-PL" sz="1600" dirty="0" smtClean="0"/>
              <a:t>Jednak podkreśla się, że zwykle brak jest tej cechy, gdy istnieją równoległe standardy, albo gdy specyfika produktu (wzoru) prowadzi do wytworzenia wytworów intelektu zasadniczo zbliżonych, choć różnych w szczegółach.</a:t>
            </a:r>
          </a:p>
          <a:p>
            <a:pPr algn="just"/>
            <a:r>
              <a:rPr lang="pl-PL" sz="1600" b="1" dirty="0" smtClean="0"/>
              <a:t>W  konsekwencji prowadzimy na gruncie obu ustaw zupełnie inną argumentację!!!!!!!!! W szczególności odnoszącą się do personalizacji ocen na gruncie </a:t>
            </a:r>
            <a:r>
              <a:rPr lang="pl-PL" sz="1600" b="1" dirty="0" err="1" smtClean="0"/>
              <a:t>pwp</a:t>
            </a:r>
            <a:r>
              <a:rPr lang="pl-PL" sz="1600" b="1" dirty="0" smtClean="0"/>
              <a:t> (zorientowany użytkownik). Prawo autorskie chroniłoby tak wzór/utwór zależny, jak i inspirowany!</a:t>
            </a: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31309751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Zorientowany użytkownik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1600" dirty="0" smtClean="0"/>
              <a:t>Znamy „przeciętnego konsumenta”; „znawcę” (t</a:t>
            </a:r>
            <a:r>
              <a:rPr lang="pl-PL" sz="1600" i="1" dirty="0" smtClean="0"/>
              <a:t>o osoba, która będąc fachowcem lub specjalistą ze swojej dziedziny, może ocenić poziom wynalazczy danego rozwiązania).</a:t>
            </a:r>
            <a:endParaRPr lang="pl-PL" sz="1600" dirty="0" smtClean="0"/>
          </a:p>
          <a:p>
            <a:pPr marL="0" indent="0">
              <a:buNone/>
            </a:pPr>
            <a:endParaRPr lang="pl-PL" sz="1600" dirty="0" smtClean="0"/>
          </a:p>
          <a:p>
            <a:pPr marL="0" indent="0">
              <a:buNone/>
            </a:pPr>
            <a:r>
              <a:rPr lang="pl-PL" sz="1600" dirty="0" smtClean="0">
                <a:effectLst/>
              </a:rPr>
              <a:t>Trybunał Sprawiedliwości UE, w jednym z wyroków określił ten model mianem </a:t>
            </a:r>
            <a:r>
              <a:rPr lang="pl-PL" sz="1600" b="1" dirty="0" smtClean="0">
                <a:effectLst/>
              </a:rPr>
              <a:t>koncepcji pośredniej</a:t>
            </a:r>
            <a:r>
              <a:rPr lang="pl-PL" sz="1600" dirty="0" smtClean="0">
                <a:effectLst/>
              </a:rPr>
              <a:t> pomiędzy przeciętnym konsumentem (nieposiadającym szczególnej wiedzy) a znawcą w danej dziedzinie (który posiada szczególne kompetencje techniczne).</a:t>
            </a:r>
          </a:p>
          <a:p>
            <a:pPr marL="0" indent="0">
              <a:buNone/>
            </a:pPr>
            <a:r>
              <a:rPr lang="pl-PL" sz="1600" dirty="0" smtClean="0">
                <a:effectLst/>
              </a:rPr>
              <a:t>Nie każdy  więc użytkownik jest więc zorientowanym użytkownikiem!</a:t>
            </a:r>
          </a:p>
          <a:p>
            <a:pPr marL="0" indent="0" algn="just">
              <a:buNone/>
            </a:pPr>
            <a:endParaRPr lang="pl-PL" sz="1600" dirty="0" smtClean="0"/>
          </a:p>
          <a:p>
            <a:pPr marL="0" indent="0" algn="just">
              <a:buNone/>
            </a:pPr>
            <a:r>
              <a:rPr lang="pl-PL" sz="1600" dirty="0" smtClean="0"/>
              <a:t>To zatem ktoś, kto niekoniecznie jest ekspertem w danej dziedzinie, ale jednak posiada wyższy zasób wiedzy na temat wzorów danego rodzaju niż przeciętny konsument, który je nabywa. Tego typu użytkownikiem np. w stosunku do wzorów mebli jest hurtownik zajmujący się ich sprzedażą. Nie jest on ich producentem, ale też nie jest ich docelowym odbiorcą (konsumentem). Oczywiście wskazanie „</a:t>
            </a:r>
            <a:r>
              <a:rPr lang="pl-PL" sz="1600" i="1" dirty="0" smtClean="0"/>
              <a:t>zorientowanego użytkownika</a:t>
            </a:r>
            <a:r>
              <a:rPr lang="pl-PL" sz="1600" dirty="0" smtClean="0"/>
              <a:t>” jest możliwe tylko w odniesieniu do konkretnego przypadku i z uwzględnieniem charakteru danego wzoru.</a:t>
            </a:r>
          </a:p>
          <a:p>
            <a:pPr marL="0" indent="0" algn="just">
              <a:buNone/>
            </a:pPr>
            <a:r>
              <a:rPr lang="pl-PL" sz="1600" dirty="0" smtClean="0"/>
              <a:t>A co, jeżeli jakiś wzór </a:t>
            </a:r>
            <a:r>
              <a:rPr lang="pl-PL" sz="1600" b="1" dirty="0" smtClean="0"/>
              <a:t>może mieć różnych użytkowników</a:t>
            </a:r>
            <a:r>
              <a:rPr lang="pl-PL" sz="1600" dirty="0" smtClean="0"/>
              <a:t>. Wtedy należy skupić się na tym jaki odbiór będzie użytkownika, dla którego </a:t>
            </a:r>
            <a:r>
              <a:rPr lang="pl-PL" sz="1600" b="1" dirty="0" smtClean="0"/>
              <a:t>określona postać produktu ma znaczenie przy decyzji o dokonaniu zakupu.</a:t>
            </a:r>
          </a:p>
          <a:p>
            <a:pPr marL="0" indent="0" algn="just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5165151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Obniża się wiek użytkownika </a:t>
            </a:r>
            <a:endParaRPr lang="pl-PL" dirty="0"/>
          </a:p>
        </p:txBody>
      </p:sp>
      <p:pic>
        <p:nvPicPr>
          <p:cNvPr id="4098" name="Picture 2" descr="C:\Users\EN\Desktop\wheres-daddys-visa-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81" y="1600200"/>
            <a:ext cx="7404438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6805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„ogólne wrażenie”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pl-PL" sz="1800" dirty="0" smtClean="0"/>
          </a:p>
          <a:p>
            <a:pPr marL="0" indent="0" algn="just">
              <a:buNone/>
            </a:pPr>
            <a:r>
              <a:rPr lang="pl-PL" sz="1800" dirty="0" smtClean="0"/>
              <a:t>Cecha indywidualności  odniesiona  do ogólnego wrażenia odrywa oceny od estetyki  wzoru; ocenia się zatem zmiany, jakie w dotychczasowym </a:t>
            </a:r>
            <a:r>
              <a:rPr lang="pl-PL" sz="1800" b="1" dirty="0" smtClean="0"/>
              <a:t>zbiorze wzorów  </a:t>
            </a:r>
            <a:r>
              <a:rPr lang="pl-PL" sz="1800" dirty="0" smtClean="0"/>
              <a:t>wprowadziło oceniane rozwiązanie.</a:t>
            </a:r>
            <a:endParaRPr lang="pl-PL" sz="1800" dirty="0"/>
          </a:p>
          <a:p>
            <a:pPr marL="0" indent="0" algn="just">
              <a:buNone/>
            </a:pPr>
            <a:r>
              <a:rPr lang="pl-PL" sz="1800" dirty="0" smtClean="0"/>
              <a:t>„ogólne </a:t>
            </a:r>
            <a:r>
              <a:rPr lang="pl-PL" sz="1800" dirty="0"/>
              <a:t>wrażenie” wywierane przez wzór przemysłowy powinno być oceniane </a:t>
            </a:r>
            <a:r>
              <a:rPr lang="pl-PL" sz="1800" b="1" dirty="0"/>
              <a:t>całościowo</a:t>
            </a:r>
            <a:r>
              <a:rPr lang="pl-PL" sz="1800" dirty="0"/>
              <a:t>, bez różnicowania poszczególnych elementów estetycznych wzoru na bardziej lub mniej istotne. </a:t>
            </a:r>
            <a:r>
              <a:rPr lang="pl-PL" sz="1800" dirty="0" smtClean="0"/>
              <a:t>I pytanie, c</a:t>
            </a:r>
            <a:r>
              <a:rPr lang="pl-PL" sz="1800" dirty="0" smtClean="0"/>
              <a:t>zy </a:t>
            </a:r>
            <a:r>
              <a:rPr lang="pl-PL" sz="1800" dirty="0"/>
              <a:t>wystarczy, by </a:t>
            </a:r>
            <a:r>
              <a:rPr lang="pl-PL" sz="1800" dirty="0" smtClean="0"/>
              <a:t>dostrzeżona  </a:t>
            </a:r>
            <a:r>
              <a:rPr lang="pl-PL" sz="1800" dirty="0"/>
              <a:t>różnica była nieznaczna czy </a:t>
            </a:r>
            <a:r>
              <a:rPr lang="pl-PL" sz="1800" dirty="0" smtClean="0"/>
              <a:t>też wymaga </a:t>
            </a:r>
            <a:r>
              <a:rPr lang="pl-PL" sz="1800" dirty="0"/>
              <a:t>się różnicy, która pozwala mówić o całkowicie odmiennym wrażeniu.</a:t>
            </a:r>
            <a:endParaRPr lang="pl-PL" sz="1800" dirty="0" smtClean="0"/>
          </a:p>
          <a:p>
            <a:pPr marL="0" indent="0" algn="just">
              <a:buNone/>
            </a:pPr>
            <a:r>
              <a:rPr lang="pl-PL" sz="1800" dirty="0" smtClean="0"/>
              <a:t>Wątpliwości </a:t>
            </a:r>
            <a:r>
              <a:rPr lang="pl-PL" sz="1800" dirty="0"/>
              <a:t>mogą pojawiać się także przy ocenie zestawów produktów (</a:t>
            </a:r>
            <a:r>
              <a:rPr lang="pl-PL" sz="1800" dirty="0" smtClean="0"/>
              <a:t>kompletów np. obiadowych), </a:t>
            </a:r>
            <a:r>
              <a:rPr lang="pl-PL" sz="1800" dirty="0"/>
              <a:t>składających się z kilku elementów, z których każdy może być jednocześnie chroniony </a:t>
            </a:r>
            <a:r>
              <a:rPr lang="pl-PL" sz="1800" b="1" dirty="0"/>
              <a:t>jako osobny wzór </a:t>
            </a:r>
            <a:r>
              <a:rPr lang="pl-PL" sz="1800" b="1" dirty="0" smtClean="0"/>
              <a:t>(zestawy </a:t>
            </a:r>
            <a:r>
              <a:rPr lang="pl-PL" sz="1800" b="1" dirty="0"/>
              <a:t>mebli</a:t>
            </a:r>
            <a:r>
              <a:rPr lang="pl-PL" sz="1800" b="1" dirty="0" smtClean="0"/>
              <a:t>) lub jako osobny utwór!. </a:t>
            </a:r>
            <a:r>
              <a:rPr lang="pl-PL" sz="1800" dirty="0"/>
              <a:t>W takich sytuacjach przy porównaniu dwóch wzorów powstaje pytanie, czy tożsamość jednego z produktów wchodzących w skład danego zestawu jest wystarczająca do uznania, że oba wzoru oceniane całościowo wywołują to samo „ogólne wrażenie” na zorientowanym użytkowniku</a:t>
            </a:r>
            <a:r>
              <a:rPr lang="pl-PL" sz="1800" dirty="0" smtClean="0"/>
              <a:t>.</a:t>
            </a:r>
          </a:p>
          <a:p>
            <a:pPr marL="0" indent="0" algn="just">
              <a:buNone/>
            </a:pPr>
            <a:r>
              <a:rPr lang="pl-PL" sz="1800" dirty="0" smtClean="0"/>
              <a:t>Jak określić „wielkość” koniecznych zmian dla oceny odmienności ogólnego wrażenia? Tu wskazówką będzie zakres swobody twórczej.</a:t>
            </a:r>
          </a:p>
          <a:p>
            <a:pPr marL="0" indent="0" algn="just">
              <a:buNone/>
            </a:pPr>
            <a:r>
              <a:rPr lang="pl-PL" sz="1800" dirty="0" smtClean="0"/>
              <a:t>.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441986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Swoboda twórcza a twórczość w rozumieniu prawa autorskiego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600" dirty="0" smtClean="0"/>
              <a:t>Wedle ust.2 art.104 </a:t>
            </a:r>
            <a:r>
              <a:rPr lang="pl-PL" sz="1600" dirty="0" err="1" smtClean="0"/>
              <a:t>pwp</a:t>
            </a:r>
            <a:r>
              <a:rPr lang="pl-PL" sz="1600" dirty="0"/>
              <a:t>:  </a:t>
            </a:r>
            <a:r>
              <a:rPr lang="pl-PL" sz="1600" i="1" dirty="0"/>
              <a:t>Przy ocenie indywidualnego charakteru wzoru przemysłowego bierze się pod </a:t>
            </a:r>
            <a:r>
              <a:rPr lang="pl-PL" sz="1600" i="1" dirty="0" smtClean="0"/>
              <a:t>uwagę </a:t>
            </a:r>
            <a:r>
              <a:rPr lang="pl-PL" sz="1600" i="1" dirty="0"/>
              <a:t>zakres swobody twórczej przy opracowywaniu wzoru. </a:t>
            </a:r>
            <a:endParaRPr lang="pl-PL" sz="1600" i="1" dirty="0" smtClean="0"/>
          </a:p>
          <a:p>
            <a:pPr marL="0" indent="0" algn="just">
              <a:buNone/>
            </a:pPr>
            <a:endParaRPr lang="pl-PL" sz="1600" i="1" dirty="0"/>
          </a:p>
          <a:p>
            <a:pPr marL="0" indent="0" algn="just">
              <a:buNone/>
            </a:pPr>
            <a:r>
              <a:rPr lang="pl-PL" sz="1600" dirty="0" smtClean="0"/>
              <a:t>Takiej przesłanki brak w prawie autorskim, a więc przy ocenie utworu, utworu/wzoru inspirowanego, nie wchodzimy w powyższe zagadnienie.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8553746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Co zatem z inspirowanym utworem/wzorem?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600" dirty="0" smtClean="0"/>
              <a:t>Kierując się </a:t>
            </a:r>
            <a:r>
              <a:rPr lang="pl-PL" sz="1600" dirty="0" err="1" smtClean="0"/>
              <a:t>pwp</a:t>
            </a:r>
            <a:r>
              <a:rPr lang="pl-PL" sz="1600" dirty="0" smtClean="0"/>
              <a:t>, w zależności od natężenia elementów przejętych może nie mieć „indywidualnego charakteru”, bowiem zorientowany użytkownik, jeśli jest „szczególnie dobrze zorientowanym” przejęcia wychwyci.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r>
              <a:rPr lang="pl-PL" sz="1600" dirty="0" smtClean="0"/>
              <a:t>Na gruncie prawa autorskiego może być różnie, szczególnie mając na uwadze, że wzory niekiedy muszą realizować funkcje tak techniczne, jak i użytkowe, niekiedy są banalne, niekiedy mieszczą się w ramach standardów.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ctr">
              <a:buNone/>
            </a:pPr>
            <a:r>
              <a:rPr lang="pl-PL" sz="1600" b="1" dirty="0" smtClean="0"/>
              <a:t>Tak więc, różnice  ochrony i ocen należy mieć na uwadze, wybierając odpowiednią grupę przepisów.</a:t>
            </a: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3311902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  <a:p>
            <a:pPr marL="0" indent="0" algn="ctr">
              <a:buNone/>
            </a:pPr>
            <a:r>
              <a:rPr lang="pl-PL" dirty="0" smtClean="0"/>
              <a:t>Dziękuję i do zobaczenia (???)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74764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Zakres </a:t>
            </a:r>
            <a:r>
              <a:rPr lang="pl-PL" sz="4000" dirty="0"/>
              <a:t>o</a:t>
            </a:r>
            <a:r>
              <a:rPr lang="pl-PL" sz="4000" dirty="0" smtClean="0"/>
              <a:t>chrony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l-PL" sz="1800" dirty="0" smtClean="0"/>
          </a:p>
          <a:p>
            <a:pPr marL="0" indent="0" algn="just">
              <a:buNone/>
            </a:pPr>
            <a:r>
              <a:rPr lang="pl-PL" sz="1800" b="1" dirty="0" smtClean="0"/>
              <a:t>Art.105</a:t>
            </a:r>
            <a:r>
              <a:rPr lang="pl-PL" sz="1800" dirty="0" smtClean="0"/>
              <a:t> </a:t>
            </a:r>
            <a:r>
              <a:rPr lang="pl-PL" sz="1800" dirty="0" smtClean="0"/>
              <a:t>ust.1 </a:t>
            </a:r>
            <a:r>
              <a:rPr lang="pl-PL" sz="1800" dirty="0"/>
              <a:t>Na wzór przemysłowy udziela się prawa z rejestracji. </a:t>
            </a:r>
          </a:p>
          <a:p>
            <a:pPr marL="0" indent="0" algn="just">
              <a:buNone/>
            </a:pPr>
            <a:r>
              <a:rPr lang="pl-PL" sz="1800" dirty="0"/>
              <a:t>2. Przez uzyskanie prawa z rejestracji uprawniony nabywa prawo wyłącznego korzystania z wzoru przemysłowego w sposób zarobkowy lub zawodowy na całym obszarze Rzeczypospolitej Polskiej. </a:t>
            </a:r>
            <a:endParaRPr lang="pl-PL" sz="1800" dirty="0" smtClean="0"/>
          </a:p>
          <a:p>
            <a:pPr marL="0" indent="0" algn="just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9696569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Odmowa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1800" b="1" dirty="0" smtClean="0"/>
          </a:p>
          <a:p>
            <a:r>
              <a:rPr lang="pl-PL" sz="1800" b="1" dirty="0" smtClean="0"/>
              <a:t>Art</a:t>
            </a:r>
            <a:r>
              <a:rPr lang="pl-PL" sz="1800" b="1" dirty="0"/>
              <a:t>. 106. </a:t>
            </a:r>
            <a:r>
              <a:rPr lang="pl-PL" sz="1800" dirty="0"/>
              <a:t>1. Praw z rejestracji nie udziela się na wzory przemysłowe, których wykorzystywanie byłoby </a:t>
            </a:r>
            <a:r>
              <a:rPr lang="pl-PL" sz="1800" b="1" dirty="0"/>
              <a:t>sprzeczne z porządkiem publicznym lub dobrymi obyczajami;</a:t>
            </a:r>
            <a:r>
              <a:rPr lang="pl-PL" sz="1800" dirty="0"/>
              <a:t> korzystania z wzoru przemysłowego nie uważa się za sprzeczne z porządkiem publicznym tylko dlatego, że jest zabronione przez prawo</a:t>
            </a:r>
            <a:r>
              <a:rPr lang="pl-PL" sz="1800" dirty="0" smtClean="0"/>
              <a:t>.</a:t>
            </a:r>
          </a:p>
          <a:p>
            <a:endParaRPr lang="pl-PL" sz="1800" dirty="0"/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365735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utwór/wzór czyli sztuka art. </a:t>
            </a:r>
            <a:r>
              <a:rPr lang="pl-PL" dirty="0" err="1" smtClean="0"/>
              <a:t>deco</a:t>
            </a:r>
            <a:endParaRPr lang="pl-PL" dirty="0"/>
          </a:p>
        </p:txBody>
      </p:sp>
      <p:pic>
        <p:nvPicPr>
          <p:cNvPr id="3075" name="Picture 3" descr="C:\Users\EN\Desktop\perscionek art dec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20888"/>
            <a:ext cx="2664296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EN\Desktop\kuchnia-w-stylu-art-dec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988840"/>
            <a:ext cx="259893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55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Naruszenia prawa ochronnego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800" dirty="0" smtClean="0"/>
              <a:t> art. 105 3</a:t>
            </a:r>
            <a:r>
              <a:rPr lang="pl-PL" sz="1800" dirty="0"/>
              <a:t>. Uprawniony może zakazać osobom trzecim wytwarzania, oferowania, wprowadzania do obrotu, importu, eksportu lub używania wytworu, w którym wzór jest zawarty bądź zastosowany, lub składowania takiego wytworu dla takich celów. </a:t>
            </a:r>
          </a:p>
          <a:p>
            <a:r>
              <a:rPr lang="pl-PL" sz="1800" dirty="0"/>
              <a:t>4. Prawo z rejestracji wzoru przemysłowego obejmuje </a:t>
            </a:r>
            <a:r>
              <a:rPr lang="pl-PL" sz="1800" b="1" dirty="0"/>
              <a:t>każdy wzór</a:t>
            </a:r>
            <a:r>
              <a:rPr lang="pl-PL" sz="1800" dirty="0"/>
              <a:t>, który </a:t>
            </a:r>
            <a:r>
              <a:rPr lang="pl-PL" sz="1800" dirty="0" smtClean="0"/>
              <a:t>na </a:t>
            </a:r>
            <a:r>
              <a:rPr lang="pl-PL" sz="1800" b="1" dirty="0"/>
              <a:t>zorientowanym użytkowniku nie wywołuje odmiennego ogólnego wrażenia </a:t>
            </a:r>
            <a:r>
              <a:rPr lang="pl-PL" sz="1800" dirty="0" smtClean="0"/>
              <a:t>. </a:t>
            </a:r>
            <a:r>
              <a:rPr lang="pl-PL" sz="1800" dirty="0"/>
              <a:t>Art. 104 ust. 2 stosuje się odpowiednio. </a:t>
            </a:r>
          </a:p>
          <a:p>
            <a:r>
              <a:rPr lang="pl-PL" sz="1800" dirty="0"/>
              <a:t>5. Prawo z rejestracji wzoru przemysłowego ogranicza się do wytworów tego rodzaju, dla których nastąpiło zgłoszenie. </a:t>
            </a:r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4436623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Podobne?!!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600" b="1" dirty="0" smtClean="0"/>
              <a:t>Spór Nestle</a:t>
            </a:r>
            <a:r>
              <a:rPr lang="pl-PL" sz="1600" dirty="0" smtClean="0"/>
              <a:t> </a:t>
            </a:r>
            <a:r>
              <a:rPr lang="pl-PL" sz="1600" dirty="0"/>
              <a:t>- producenta wody </a:t>
            </a:r>
            <a:r>
              <a:rPr lang="pl-PL" sz="1600" b="1" dirty="0" err="1"/>
              <a:t>Perrier</a:t>
            </a:r>
            <a:r>
              <a:rPr lang="pl-PL" sz="1600" dirty="0"/>
              <a:t> oraz Huta szkła </a:t>
            </a:r>
            <a:r>
              <a:rPr lang="pl-PL" sz="1600" b="1" dirty="0" err="1"/>
              <a:t>Rexam</a:t>
            </a:r>
            <a:r>
              <a:rPr lang="pl-PL" sz="1600" b="1" dirty="0"/>
              <a:t> Szkło Wyszków</a:t>
            </a:r>
            <a:r>
              <a:rPr lang="pl-PL" sz="1600" dirty="0"/>
              <a:t>, która </a:t>
            </a:r>
            <a:r>
              <a:rPr lang="pl-PL" sz="1600" b="1" dirty="0"/>
              <a:t>dostarcza</a:t>
            </a:r>
            <a:r>
              <a:rPr lang="pl-PL" sz="1600" dirty="0"/>
              <a:t> </a:t>
            </a:r>
            <a:r>
              <a:rPr lang="pl-PL" sz="1600" dirty="0" smtClean="0"/>
              <a:t>butelki </a:t>
            </a:r>
            <a:r>
              <a:rPr lang="pl-PL" sz="1600" dirty="0"/>
              <a:t>dla producenta wód Ostromecko, czyli głównego konkurenta Nestle na polskim rynku</a:t>
            </a:r>
            <a:r>
              <a:rPr lang="pl-PL" sz="1600" dirty="0" smtClean="0"/>
              <a:t>.</a:t>
            </a:r>
          </a:p>
          <a:p>
            <a:pPr marL="0" indent="0" algn="just">
              <a:buNone/>
            </a:pPr>
            <a:r>
              <a:rPr lang="pl-PL" sz="1600" dirty="0" smtClean="0"/>
              <a:t>Nestle wystąpiło o unieważnienie </a:t>
            </a:r>
            <a:r>
              <a:rPr lang="pl-PL" sz="1600" dirty="0"/>
              <a:t>spornego wzoru. Zdaniem </a:t>
            </a:r>
            <a:r>
              <a:rPr lang="pl-PL" sz="1600" dirty="0" smtClean="0"/>
              <a:t>Nestle, </a:t>
            </a:r>
            <a:r>
              <a:rPr lang="pl-PL" sz="1600" dirty="0"/>
              <a:t>wzór zgłoszony przez </a:t>
            </a:r>
            <a:r>
              <a:rPr lang="pl-PL" sz="1600" dirty="0" err="1"/>
              <a:t>Rexam</a:t>
            </a:r>
            <a:r>
              <a:rPr lang="pl-PL" sz="1600" dirty="0"/>
              <a:t> w dacie zgłoszenia nie miał charakteru nowości, w związku z czym nie powinien być zarejestrowany. Z przedstawionych dowodów oraz argumentów wynikało, iż sporna „butelka do dowolnych cieczy” była zaprezentowana już w 2000 roku, podczas konkursu „Teraz Polska”, gdzie </a:t>
            </a:r>
            <a:r>
              <a:rPr lang="pl-PL" sz="1600" dirty="0" smtClean="0"/>
              <a:t>uzyskało </a:t>
            </a:r>
            <a:r>
              <a:rPr lang="pl-PL" sz="1600" dirty="0"/>
              <a:t>wyróżnienie. </a:t>
            </a:r>
            <a:r>
              <a:rPr lang="pl-PL" sz="1600" dirty="0" smtClean="0"/>
              <a:t>W </a:t>
            </a:r>
            <a:r>
              <a:rPr lang="pl-PL" sz="1600" dirty="0"/>
              <a:t>lipcu 2006 roku </a:t>
            </a:r>
            <a:r>
              <a:rPr lang="pl-PL" sz="1600" b="1" dirty="0"/>
              <a:t>Urząd Patentowy RP</a:t>
            </a:r>
            <a:r>
              <a:rPr lang="pl-PL" sz="1600" dirty="0"/>
              <a:t> unieważnił sporny wzór.</a:t>
            </a:r>
            <a:endParaRPr lang="pl-PL" sz="1600" dirty="0" smtClean="0"/>
          </a:p>
          <a:p>
            <a:pPr marL="0" indent="0" algn="just">
              <a:buNone/>
            </a:pPr>
            <a:r>
              <a:rPr lang="pl-PL" sz="1600" dirty="0" smtClean="0"/>
              <a:t>Nestle </a:t>
            </a:r>
            <a:r>
              <a:rPr lang="pl-PL" sz="1600" dirty="0"/>
              <a:t>na innym froncie w tym samym czasie toczyło spór o nieuczciwą konkurencję z producentem wody Ostromecko</a:t>
            </a:r>
            <a:r>
              <a:rPr lang="pl-PL" sz="1600" dirty="0" smtClean="0"/>
              <a:t>.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endParaRPr lang="pl-PL" sz="16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1" y="3861047"/>
            <a:ext cx="2511722" cy="226511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077073"/>
            <a:ext cx="884640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793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I jeszcze trochę </a:t>
            </a:r>
            <a:r>
              <a:rPr lang="pl-PL" sz="4000" dirty="0" smtClean="0"/>
              <a:t>historii 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800" dirty="0"/>
              <a:t>Dyskusja o potrzebie ochrony wzorów przed naśladownictwem zaczęła się dopiero w </a:t>
            </a:r>
            <a:r>
              <a:rPr lang="pl-PL" sz="1800" dirty="0" smtClean="0"/>
              <a:t>średniowieczu. W </a:t>
            </a:r>
            <a:r>
              <a:rPr lang="pl-PL" sz="1800" dirty="0"/>
              <a:t>owym czasie towary takie jak dywany, czy tekstylia produkowano w cechach. Były to organizacje, zrzeszające rzemieślników danego zawodu. Zwyczajowo przyjmowało się wtedy, że konkretny wzór to wspólne dobro konkretnego cechu.</a:t>
            </a:r>
          </a:p>
          <a:p>
            <a:pPr marL="0" indent="0">
              <a:buNone/>
            </a:pPr>
            <a:r>
              <a:rPr lang="pl-PL" sz="1800" dirty="0"/>
              <a:t>Początki prawnej ochrony wzorów, znaleźć można w XVIII wiecznej Francji.</a:t>
            </a:r>
          </a:p>
          <a:p>
            <a:pPr marL="0" indent="0" algn="just">
              <a:buNone/>
            </a:pPr>
            <a:r>
              <a:rPr lang="pl-PL" sz="1800" dirty="0"/>
              <a:t>W tym czasie rozwijał się tam prężnie </a:t>
            </a:r>
            <a:r>
              <a:rPr lang="pl-PL" sz="1800" b="1" dirty="0"/>
              <a:t>przemysł włókienniczy</a:t>
            </a:r>
            <a:r>
              <a:rPr lang="pl-PL" sz="1800" dirty="0"/>
              <a:t>. Już w 1712 r. wprowadzono odpowiedzialność karną za kopiowanie zdobień, umieszczonych już wcześniej na tkaninach. Postanowienie Rady Państwa z 1787 roku rozszerzało ochronę na wszystkie produkty jedwabne, które zostały wyprodukowane we Francji.</a:t>
            </a:r>
            <a:r>
              <a:rPr lang="pl-PL" sz="1800" i="1" dirty="0">
                <a:hlinkClick r:id="rId2" tooltip="Historia wzorów przemysłowych, czyli jak ewoluowało prawo"/>
              </a:rPr>
              <a:t/>
            </a:r>
            <a:br>
              <a:rPr lang="pl-PL" sz="1800" i="1" dirty="0">
                <a:hlinkClick r:id="rId2" tooltip="Historia wzorów przemysłowych, czyli jak ewoluowało prawo"/>
              </a:rPr>
            </a:br>
            <a:endParaRPr lang="pl-PL" sz="1800" dirty="0"/>
          </a:p>
          <a:p>
            <a:pPr marL="0" indent="0" algn="just">
              <a:buNone/>
            </a:pPr>
            <a:r>
              <a:rPr lang="pl-PL" sz="1800" dirty="0"/>
              <a:t>Z czasem, ochroną zostały objęte również inne wytwory wzornictwa przemysłowego.</a:t>
            </a:r>
          </a:p>
          <a:p>
            <a:pPr marL="0" indent="0" algn="just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33267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Tak się zaczęło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1800" b="1" u="sng" dirty="0" smtClean="0"/>
              <a:t>Konwencja </a:t>
            </a:r>
            <a:r>
              <a:rPr lang="pl-PL" sz="1800" b="1" u="sng" dirty="0"/>
              <a:t>Paryska z 1883 </a:t>
            </a:r>
            <a:r>
              <a:rPr lang="pl-PL" sz="1800" b="1" u="sng" dirty="0" smtClean="0"/>
              <a:t>r.</a:t>
            </a:r>
            <a:endParaRPr lang="pl-PL" sz="1800" dirty="0" smtClean="0"/>
          </a:p>
          <a:p>
            <a:pPr marL="0" indent="0" algn="just">
              <a:buNone/>
            </a:pPr>
            <a:r>
              <a:rPr lang="pl-PL" sz="1800" dirty="0" smtClean="0"/>
              <a:t>Prace </a:t>
            </a:r>
            <a:r>
              <a:rPr lang="pl-PL" sz="1800" dirty="0"/>
              <a:t>nad ochroną wzorów zostały formalnie zapoczątkowane na światowych wystawach w Wiedniu (1873 r.) oraz w Paryżu (1878 r). Ich zwieńczeniem okazało się podpisanie </a:t>
            </a:r>
            <a:r>
              <a:rPr lang="pl-PL" sz="1800" b="1" dirty="0"/>
              <a:t>Konwencji Paryskiej </a:t>
            </a:r>
            <a:r>
              <a:rPr lang="pl-PL" sz="1800" dirty="0"/>
              <a:t>w 1883 roku.</a:t>
            </a:r>
          </a:p>
          <a:p>
            <a:pPr algn="just"/>
            <a:r>
              <a:rPr lang="pl-PL" sz="1800" dirty="0"/>
              <a:t>Początkowo wspominano w niej o ochronie rysunków i modeli przemysłowych. Pojęcie wzorów przemysłowych wprowadzono </a:t>
            </a:r>
            <a:r>
              <a:rPr lang="pl-PL" sz="1800" b="1" dirty="0"/>
              <a:t>dopiero w 1967 </a:t>
            </a:r>
            <a:r>
              <a:rPr lang="pl-PL" sz="1800" b="1" dirty="0" smtClean="0"/>
              <a:t>r</a:t>
            </a:r>
            <a:r>
              <a:rPr lang="pl-PL" sz="1800" dirty="0" smtClean="0"/>
              <a:t>.</a:t>
            </a:r>
          </a:p>
          <a:p>
            <a:pPr algn="just"/>
            <a:r>
              <a:rPr lang="pl-PL" sz="1800" dirty="0"/>
              <a:t>Artykuł 5 </a:t>
            </a:r>
            <a:r>
              <a:rPr lang="pl-PL" sz="1800" dirty="0" err="1" smtClean="0"/>
              <a:t>quinquies</a:t>
            </a:r>
            <a:r>
              <a:rPr lang="pl-PL" sz="1800" dirty="0" smtClean="0"/>
              <a:t>.: </a:t>
            </a:r>
            <a:r>
              <a:rPr lang="pl-PL" sz="1800" i="1" dirty="0" smtClean="0"/>
              <a:t>Wzory </a:t>
            </a:r>
            <a:r>
              <a:rPr lang="pl-PL" sz="1800" i="1" dirty="0"/>
              <a:t>przemysłowe będą chronione we wszystkich Państwach będących członkami Związku</a:t>
            </a:r>
          </a:p>
          <a:p>
            <a:endParaRPr lang="pl-PL" sz="1800" dirty="0" smtClean="0"/>
          </a:p>
          <a:p>
            <a:r>
              <a:rPr lang="pl-PL" sz="1800" b="1" u="sng" dirty="0"/>
              <a:t>Porozumienie TRIPS z 1994 r</a:t>
            </a:r>
            <a:r>
              <a:rPr lang="pl-PL" sz="1800" b="1" u="sng" dirty="0" smtClean="0"/>
              <a:t>.</a:t>
            </a:r>
          </a:p>
          <a:p>
            <a:pPr marL="0" indent="0" algn="just">
              <a:buNone/>
            </a:pPr>
            <a:r>
              <a:rPr lang="pl-PL" sz="1800" dirty="0" smtClean="0"/>
              <a:t>Przewidziano tu, </a:t>
            </a:r>
            <a:r>
              <a:rPr lang="pl-PL" sz="1800" dirty="0"/>
              <a:t>że państwa sygnatariusze zapewnią ochronę niezależnie stworzonym wzorom przemysłowym, które są </a:t>
            </a:r>
            <a:r>
              <a:rPr lang="pl-PL" sz="1800" b="1" dirty="0"/>
              <a:t>nowe i </a:t>
            </a:r>
            <a:r>
              <a:rPr lang="pl-PL" sz="1800" b="1" dirty="0" smtClean="0"/>
              <a:t>oryginalne </a:t>
            </a:r>
            <a:r>
              <a:rPr lang="pl-PL" sz="1800" dirty="0" smtClean="0"/>
              <a:t>(art.25 i 26); 10-letni okres ochrony.</a:t>
            </a:r>
          </a:p>
          <a:p>
            <a:pPr marL="0" indent="0" algn="just">
              <a:buNone/>
            </a:pPr>
            <a:r>
              <a:rPr lang="pl-PL" sz="1800" dirty="0" smtClean="0"/>
              <a:t>Jednakże: brak i tu definicji wzoru; nie przesądzono modelu ochrony (rejestracja/badanie) </a:t>
            </a:r>
            <a:r>
              <a:rPr lang="pl-PL" sz="1800" i="1" dirty="0" err="1" smtClean="0"/>
              <a:t>sui</a:t>
            </a:r>
            <a:r>
              <a:rPr lang="pl-PL" sz="1800" i="1" dirty="0" smtClean="0"/>
              <a:t> </a:t>
            </a:r>
            <a:r>
              <a:rPr lang="pl-PL" sz="1800" i="1" dirty="0" err="1" smtClean="0"/>
              <a:t>generis</a:t>
            </a:r>
            <a:endParaRPr lang="pl-PL" sz="1800" i="1" dirty="0"/>
          </a:p>
        </p:txBody>
      </p:sp>
    </p:spTree>
    <p:extLst>
      <p:ext uri="{BB962C8B-B14F-4D97-AF65-F5344CB8AC3E}">
        <p14:creationId xmlns:p14="http://schemas.microsoft.com/office/powerpoint/2010/main" val="126433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Ochrona „autorska”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l-PL" sz="1800" dirty="0" smtClean="0"/>
          </a:p>
          <a:p>
            <a:pPr marL="0" indent="0" algn="just">
              <a:buNone/>
            </a:pPr>
            <a:r>
              <a:rPr lang="pl-PL" sz="1800" b="1" dirty="0" smtClean="0"/>
              <a:t>Konwencja berneńska o ochronie dzieł literackich i artystycznych – 1886 r.</a:t>
            </a:r>
            <a:endParaRPr lang="pl-PL" sz="1800" b="1" dirty="0"/>
          </a:p>
          <a:p>
            <a:pPr marL="0" indent="0" algn="just">
              <a:buNone/>
            </a:pPr>
            <a:endParaRPr lang="pl-PL" sz="1800" dirty="0" smtClean="0"/>
          </a:p>
          <a:p>
            <a:pPr marL="0" indent="0" algn="just">
              <a:buNone/>
            </a:pPr>
            <a:r>
              <a:rPr lang="pl-PL" sz="1800" dirty="0" smtClean="0"/>
              <a:t>Kategoria </a:t>
            </a:r>
            <a:r>
              <a:rPr lang="pl-PL" sz="1800" dirty="0"/>
              <a:t>dzieł sztuki </a:t>
            </a:r>
            <a:r>
              <a:rPr lang="pl-PL" sz="1800" dirty="0" smtClean="0"/>
              <a:t>użytkowej </a:t>
            </a:r>
            <a:r>
              <a:rPr lang="pl-PL" sz="1800" dirty="0"/>
              <a:t>została wprowadzona do </a:t>
            </a:r>
            <a:r>
              <a:rPr lang="pl-PL" sz="1800" dirty="0" smtClean="0"/>
              <a:t>katalogu </a:t>
            </a:r>
            <a:r>
              <a:rPr lang="pl-PL" sz="1800" dirty="0"/>
              <a:t>przedmiotów ochrony </a:t>
            </a:r>
            <a:r>
              <a:rPr lang="pl-PL" sz="1800" dirty="0"/>
              <a:t>.</a:t>
            </a:r>
            <a:endParaRPr lang="pl-PL" sz="1800" dirty="0" smtClean="0"/>
          </a:p>
          <a:p>
            <a:pPr marL="0" indent="0" algn="just">
              <a:buNone/>
            </a:pPr>
            <a:r>
              <a:rPr lang="pl-PL" sz="1800" dirty="0" smtClean="0"/>
              <a:t>I tak, wedle </a:t>
            </a:r>
            <a:r>
              <a:rPr lang="pl-PL" sz="1800" dirty="0" smtClean="0"/>
              <a:t>art</a:t>
            </a:r>
            <a:r>
              <a:rPr lang="pl-PL" sz="1800" dirty="0"/>
              <a:t>. 2 ust. </a:t>
            </a:r>
            <a:r>
              <a:rPr lang="pl-PL" sz="1800" dirty="0" smtClean="0"/>
              <a:t>4) </a:t>
            </a:r>
            <a:r>
              <a:rPr lang="pl-PL" sz="1800" i="1" dirty="0"/>
              <a:t>Dzieła sztuki stosowanej do przemysłu są chronione o tyle, o ile na to zezwala wewnętrzne ustawodawstwo każdego kraj</a:t>
            </a:r>
            <a:endParaRPr lang="pl-PL" sz="1800" i="1" dirty="0"/>
          </a:p>
        </p:txBody>
      </p:sp>
    </p:spTree>
    <p:extLst>
      <p:ext uri="{BB962C8B-B14F-4D97-AF65-F5344CB8AC3E}">
        <p14:creationId xmlns:p14="http://schemas.microsoft.com/office/powerpoint/2010/main" val="364057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Ochrona wzorów w </a:t>
            </a:r>
            <a:r>
              <a:rPr lang="pl-PL" sz="4000" dirty="0" smtClean="0"/>
              <a:t>Unii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800" dirty="0">
                <a:hlinkClick r:id="rId2"/>
              </a:rPr>
              <a:t>D</a:t>
            </a:r>
            <a:r>
              <a:rPr lang="pl-PL" sz="1800" b="1" dirty="0" smtClean="0">
                <a:hlinkClick r:id="rId2"/>
              </a:rPr>
              <a:t>yrektywa_98/71/WE </a:t>
            </a:r>
            <a:r>
              <a:rPr lang="pl-PL" sz="1800" b="1" dirty="0">
                <a:hlinkClick r:id="rId2"/>
              </a:rPr>
              <a:t>w sprawie prawnej ochronie wzorów</a:t>
            </a:r>
            <a:r>
              <a:rPr lang="pl-PL" sz="1800" dirty="0"/>
              <a:t>. Znalazła się w niej definicja wzoru, która jako przedmiot ochrony wskazywała </a:t>
            </a:r>
            <a:r>
              <a:rPr lang="pl-PL" sz="1800" b="1" dirty="0"/>
              <a:t>wygląd zewnętrzny produktu.</a:t>
            </a:r>
          </a:p>
          <a:p>
            <a:r>
              <a:rPr lang="pl-PL" sz="1800" dirty="0"/>
              <a:t>Jednakże podstawą ochrony wzorów przemysłowych na terenie Unii Europejskiej jest </a:t>
            </a:r>
            <a:r>
              <a:rPr lang="pl-PL" sz="1800" b="1" dirty="0">
                <a:hlinkClick r:id="rId3"/>
              </a:rPr>
              <a:t>rozporządzenie 6/2002 w sprawie wzorów wspólnotowych</a:t>
            </a:r>
            <a:r>
              <a:rPr lang="pl-PL" sz="1800" dirty="0"/>
              <a:t>.</a:t>
            </a:r>
          </a:p>
          <a:p>
            <a:r>
              <a:rPr lang="pl-PL" sz="1800" dirty="0"/>
              <a:t>W wyniku wprowadzenia tych przepisów, rejestrując w OHIM wzór wspólnotowy, jego ochrona obejmuje wszystkie kraje tworzące Unię Europejską. </a:t>
            </a:r>
            <a:endParaRPr lang="pl-PL" sz="1800" dirty="0" smtClean="0"/>
          </a:p>
          <a:p>
            <a:r>
              <a:rPr lang="pl-PL" sz="1800" dirty="0" smtClean="0"/>
              <a:t>Aktualnie przygotowywane są zmiany w powyższych aktach prawnych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28477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Rozporządzenie 6/2002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800" dirty="0" smtClean="0"/>
              <a:t> </a:t>
            </a:r>
            <a:r>
              <a:rPr lang="pl-PL" sz="1400" b="1" dirty="0" smtClean="0"/>
              <a:t>wprowadza:</a:t>
            </a:r>
          </a:p>
          <a:p>
            <a:pPr marL="0" indent="0" algn="just">
              <a:buNone/>
            </a:pPr>
            <a:r>
              <a:rPr lang="pl-PL" sz="1400" dirty="0"/>
              <a:t>-</a:t>
            </a:r>
            <a:r>
              <a:rPr lang="pl-PL" sz="1400" dirty="0" smtClean="0"/>
              <a:t> jednolite </a:t>
            </a:r>
            <a:r>
              <a:rPr lang="pl-PL" sz="1400" dirty="0"/>
              <a:t>prawo do wzoru wspólnotowego uzyskiwane w drodze </a:t>
            </a:r>
            <a:r>
              <a:rPr lang="pl-PL" sz="1400" dirty="0" smtClean="0"/>
              <a:t>jednego </a:t>
            </a:r>
            <a:r>
              <a:rPr lang="pl-PL" sz="1400" dirty="0"/>
              <a:t>wniosku o rejestrację składanego w </a:t>
            </a:r>
            <a:r>
              <a:rPr lang="pl-PL" sz="1400" dirty="0" smtClean="0"/>
              <a:t>Urzędzie </a:t>
            </a:r>
            <a:r>
              <a:rPr lang="pl-PL" sz="1400" dirty="0"/>
              <a:t>U</a:t>
            </a:r>
            <a:r>
              <a:rPr lang="pl-PL" sz="1400" dirty="0" smtClean="0"/>
              <a:t>nii Europejskiej ds. Własności Intelektualnej </a:t>
            </a:r>
            <a:r>
              <a:rPr lang="pl-PL" sz="1400" dirty="0"/>
              <a:t>wzór </a:t>
            </a:r>
            <a:r>
              <a:rPr lang="pl-PL" sz="1400" dirty="0" smtClean="0"/>
              <a:t>wspólnotowy (unijny) </a:t>
            </a:r>
            <a:r>
              <a:rPr lang="pl-PL" sz="1400" dirty="0"/>
              <a:t>ma w ograniczonym zakresie charakter </a:t>
            </a:r>
            <a:r>
              <a:rPr lang="pl-PL" sz="1400" dirty="0" smtClean="0"/>
              <a:t>autonomiczny </a:t>
            </a:r>
            <a:r>
              <a:rPr lang="pl-PL" sz="1400" dirty="0"/>
              <a:t>względem krajowego porządku prawnego (zasada </a:t>
            </a:r>
            <a:r>
              <a:rPr lang="pl-PL" sz="1400" b="1" dirty="0" smtClean="0"/>
              <a:t>autonomii</a:t>
            </a:r>
            <a:r>
              <a:rPr lang="pl-PL" sz="1400" dirty="0"/>
              <a:t>)</a:t>
            </a:r>
          </a:p>
          <a:p>
            <a:pPr marL="0" indent="0" algn="just">
              <a:buNone/>
            </a:pPr>
            <a:r>
              <a:rPr lang="pl-PL" sz="1400" dirty="0"/>
              <a:t> </a:t>
            </a:r>
            <a:r>
              <a:rPr lang="pl-PL" sz="1400" dirty="0" smtClean="0"/>
              <a:t>- jednolity </a:t>
            </a:r>
            <a:r>
              <a:rPr lang="pl-PL" sz="1400" dirty="0"/>
              <a:t>i niepodzielny na obszarze całej Unii Europejskiej (zasada </a:t>
            </a:r>
            <a:r>
              <a:rPr lang="pl-PL" sz="1400" b="1" dirty="0" smtClean="0"/>
              <a:t>jednolitośc</a:t>
            </a:r>
            <a:r>
              <a:rPr lang="pl-PL" sz="1400" dirty="0" smtClean="0"/>
              <a:t>i </a:t>
            </a:r>
            <a:r>
              <a:rPr lang="pl-PL" sz="1400" dirty="0"/>
              <a:t>wzoru wspólnotowego) - rejestracja wzoru </a:t>
            </a:r>
            <a:r>
              <a:rPr lang="pl-PL" sz="1400" dirty="0" smtClean="0"/>
              <a:t>wspólnotowego</a:t>
            </a:r>
            <a:r>
              <a:rPr lang="pl-PL" sz="1400" dirty="0"/>
              <a:t>, przeniesienie prawa do takiego wzoru, zrzeczenie się </a:t>
            </a:r>
            <a:r>
              <a:rPr lang="pl-PL" sz="1400" dirty="0" smtClean="0"/>
              <a:t>go </a:t>
            </a:r>
            <a:r>
              <a:rPr lang="pl-PL" sz="1400" dirty="0"/>
              <a:t>i </a:t>
            </a:r>
            <a:r>
              <a:rPr lang="pl-PL" sz="1400" dirty="0" smtClean="0"/>
              <a:t>unieważnienie </a:t>
            </a:r>
            <a:r>
              <a:rPr lang="pl-PL" sz="1400" dirty="0"/>
              <a:t>ma skutek na terytorium całej UE (brak konwersji </a:t>
            </a:r>
            <a:r>
              <a:rPr lang="pl-PL" sz="1400" dirty="0" smtClean="0"/>
              <a:t>zgłoszenia </a:t>
            </a:r>
            <a:r>
              <a:rPr lang="pl-PL" sz="1400" dirty="0"/>
              <a:t>wspólnotowego na krajowe)</a:t>
            </a:r>
          </a:p>
          <a:p>
            <a:pPr marL="0" indent="0" algn="just">
              <a:buNone/>
            </a:pPr>
            <a:r>
              <a:rPr lang="pl-PL" sz="1400" dirty="0" smtClean="0"/>
              <a:t>-  </a:t>
            </a:r>
            <a:r>
              <a:rPr lang="pl-PL" sz="1400" dirty="0"/>
              <a:t>ochrona prawem do wzoru wspólnotowego </a:t>
            </a:r>
            <a:r>
              <a:rPr lang="pl-PL" sz="1400" dirty="0" smtClean="0"/>
              <a:t>może </a:t>
            </a:r>
            <a:r>
              <a:rPr lang="pl-PL" sz="1400" dirty="0"/>
              <a:t>współistnieć z </a:t>
            </a:r>
            <a:r>
              <a:rPr lang="pl-PL" sz="1400" dirty="0" smtClean="0"/>
              <a:t>ochroną </a:t>
            </a:r>
            <a:r>
              <a:rPr lang="pl-PL" sz="1400" dirty="0"/>
              <a:t>określonego rozwiązania innymi prawami własności </a:t>
            </a:r>
            <a:r>
              <a:rPr lang="pl-PL" sz="1400" dirty="0" smtClean="0"/>
              <a:t>intelektualnej </a:t>
            </a:r>
            <a:r>
              <a:rPr lang="pl-PL" sz="1400" dirty="0"/>
              <a:t>(zasada </a:t>
            </a:r>
            <a:r>
              <a:rPr lang="pl-PL" sz="1400" b="1" dirty="0"/>
              <a:t>koegzystencji</a:t>
            </a:r>
            <a:r>
              <a:rPr lang="pl-PL" sz="1400" dirty="0"/>
              <a:t> z innymi formami ochrony</a:t>
            </a:r>
            <a:r>
              <a:rPr lang="pl-PL" sz="1400" dirty="0" smtClean="0"/>
              <a:t>);</a:t>
            </a:r>
          </a:p>
          <a:p>
            <a:pPr marL="0" indent="0" algn="just">
              <a:buNone/>
            </a:pPr>
            <a:r>
              <a:rPr lang="pl-PL" sz="1400" b="1" dirty="0"/>
              <a:t>w</a:t>
            </a:r>
            <a:r>
              <a:rPr lang="pl-PL" sz="1400" b="1" dirty="0" smtClean="0"/>
              <a:t>zór niezarejestrowany</a:t>
            </a:r>
            <a:r>
              <a:rPr lang="pl-PL" sz="1400" dirty="0" smtClean="0"/>
              <a:t>:</a:t>
            </a:r>
          </a:p>
          <a:p>
            <a:pPr marL="0" indent="0" algn="just">
              <a:buNone/>
            </a:pPr>
            <a:r>
              <a:rPr lang="pl-PL" sz="1400" dirty="0" smtClean="0"/>
              <a:t>- </a:t>
            </a:r>
            <a:r>
              <a:rPr lang="pl-PL" sz="1400" dirty="0"/>
              <a:t>wzory udostępnione publicznie </a:t>
            </a:r>
            <a:r>
              <a:rPr lang="pl-PL" sz="1400" dirty="0" smtClean="0"/>
              <a:t>w </a:t>
            </a:r>
            <a:r>
              <a:rPr lang="pl-PL" sz="1400" dirty="0"/>
              <a:t>UE i spełniające przesłanki </a:t>
            </a:r>
            <a:r>
              <a:rPr lang="pl-PL" sz="1400" dirty="0" smtClean="0"/>
              <a:t>ochrony </a:t>
            </a:r>
            <a:r>
              <a:rPr lang="pl-PL" sz="1400" dirty="0"/>
              <a:t>automatycznie </a:t>
            </a:r>
            <a:r>
              <a:rPr lang="pl-PL" sz="1400" dirty="0" smtClean="0"/>
              <a:t>chronione </a:t>
            </a:r>
            <a:r>
              <a:rPr lang="pl-PL" sz="1400" dirty="0"/>
              <a:t>przez 3 lata od </a:t>
            </a:r>
            <a:r>
              <a:rPr lang="pl-PL" sz="1400" dirty="0" smtClean="0"/>
              <a:t>pierwszego </a:t>
            </a:r>
            <a:r>
              <a:rPr lang="pl-PL" sz="1400" dirty="0"/>
              <a:t>udostępnienia </a:t>
            </a:r>
            <a:r>
              <a:rPr lang="pl-PL" sz="1400" dirty="0" smtClean="0"/>
              <a:t>publicznego</a:t>
            </a:r>
            <a:endParaRPr lang="pl-PL" sz="1400" dirty="0"/>
          </a:p>
          <a:p>
            <a:pPr algn="just">
              <a:buFontTx/>
              <a:buChar char="-"/>
            </a:pPr>
            <a:r>
              <a:rPr lang="pl-PL" sz="1400" dirty="0" smtClean="0"/>
              <a:t>możliwość </a:t>
            </a:r>
            <a:r>
              <a:rPr lang="pl-PL" sz="1400" dirty="0"/>
              <a:t>zakazywania </a:t>
            </a:r>
            <a:r>
              <a:rPr lang="pl-PL" sz="1400" dirty="0" smtClean="0"/>
              <a:t>używania </a:t>
            </a:r>
            <a:r>
              <a:rPr lang="pl-PL" sz="1400" dirty="0"/>
              <a:t>wzoru, który stanowi </a:t>
            </a:r>
            <a:r>
              <a:rPr lang="pl-PL" sz="1400" b="1" dirty="0" smtClean="0"/>
              <a:t>kopię</a:t>
            </a:r>
            <a:r>
              <a:rPr lang="pl-PL" sz="1400" dirty="0" smtClean="0"/>
              <a:t> </a:t>
            </a:r>
            <a:r>
              <a:rPr lang="pl-PL" sz="1400" dirty="0"/>
              <a:t>wspólnotowego wzoru </a:t>
            </a:r>
            <a:r>
              <a:rPr lang="pl-PL" sz="1400" dirty="0" smtClean="0"/>
              <a:t>niezarejestrowanego</a:t>
            </a:r>
            <a:endParaRPr lang="pl-PL" sz="1400" dirty="0"/>
          </a:p>
          <a:p>
            <a:pPr algn="ctr">
              <a:buFontTx/>
              <a:buChar char="-"/>
            </a:pPr>
            <a:r>
              <a:rPr lang="pl-PL" sz="1400" b="1" dirty="0" smtClean="0"/>
              <a:t>Jak również przewiduje w Preambule:</a:t>
            </a:r>
          </a:p>
          <a:p>
            <a:pPr algn="just">
              <a:buFontTx/>
              <a:buChar char="-"/>
            </a:pPr>
            <a:r>
              <a:rPr lang="pl-PL" sz="1600" dirty="0"/>
              <a:t>(32) Wobec braku całkowitej harmonizacji prawa autorskiego istotne jest, aby uchwalić zasadę łączenia ochrony wynikającej ze wzoru wspólnotowego oraz prawa autorskiego, jednocześnie pozostawiając w gestii Państw Członkowskich ustanowienie zakresu ochrony praw autorskich oraz warunków, według których ta ochrona jest nadawana.</a:t>
            </a:r>
            <a:endParaRPr lang="pl-PL" sz="1600" dirty="0" smtClean="0"/>
          </a:p>
        </p:txBody>
      </p:sp>
    </p:spTree>
    <p:extLst>
      <p:ext uri="{BB962C8B-B14F-4D97-AF65-F5344CB8AC3E}">
        <p14:creationId xmlns:p14="http://schemas.microsoft.com/office/powerpoint/2010/main" val="247945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A w Polsce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800" dirty="0"/>
              <a:t>Po odzyskaniu przez Polskę niepodległości jedną z pierwszych decyzji Józefa Piłsudskiego poza utworzeniem Urzędu Patentowego (1918 r.) było podpisanie </a:t>
            </a:r>
            <a:r>
              <a:rPr lang="pl-PL" sz="1800" b="1" dirty="0">
                <a:hlinkClick r:id="rId2"/>
              </a:rPr>
              <a:t>dekretu z 1919 r o ochronie wzorów rysunkowych i modeli</a:t>
            </a:r>
            <a:r>
              <a:rPr lang="pl-PL" sz="1800" dirty="0"/>
              <a:t>.</a:t>
            </a:r>
          </a:p>
          <a:p>
            <a:pPr algn="just"/>
            <a:r>
              <a:rPr lang="pl-PL" sz="1800" dirty="0"/>
              <a:t>Możemy w nim przeczytać, że ochronie miały podlegać </a:t>
            </a:r>
            <a:r>
              <a:rPr lang="pl-PL" sz="1800" b="1" dirty="0"/>
              <a:t>nowe rysunki lub modele </a:t>
            </a:r>
            <a:r>
              <a:rPr lang="pl-PL" sz="1800" dirty="0"/>
              <a:t>przeznaczone do odtwarzania w wyrobach fabrycznych lub rzemieślniczych.</a:t>
            </a:r>
          </a:p>
          <a:p>
            <a:pPr algn="just"/>
            <a:r>
              <a:rPr lang="pl-PL" sz="1800" dirty="0"/>
              <a:t>Ochrona trwała 3 lata z możliwością przedłużenia jej do lat 12.</a:t>
            </a:r>
          </a:p>
          <a:p>
            <a:pPr algn="just"/>
            <a:r>
              <a:rPr lang="pl-PL" sz="1800" dirty="0"/>
              <a:t>Pomimo wejścia w życie dekretu, w niektórych częściach Polski nadal obowiązywało ustawodawstwo państw zaborczych. Ostatecznie tą kwestię uregulowano, wprowadzając w 1924 ustawę </a:t>
            </a:r>
            <a:r>
              <a:rPr lang="pl-PL" sz="1800" b="1" dirty="0"/>
              <a:t>o ochronie wynalazków, wzorów i znaków towarowych</a:t>
            </a:r>
            <a:r>
              <a:rPr lang="pl-PL" sz="1800" dirty="0"/>
              <a:t>.</a:t>
            </a:r>
          </a:p>
          <a:p>
            <a:r>
              <a:rPr lang="pl-PL" sz="1800" dirty="0"/>
              <a:t>Od tego momentu zaczęto się również pojęciem </a:t>
            </a:r>
            <a:r>
              <a:rPr lang="pl-PL" sz="1800" b="1" dirty="0"/>
              <a:t>wzoru zdobniczego</a:t>
            </a:r>
            <a:r>
              <a:rPr lang="pl-PL" sz="1800" b="1" dirty="0" smtClean="0"/>
              <a:t>.</a:t>
            </a: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365489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</TotalTime>
  <Words>3075</Words>
  <Application>Microsoft Office PowerPoint</Application>
  <PresentationFormat>Pokaz na ekranie (4:3)</PresentationFormat>
  <Paragraphs>157</Paragraphs>
  <Slides>31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2" baseType="lpstr">
      <vt:lpstr>Motyw pakietu Office</vt:lpstr>
      <vt:lpstr>Zakres dopuszczalnej inspiracji wzorem przemysłowym a naruszenie prawa z rejestracji  (właściwie wszystko, co nas otacza jest albo utworem albo wzorem przemysłowym)</vt:lpstr>
      <vt:lpstr>Kilka słów na początek</vt:lpstr>
      <vt:lpstr>utwór/wzór czyli sztuka art. deco</vt:lpstr>
      <vt:lpstr>I jeszcze trochę historii </vt:lpstr>
      <vt:lpstr>Tak się zaczęło</vt:lpstr>
      <vt:lpstr>Ochrona „autorska”</vt:lpstr>
      <vt:lpstr>Ochrona wzorów w Unii</vt:lpstr>
      <vt:lpstr>Rozporządzenie 6/2002</vt:lpstr>
      <vt:lpstr>A w Polsce</vt:lpstr>
      <vt:lpstr>A tak wyglądała wzmianka w WUP, wówczas nie reprodukowano wzoru</vt:lpstr>
      <vt:lpstr>Ochrona wzorów zdobniczych po II wojnie</vt:lpstr>
      <vt:lpstr>I aktualna ochrona w ustawie Prawo własności przemysłowej i w rozporządzeniu wykonawczym  z 2015 r.</vt:lpstr>
      <vt:lpstr>Ustawa o prawie autorskim a wzornictwo przemysłowe</vt:lpstr>
      <vt:lpstr>Inspiracja</vt:lpstr>
      <vt:lpstr>Przykłady inspiracji</vt:lpstr>
      <vt:lpstr>Przykłady utworów/wzorów</vt:lpstr>
      <vt:lpstr>Nowość wzoru</vt:lpstr>
      <vt:lpstr>Nieistotne szczegóły a utwór</vt:lpstr>
      <vt:lpstr>Wątpliwości</vt:lpstr>
      <vt:lpstr>Indywidualny charakter</vt:lpstr>
      <vt:lpstr>Indywidualny charakter</vt:lpstr>
      <vt:lpstr>Zorientowany użytkownik</vt:lpstr>
      <vt:lpstr>Obniża się wiek użytkownika </vt:lpstr>
      <vt:lpstr>„ogólne wrażenie”</vt:lpstr>
      <vt:lpstr>Swoboda twórcza a twórczość w rozumieniu prawa autorskiego</vt:lpstr>
      <vt:lpstr>Co zatem z inspirowanym utworem/wzorem?</vt:lpstr>
      <vt:lpstr>Prezentacja programu PowerPoint</vt:lpstr>
      <vt:lpstr>Zakres ochrony</vt:lpstr>
      <vt:lpstr>Odmowa</vt:lpstr>
      <vt:lpstr>Naruszenia prawa ochronnego</vt:lpstr>
      <vt:lpstr>Podobne?!!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Ochrona wzornictwa przemysłowego</dc:title>
  <dc:creator>EN</dc:creator>
  <cp:lastModifiedBy>EN</cp:lastModifiedBy>
  <cp:revision>69</cp:revision>
  <dcterms:created xsi:type="dcterms:W3CDTF">2018-04-05T09:18:31Z</dcterms:created>
  <dcterms:modified xsi:type="dcterms:W3CDTF">2019-09-19T12:03:36Z</dcterms:modified>
</cp:coreProperties>
</file>